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 id="2147483679" r:id="rId5"/>
  </p:sldMasterIdLst>
  <p:notesMasterIdLst>
    <p:notesMasterId r:id="rId64"/>
  </p:notesMasterIdLst>
  <p:sldIdLst>
    <p:sldId id="404" r:id="rId6"/>
    <p:sldId id="258" r:id="rId7"/>
    <p:sldId id="259" r:id="rId8"/>
    <p:sldId id="260" r:id="rId9"/>
    <p:sldId id="261" r:id="rId10"/>
    <p:sldId id="422" r:id="rId11"/>
    <p:sldId id="389" r:id="rId12"/>
    <p:sldId id="264" r:id="rId13"/>
    <p:sldId id="391" r:id="rId14"/>
    <p:sldId id="317" r:id="rId15"/>
    <p:sldId id="268" r:id="rId16"/>
    <p:sldId id="303" r:id="rId17"/>
    <p:sldId id="318" r:id="rId18"/>
    <p:sldId id="368" r:id="rId19"/>
    <p:sldId id="386" r:id="rId20"/>
    <p:sldId id="353" r:id="rId21"/>
    <p:sldId id="407" r:id="rId22"/>
    <p:sldId id="408" r:id="rId23"/>
    <p:sldId id="333" r:id="rId24"/>
    <p:sldId id="425" r:id="rId25"/>
    <p:sldId id="334" r:id="rId26"/>
    <p:sldId id="379" r:id="rId27"/>
    <p:sldId id="380" r:id="rId28"/>
    <p:sldId id="401" r:id="rId29"/>
    <p:sldId id="440" r:id="rId30"/>
    <p:sldId id="394" r:id="rId31"/>
    <p:sldId id="410" r:id="rId32"/>
    <p:sldId id="411" r:id="rId33"/>
    <p:sldId id="412" r:id="rId34"/>
    <p:sldId id="415" r:id="rId35"/>
    <p:sldId id="438" r:id="rId36"/>
    <p:sldId id="439" r:id="rId37"/>
    <p:sldId id="342" r:id="rId38"/>
    <p:sldId id="343" r:id="rId39"/>
    <p:sldId id="413" r:id="rId40"/>
    <p:sldId id="450" r:id="rId41"/>
    <p:sldId id="452" r:id="rId42"/>
    <p:sldId id="421" r:id="rId43"/>
    <p:sldId id="418" r:id="rId44"/>
    <p:sldId id="416" r:id="rId45"/>
    <p:sldId id="424" r:id="rId46"/>
    <p:sldId id="337" r:id="rId47"/>
    <p:sldId id="377" r:id="rId48"/>
    <p:sldId id="414" r:id="rId49"/>
    <p:sldId id="395" r:id="rId50"/>
    <p:sldId id="324" r:id="rId51"/>
    <p:sldId id="323" r:id="rId52"/>
    <p:sldId id="433" r:id="rId53"/>
    <p:sldId id="434" r:id="rId54"/>
    <p:sldId id="435" r:id="rId55"/>
    <p:sldId id="427" r:id="rId56"/>
    <p:sldId id="445" r:id="rId57"/>
    <p:sldId id="446" r:id="rId58"/>
    <p:sldId id="449" r:id="rId59"/>
    <p:sldId id="448" r:id="rId60"/>
    <p:sldId id="308" r:id="rId61"/>
    <p:sldId id="409" r:id="rId62"/>
    <p:sldId id="345" r:id="rId63"/>
  </p:sldIdLst>
  <p:sldSz cx="9144000" cy="5143500" type="screen16x9"/>
  <p:notesSz cx="6858000" cy="9144000"/>
  <p:embeddedFontLst>
    <p:embeddedFont>
      <p:font typeface="Inter Tight" panose="020B0604020202020204"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8882BD6-F2E2-4288-8EEE-73A4B6F21C7E}">
          <p14:sldIdLst>
            <p14:sldId id="404"/>
          </p14:sldIdLst>
        </p14:section>
        <p14:section name="Context Setting" id="{64DFB2A9-F875-424E-B8EB-CFCDB1F79EAF}">
          <p14:sldIdLst>
            <p14:sldId id="258"/>
            <p14:sldId id="259"/>
            <p14:sldId id="260"/>
            <p14:sldId id="261"/>
            <p14:sldId id="422"/>
          </p14:sldIdLst>
        </p14:section>
        <p14:section name="Market Research" id="{FAB7C01D-05B2-4DAB-8BCE-E28C92108AFA}">
          <p14:sldIdLst>
            <p14:sldId id="389"/>
            <p14:sldId id="264"/>
            <p14:sldId id="391"/>
          </p14:sldIdLst>
        </p14:section>
        <p14:section name="OSS Research &amp; Principles" id="{3DC1B3C7-4B9F-422A-92C5-8223EA38C0C4}">
          <p14:sldIdLst>
            <p14:sldId id="317"/>
            <p14:sldId id="268"/>
            <p14:sldId id="303"/>
            <p14:sldId id="318"/>
          </p14:sldIdLst>
        </p14:section>
        <p14:section name="SDLC Model" id="{CE3E1898-3B0D-4320-B391-F38D2968B9D1}">
          <p14:sldIdLst>
            <p14:sldId id="368"/>
            <p14:sldId id="386"/>
            <p14:sldId id="353"/>
          </p14:sldIdLst>
        </p14:section>
        <p14:section name="Sprint Planning" id="{14E084C0-8BF4-4BCB-BF85-F6D47C5C5A5F}">
          <p14:sldIdLst>
            <p14:sldId id="407"/>
            <p14:sldId id="408"/>
          </p14:sldIdLst>
        </p14:section>
        <p14:section name="Personas" id="{B59D4011-960F-40B5-8937-70E320195057}">
          <p14:sldIdLst>
            <p14:sldId id="333"/>
            <p14:sldId id="425"/>
            <p14:sldId id="334"/>
            <p14:sldId id="379"/>
          </p14:sldIdLst>
        </p14:section>
        <p14:section name="User Stories &amp; Sizing" id="{94FCEB2F-6E52-4547-AEE0-F8955D7E06F1}">
          <p14:sldIdLst>
            <p14:sldId id="380"/>
            <p14:sldId id="401"/>
            <p14:sldId id="440"/>
            <p14:sldId id="394"/>
          </p14:sldIdLst>
        </p14:section>
        <p14:section name="Requirements" id="{33BFC410-5509-4864-83CA-C6C863011F85}">
          <p14:sldIdLst>
            <p14:sldId id="410"/>
            <p14:sldId id="411"/>
            <p14:sldId id="412"/>
          </p14:sldIdLst>
        </p14:section>
        <p14:section name="Architecture" id="{441A67CA-DBB6-4ABF-8E60-0D30783D35EC}">
          <p14:sldIdLst>
            <p14:sldId id="415"/>
            <p14:sldId id="438"/>
            <p14:sldId id="439"/>
          </p14:sldIdLst>
        </p14:section>
        <p14:section name="Product Road Map" id="{3E7D916F-04F0-4B0B-AA9D-785E55220131}">
          <p14:sldIdLst>
            <p14:sldId id="342"/>
            <p14:sldId id="343"/>
            <p14:sldId id="413"/>
          </p14:sldIdLst>
        </p14:section>
        <p14:section name="Release Management" id="{80A02522-CD0B-41DB-A51F-9ED0941785AD}">
          <p14:sldIdLst>
            <p14:sldId id="450"/>
            <p14:sldId id="452"/>
            <p14:sldId id="421"/>
          </p14:sldIdLst>
        </p14:section>
        <p14:section name="Bug Management" id="{BB63F0E1-5D78-4508-AA02-83D97BAF6DA9}">
          <p14:sldIdLst>
            <p14:sldId id="418"/>
            <p14:sldId id="416"/>
            <p14:sldId id="424"/>
          </p14:sldIdLst>
        </p14:section>
        <p14:section name="ROI/ROV" id="{F789FA90-2DBD-47F7-BCC4-040D939C58D7}">
          <p14:sldIdLst>
            <p14:sldId id="337"/>
            <p14:sldId id="377"/>
            <p14:sldId id="414"/>
          </p14:sldIdLst>
        </p14:section>
        <p14:section name="SW Disasters &amp; Risk Management" id="{185B7C06-47D9-4746-9E08-EA258EAD4805}">
          <p14:sldIdLst>
            <p14:sldId id="395"/>
            <p14:sldId id="324"/>
            <p14:sldId id="323"/>
            <p14:sldId id="433"/>
          </p14:sldIdLst>
        </p14:section>
        <p14:section name="Test Strategy" id="{52E8FE1A-9925-4E52-9EF5-E9AE760C3BC5}">
          <p14:sldIdLst>
            <p14:sldId id="434"/>
            <p14:sldId id="435"/>
          </p14:sldIdLst>
        </p14:section>
        <p14:section name="Test Methodology" id="{A3C61520-047F-4C1A-B839-02BB4651BFBD}">
          <p14:sldIdLst>
            <p14:sldId id="427"/>
            <p14:sldId id="445"/>
            <p14:sldId id="446"/>
            <p14:sldId id="449"/>
            <p14:sldId id="448"/>
          </p14:sldIdLst>
        </p14:section>
        <p14:section name="Appendix" id="{517D61D2-BE76-4DC5-9721-F5AD4AC44301}">
          <p14:sldIdLst>
            <p14:sldId id="308"/>
            <p14:sldId id="409"/>
            <p14:sldId id="345"/>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E28827-0D68-FD48-83AF-71704393145A}" name="Lily Chang" initials="LC" userId="bfec9af5dedccfde" providerId="Windows Live"/>
  <p188:author id="{CD42B753-A6F7-7BEB-6B3D-BCFEACDC4A3B}" name="Samiksha Khare" initials="SK" userId="S::skhare@scu.edu::473caa43-e8b0-49e0-85de-e4ced404466a" providerId="AD"/>
  <p188:author id="{0B6DD18A-C703-220C-2037-FE3A4387B48F}" name="Chen Chen" initials="CC" userId="S::cchen22@scu.edu::c8b6cc64-86d7-448c-a741-194401e5ba5d" providerId="AD"/>
  <p188:author id="{F5DB349D-F46B-328A-BBD4-AFCE8C288E16}" name="Emily Su" initials="ES" userId="S::esu@scu.edu::1b5c74c3-590d-45a1-8020-ad50ff8a2ac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AF6"/>
    <a:srgbClr val="4E8477"/>
    <a:srgbClr val="B8D6CF"/>
    <a:srgbClr val="7CB2A5"/>
    <a:srgbClr val="DFDAD3"/>
    <a:srgbClr val="F87D66"/>
    <a:srgbClr val="E8E5E0"/>
    <a:srgbClr val="E6E6E6"/>
    <a:srgbClr val="A6CB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55901-D373-CF97-5DBB-16985A156BB4}" v="2886" dt="2024-06-03T07:08:15.243"/>
    <p1510:client id="{295FCB21-190F-875F-D595-DD9E645D19F7}" v="932" dt="2024-06-03T00:14:33.850"/>
    <p1510:client id="{3A0DE6EB-EBC4-298D-79AF-465C692A49ED}" v="104" dt="2024-06-03T21:50:32.596"/>
    <p1510:client id="{724DCE6B-94AF-46AA-9B02-8F4BF9B8A2AB}" v="683" dt="2024-06-03T20:09:44.833"/>
    <p1510:client id="{89A3E928-2009-6303-7A65-AE84FB8A6D38}" v="786" dt="2024-06-03T20:37:35.673"/>
    <p1510:client id="{E610628A-48D3-90DD-FF75-0122098A163B}" v="714" dt="2024-06-03T21:10:55.265"/>
  </p1510:revLst>
</p1510:revInfo>
</file>

<file path=ppt/tableStyles.xml><?xml version="1.0" encoding="utf-8"?>
<a:tblStyleLst xmlns:a="http://schemas.openxmlformats.org/drawingml/2006/main" def="{F6D6EA9A-273F-4AC8-9EDF-B5E7F9130763}">
  <a:tblStyle styleId="{F6D6EA9A-273F-4AC8-9EDF-B5E7F91307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752484-6CDA-4EB8-95A9-2D75ADBD82B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4.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2.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1.fntdata"/><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cbd2da838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cbd2da838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60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6e8ed24790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6e8ed24790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79696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827607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647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6e8ed24790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6e8ed24790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33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554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00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38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348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extLst>
      <p:ext uri="{BB962C8B-B14F-4D97-AF65-F5344CB8AC3E}">
        <p14:creationId xmlns:p14="http://schemas.microsoft.com/office/powerpoint/2010/main" val="184234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704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05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522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9461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26711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6e8ed24790_1_1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26e8ed24790_1_1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841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53d0c79432_0_24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53d0c79432_0_24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486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e3e384c1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e3e384c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697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739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74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6e8ed24790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6e8ed24790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603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883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942893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272861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21754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923935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714237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36533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773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06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53a19265bf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53a19265bf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53d0c79432_0_24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53d0c79432_0_24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88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cc04dabe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cc04dabe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53a19265bf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53a19265bf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extLst>
      <p:ext uri="{BB962C8B-B14F-4D97-AF65-F5344CB8AC3E}">
        <p14:creationId xmlns:p14="http://schemas.microsoft.com/office/powerpoint/2010/main" val="133302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6e8ed247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6e8ed247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07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6e8ed24790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6e8ed24790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21757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75" y="983850"/>
            <a:ext cx="4889100" cy="19890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000">
                <a:latin typeface="Inter Tight"/>
                <a:ea typeface="Inter Tight"/>
                <a:cs typeface="Inter Tight"/>
                <a:sym typeface="Inter T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114513"/>
            <a:ext cx="48891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Inter Tight"/>
                <a:ea typeface="Inter Tight"/>
                <a:cs typeface="Inter Tight"/>
                <a:sym typeface="Inter T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661965" y="-3226663"/>
            <a:ext cx="16896991" cy="12747706"/>
            <a:chOff x="-3661965" y="-3226663"/>
            <a:chExt cx="16896991" cy="12747706"/>
          </a:xfrm>
        </p:grpSpPr>
        <p:sp>
          <p:nvSpPr>
            <p:cNvPr id="12" name="Google Shape;12;p2"/>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317507">
              <a:off x="6779618" y="-23758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162700" y="-361942"/>
            <a:ext cx="9435012" cy="6132310"/>
            <a:chOff x="-162700" y="-361942"/>
            <a:chExt cx="9435012" cy="6132310"/>
          </a:xfrm>
        </p:grpSpPr>
        <p:grpSp>
          <p:nvGrpSpPr>
            <p:cNvPr id="15" name="Google Shape;15;p2"/>
            <p:cNvGrpSpPr/>
            <p:nvPr/>
          </p:nvGrpSpPr>
          <p:grpSpPr>
            <a:xfrm>
              <a:off x="7520165" y="-361942"/>
              <a:ext cx="1752146" cy="1642088"/>
              <a:chOff x="7520165" y="-361942"/>
              <a:chExt cx="1752146" cy="1642088"/>
            </a:xfrm>
          </p:grpSpPr>
          <p:grpSp>
            <p:nvGrpSpPr>
              <p:cNvPr id="16" name="Google Shape;16;p2"/>
              <p:cNvGrpSpPr/>
              <p:nvPr/>
            </p:nvGrpSpPr>
            <p:grpSpPr>
              <a:xfrm rot="-3917742">
                <a:off x="7737358" y="-172769"/>
                <a:ext cx="1226146" cy="1263743"/>
                <a:chOff x="8381275" y="162075"/>
                <a:chExt cx="1226250" cy="1263850"/>
              </a:xfrm>
            </p:grpSpPr>
            <p:sp>
              <p:nvSpPr>
                <p:cNvPr id="17" name="Google Shape;17;p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9848329">
                <a:off x="8514481" y="-195784"/>
                <a:ext cx="590068" cy="1309842"/>
                <a:chOff x="4590115" y="2319904"/>
                <a:chExt cx="590085" cy="1309878"/>
              </a:xfrm>
            </p:grpSpPr>
            <p:sp>
              <p:nvSpPr>
                <p:cNvPr id="24" name="Google Shape;24;p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2"/>
            <p:cNvGrpSpPr/>
            <p:nvPr/>
          </p:nvGrpSpPr>
          <p:grpSpPr>
            <a:xfrm rot="1700467">
              <a:off x="112976" y="3925253"/>
              <a:ext cx="493803" cy="1286109"/>
              <a:chOff x="4111688" y="2568185"/>
              <a:chExt cx="493824" cy="1286163"/>
            </a:xfrm>
          </p:grpSpPr>
          <p:sp>
            <p:nvSpPr>
              <p:cNvPr id="31" name="Google Shape;31;p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1700467">
              <a:off x="425624" y="4409038"/>
              <a:ext cx="1017032" cy="1191325"/>
              <a:chOff x="7488025" y="1788464"/>
              <a:chExt cx="1017075" cy="1191375"/>
            </a:xfrm>
          </p:grpSpPr>
          <p:grpSp>
            <p:nvGrpSpPr>
              <p:cNvPr id="38" name="Google Shape;38;p2"/>
              <p:cNvGrpSpPr/>
              <p:nvPr/>
            </p:nvGrpSpPr>
            <p:grpSpPr>
              <a:xfrm>
                <a:off x="7488025" y="1788464"/>
                <a:ext cx="1017075" cy="1191375"/>
                <a:chOff x="7457475" y="1779363"/>
                <a:chExt cx="1017075" cy="1191375"/>
              </a:xfrm>
            </p:grpSpPr>
            <p:sp>
              <p:nvSpPr>
                <p:cNvPr id="39" name="Google Shape;39;p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52"/>
        <p:cNvGrpSpPr/>
        <p:nvPr/>
      </p:nvGrpSpPr>
      <p:grpSpPr>
        <a:xfrm>
          <a:off x="0" y="0"/>
          <a:ext cx="0" cy="0"/>
          <a:chOff x="0" y="0"/>
          <a:chExt cx="0" cy="0"/>
        </a:xfrm>
      </p:grpSpPr>
      <p:sp>
        <p:nvSpPr>
          <p:cNvPr id="253" name="Google Shape;253;p13"/>
          <p:cNvSpPr txBox="1">
            <a:spLocks noGrp="1"/>
          </p:cNvSpPr>
          <p:nvPr>
            <p:ph type="title"/>
          </p:nvPr>
        </p:nvSpPr>
        <p:spPr>
          <a:xfrm>
            <a:off x="720000" y="5242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4" name="Google Shape;254;p13"/>
          <p:cNvSpPr txBox="1">
            <a:spLocks noGrp="1"/>
          </p:cNvSpPr>
          <p:nvPr>
            <p:ph type="subTitle" idx="1"/>
          </p:nvPr>
        </p:nvSpPr>
        <p:spPr>
          <a:xfrm>
            <a:off x="720001" y="17959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55" name="Google Shape;255;p13"/>
          <p:cNvGrpSpPr/>
          <p:nvPr/>
        </p:nvGrpSpPr>
        <p:grpSpPr>
          <a:xfrm>
            <a:off x="-2941693" y="-4076724"/>
            <a:ext cx="13876030" cy="14256160"/>
            <a:chOff x="-2941693" y="-4076724"/>
            <a:chExt cx="13876030" cy="14256160"/>
          </a:xfrm>
        </p:grpSpPr>
        <p:sp>
          <p:nvSpPr>
            <p:cNvPr id="256" name="Google Shape;256;p13"/>
            <p:cNvSpPr/>
            <p:nvPr/>
          </p:nvSpPr>
          <p:spPr>
            <a:xfrm rot="7535097">
              <a:off x="-1866800" y="3514423"/>
              <a:ext cx="5624534" cy="553499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3"/>
          <p:cNvSpPr txBox="1">
            <a:spLocks noGrp="1"/>
          </p:cNvSpPr>
          <p:nvPr>
            <p:ph type="title" idx="2" hasCustomPrompt="1"/>
          </p:nvPr>
        </p:nvSpPr>
        <p:spPr>
          <a:xfrm>
            <a:off x="2245851" y="24802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subTitle" idx="3"/>
          </p:nvPr>
        </p:nvSpPr>
        <p:spPr>
          <a:xfrm>
            <a:off x="720001" y="28627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0" name="Google Shape;260;p13"/>
          <p:cNvSpPr txBox="1">
            <a:spLocks noGrp="1"/>
          </p:cNvSpPr>
          <p:nvPr>
            <p:ph type="title" idx="4" hasCustomPrompt="1"/>
          </p:nvPr>
        </p:nvSpPr>
        <p:spPr>
          <a:xfrm>
            <a:off x="2245851" y="35470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subTitle" idx="5"/>
          </p:nvPr>
        </p:nvSpPr>
        <p:spPr>
          <a:xfrm>
            <a:off x="720001" y="39295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2" name="Google Shape;262;p13"/>
          <p:cNvSpPr txBox="1">
            <a:spLocks noGrp="1"/>
          </p:cNvSpPr>
          <p:nvPr>
            <p:ph type="title" idx="6" hasCustomPrompt="1"/>
          </p:nvPr>
        </p:nvSpPr>
        <p:spPr>
          <a:xfrm>
            <a:off x="5883001" y="14134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subTitle" idx="7"/>
          </p:nvPr>
        </p:nvSpPr>
        <p:spPr>
          <a:xfrm>
            <a:off x="5883001" y="17959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4" name="Google Shape;264;p13"/>
          <p:cNvSpPr txBox="1">
            <a:spLocks noGrp="1"/>
          </p:cNvSpPr>
          <p:nvPr>
            <p:ph type="title" idx="8" hasCustomPrompt="1"/>
          </p:nvPr>
        </p:nvSpPr>
        <p:spPr>
          <a:xfrm>
            <a:off x="5883001" y="24802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subTitle" idx="9"/>
          </p:nvPr>
        </p:nvSpPr>
        <p:spPr>
          <a:xfrm>
            <a:off x="5883001" y="28627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6" name="Google Shape;266;p13"/>
          <p:cNvSpPr txBox="1">
            <a:spLocks noGrp="1"/>
          </p:cNvSpPr>
          <p:nvPr>
            <p:ph type="title" idx="13" hasCustomPrompt="1"/>
          </p:nvPr>
        </p:nvSpPr>
        <p:spPr>
          <a:xfrm>
            <a:off x="5883001" y="35470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subTitle" idx="14"/>
          </p:nvPr>
        </p:nvSpPr>
        <p:spPr>
          <a:xfrm>
            <a:off x="5883001" y="39295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8" name="Google Shape;268;p13"/>
          <p:cNvSpPr txBox="1">
            <a:spLocks noGrp="1"/>
          </p:cNvSpPr>
          <p:nvPr>
            <p:ph type="title" idx="15" hasCustomPrompt="1"/>
          </p:nvPr>
        </p:nvSpPr>
        <p:spPr>
          <a:xfrm>
            <a:off x="2245851" y="14134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69" name="Google Shape;269;p13"/>
          <p:cNvGrpSpPr/>
          <p:nvPr/>
        </p:nvGrpSpPr>
        <p:grpSpPr>
          <a:xfrm>
            <a:off x="-405062" y="518008"/>
            <a:ext cx="9758061" cy="4977045"/>
            <a:chOff x="-405062" y="518008"/>
            <a:chExt cx="9758061" cy="4977045"/>
          </a:xfrm>
        </p:grpSpPr>
        <p:grpSp>
          <p:nvGrpSpPr>
            <p:cNvPr id="270" name="Google Shape;270;p13"/>
            <p:cNvGrpSpPr/>
            <p:nvPr/>
          </p:nvGrpSpPr>
          <p:grpSpPr>
            <a:xfrm rot="3223975">
              <a:off x="12547" y="454424"/>
              <a:ext cx="493782" cy="1286054"/>
              <a:chOff x="4111688" y="2568185"/>
              <a:chExt cx="493824" cy="1286163"/>
            </a:xfrm>
          </p:grpSpPr>
          <p:sp>
            <p:nvSpPr>
              <p:cNvPr id="271" name="Google Shape;271;p13"/>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3"/>
            <p:cNvGrpSpPr/>
            <p:nvPr/>
          </p:nvGrpSpPr>
          <p:grpSpPr>
            <a:xfrm rot="-881866">
              <a:off x="8201519" y="4194249"/>
              <a:ext cx="1016993" cy="1191279"/>
              <a:chOff x="7488025" y="1788464"/>
              <a:chExt cx="1017075" cy="1191375"/>
            </a:xfrm>
          </p:grpSpPr>
          <p:grpSp>
            <p:nvGrpSpPr>
              <p:cNvPr id="278" name="Google Shape;278;p13"/>
              <p:cNvGrpSpPr/>
              <p:nvPr/>
            </p:nvGrpSpPr>
            <p:grpSpPr>
              <a:xfrm>
                <a:off x="7488025" y="1788464"/>
                <a:ext cx="1017075" cy="1191375"/>
                <a:chOff x="7457475" y="1779363"/>
                <a:chExt cx="1017075" cy="1191375"/>
              </a:xfrm>
            </p:grpSpPr>
            <p:sp>
              <p:nvSpPr>
                <p:cNvPr id="279" name="Google Shape;279;p13"/>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3"/>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1458150" y="3994088"/>
            <a:ext cx="6227700" cy="6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87" name="Google Shape;287;p14"/>
          <p:cNvSpPr txBox="1">
            <a:spLocks noGrp="1"/>
          </p:cNvSpPr>
          <p:nvPr>
            <p:ph type="subTitle" idx="1"/>
          </p:nvPr>
        </p:nvSpPr>
        <p:spPr>
          <a:xfrm>
            <a:off x="1458150" y="2647949"/>
            <a:ext cx="6227700" cy="13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88" name="Google Shape;288;p14"/>
          <p:cNvGrpSpPr/>
          <p:nvPr/>
        </p:nvGrpSpPr>
        <p:grpSpPr>
          <a:xfrm>
            <a:off x="-151849" y="-263019"/>
            <a:ext cx="9012231" cy="5868444"/>
            <a:chOff x="-151849" y="-263019"/>
            <a:chExt cx="9012231" cy="5868444"/>
          </a:xfrm>
        </p:grpSpPr>
        <p:grpSp>
          <p:nvGrpSpPr>
            <p:cNvPr id="289" name="Google Shape;289;p14"/>
            <p:cNvGrpSpPr/>
            <p:nvPr/>
          </p:nvGrpSpPr>
          <p:grpSpPr>
            <a:xfrm>
              <a:off x="-151849" y="3821041"/>
              <a:ext cx="1733894" cy="1784384"/>
              <a:chOff x="-151849" y="3821041"/>
              <a:chExt cx="1733894" cy="1784384"/>
            </a:xfrm>
          </p:grpSpPr>
          <p:grpSp>
            <p:nvGrpSpPr>
              <p:cNvPr id="290" name="Google Shape;290;p14"/>
              <p:cNvGrpSpPr/>
              <p:nvPr/>
            </p:nvGrpSpPr>
            <p:grpSpPr>
              <a:xfrm rot="2668886">
                <a:off x="617565" y="4276431"/>
                <a:ext cx="590103" cy="1309919"/>
                <a:chOff x="4590115" y="2319904"/>
                <a:chExt cx="590085" cy="1309878"/>
              </a:xfrm>
            </p:grpSpPr>
            <p:sp>
              <p:nvSpPr>
                <p:cNvPr id="291" name="Google Shape;291;p1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4"/>
              <p:cNvGrpSpPr/>
              <p:nvPr/>
            </p:nvGrpSpPr>
            <p:grpSpPr>
              <a:xfrm rot="1874984">
                <a:off x="145898" y="3855825"/>
                <a:ext cx="493758" cy="1285991"/>
                <a:chOff x="4111688" y="2568185"/>
                <a:chExt cx="493824" cy="1286163"/>
              </a:xfrm>
            </p:grpSpPr>
            <p:sp>
              <p:nvSpPr>
                <p:cNvPr id="298" name="Google Shape;298;p1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14"/>
            <p:cNvGrpSpPr/>
            <p:nvPr/>
          </p:nvGrpSpPr>
          <p:grpSpPr>
            <a:xfrm rot="-10314673">
              <a:off x="7764606" y="-197394"/>
              <a:ext cx="1017022" cy="1191313"/>
              <a:chOff x="7488025" y="1788464"/>
              <a:chExt cx="1017075" cy="1191375"/>
            </a:xfrm>
          </p:grpSpPr>
          <p:grpSp>
            <p:nvGrpSpPr>
              <p:cNvPr id="305" name="Google Shape;305;p14"/>
              <p:cNvGrpSpPr/>
              <p:nvPr/>
            </p:nvGrpSpPr>
            <p:grpSpPr>
              <a:xfrm>
                <a:off x="7488025" y="1788464"/>
                <a:ext cx="1017075" cy="1191375"/>
                <a:chOff x="7457475" y="1779363"/>
                <a:chExt cx="1017075" cy="1191375"/>
              </a:xfrm>
            </p:grpSpPr>
            <p:sp>
              <p:nvSpPr>
                <p:cNvPr id="306" name="Google Shape;306;p1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1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14"/>
          <p:cNvGrpSpPr/>
          <p:nvPr/>
        </p:nvGrpSpPr>
        <p:grpSpPr>
          <a:xfrm rot="10800000" flipH="1">
            <a:off x="-3831562" y="-2801560"/>
            <a:ext cx="16731196" cy="9281014"/>
            <a:chOff x="-3831562" y="-261274"/>
            <a:chExt cx="16731196" cy="9281014"/>
          </a:xfrm>
        </p:grpSpPr>
        <p:sp>
          <p:nvSpPr>
            <p:cNvPr id="313" name="Google Shape;313;p14"/>
            <p:cNvSpPr/>
            <p:nvPr/>
          </p:nvSpPr>
          <p:spPr>
            <a:xfrm rot="9777950">
              <a:off x="-3144221" y="278233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7274918" y="-261274"/>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315"/>
        <p:cNvGrpSpPr/>
        <p:nvPr/>
      </p:nvGrpSpPr>
      <p:grpSpPr>
        <a:xfrm>
          <a:off x="0" y="0"/>
          <a:ext cx="0" cy="0"/>
          <a:chOff x="0" y="0"/>
          <a:chExt cx="0" cy="0"/>
        </a:xfrm>
      </p:grpSpPr>
      <p:sp>
        <p:nvSpPr>
          <p:cNvPr id="316" name="Google Shape;316;p15"/>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317" name="Google Shape;317;p15"/>
          <p:cNvGrpSpPr/>
          <p:nvPr/>
        </p:nvGrpSpPr>
        <p:grpSpPr>
          <a:xfrm>
            <a:off x="-36967" y="-173502"/>
            <a:ext cx="9135846" cy="5744489"/>
            <a:chOff x="-36967" y="-173502"/>
            <a:chExt cx="9135846" cy="5744489"/>
          </a:xfrm>
        </p:grpSpPr>
        <p:grpSp>
          <p:nvGrpSpPr>
            <p:cNvPr id="318" name="Google Shape;318;p15"/>
            <p:cNvGrpSpPr/>
            <p:nvPr/>
          </p:nvGrpSpPr>
          <p:grpSpPr>
            <a:xfrm rot="2700000" flipH="1">
              <a:off x="8222779" y="4298777"/>
              <a:ext cx="493749" cy="1285969"/>
              <a:chOff x="4111688" y="2568185"/>
              <a:chExt cx="493824" cy="1286163"/>
            </a:xfrm>
          </p:grpSpPr>
          <p:sp>
            <p:nvSpPr>
              <p:cNvPr id="319" name="Google Shape;319;p1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5"/>
            <p:cNvGrpSpPr/>
            <p:nvPr/>
          </p:nvGrpSpPr>
          <p:grpSpPr>
            <a:xfrm rot="-6857788" flipH="1">
              <a:off x="206630" y="-60610"/>
              <a:ext cx="1016931" cy="1191207"/>
              <a:chOff x="7488025" y="1788464"/>
              <a:chExt cx="1017075" cy="1191375"/>
            </a:xfrm>
          </p:grpSpPr>
          <p:grpSp>
            <p:nvGrpSpPr>
              <p:cNvPr id="326" name="Google Shape;326;p15"/>
              <p:cNvGrpSpPr/>
              <p:nvPr/>
            </p:nvGrpSpPr>
            <p:grpSpPr>
              <a:xfrm>
                <a:off x="7488025" y="1788464"/>
                <a:ext cx="1017075" cy="1191375"/>
                <a:chOff x="7457475" y="1779363"/>
                <a:chExt cx="1017075" cy="1191375"/>
              </a:xfrm>
            </p:grpSpPr>
            <p:sp>
              <p:nvSpPr>
                <p:cNvPr id="327" name="Google Shape;327;p1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15"/>
          <p:cNvGrpSpPr/>
          <p:nvPr/>
        </p:nvGrpSpPr>
        <p:grpSpPr>
          <a:xfrm>
            <a:off x="-3579065" y="-3300213"/>
            <a:ext cx="16779291" cy="12916506"/>
            <a:chOff x="-3661965" y="-3395463"/>
            <a:chExt cx="16779291" cy="12916506"/>
          </a:xfrm>
        </p:grpSpPr>
        <p:sp>
          <p:nvSpPr>
            <p:cNvPr id="334" name="Google Shape;334;p15"/>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1317507">
              <a:off x="6661918" y="-25446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36"/>
        <p:cNvGrpSpPr/>
        <p:nvPr/>
      </p:nvGrpSpPr>
      <p:grpSpPr>
        <a:xfrm>
          <a:off x="0" y="0"/>
          <a:ext cx="0" cy="0"/>
          <a:chOff x="0" y="0"/>
          <a:chExt cx="0" cy="0"/>
        </a:xfrm>
      </p:grpSpPr>
      <p:sp>
        <p:nvSpPr>
          <p:cNvPr id="337" name="Google Shape;337;p16"/>
          <p:cNvSpPr txBox="1">
            <a:spLocks noGrp="1"/>
          </p:cNvSpPr>
          <p:nvPr>
            <p:ph type="subTitle" idx="1"/>
          </p:nvPr>
        </p:nvSpPr>
        <p:spPr>
          <a:xfrm>
            <a:off x="2404200" y="1169725"/>
            <a:ext cx="4335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38" name="Google Shape;338;p16"/>
          <p:cNvSpPr>
            <a:spLocks noGrp="1"/>
          </p:cNvSpPr>
          <p:nvPr>
            <p:ph type="pic" idx="2"/>
          </p:nvPr>
        </p:nvSpPr>
        <p:spPr>
          <a:xfrm>
            <a:off x="715101" y="2102594"/>
            <a:ext cx="2506800" cy="2505900"/>
          </a:xfrm>
          <a:prstGeom prst="ellipse">
            <a:avLst/>
          </a:prstGeom>
          <a:noFill/>
          <a:ln>
            <a:noFill/>
          </a:ln>
        </p:spPr>
      </p:sp>
      <p:sp>
        <p:nvSpPr>
          <p:cNvPr id="339" name="Google Shape;339;p16"/>
          <p:cNvSpPr>
            <a:spLocks noGrp="1"/>
          </p:cNvSpPr>
          <p:nvPr>
            <p:ph type="pic" idx="3"/>
          </p:nvPr>
        </p:nvSpPr>
        <p:spPr>
          <a:xfrm>
            <a:off x="5922871" y="2102594"/>
            <a:ext cx="2505900" cy="2505900"/>
          </a:xfrm>
          <a:prstGeom prst="ellipse">
            <a:avLst/>
          </a:prstGeom>
          <a:noFill/>
          <a:ln>
            <a:noFill/>
          </a:ln>
        </p:spPr>
      </p:sp>
      <p:sp>
        <p:nvSpPr>
          <p:cNvPr id="340" name="Google Shape;340;p16"/>
          <p:cNvSpPr>
            <a:spLocks noGrp="1"/>
          </p:cNvSpPr>
          <p:nvPr>
            <p:ph type="pic" idx="4"/>
          </p:nvPr>
        </p:nvSpPr>
        <p:spPr>
          <a:xfrm>
            <a:off x="3319050" y="2102594"/>
            <a:ext cx="2505900" cy="2505900"/>
          </a:xfrm>
          <a:prstGeom prst="ellipse">
            <a:avLst/>
          </a:prstGeom>
          <a:noFill/>
          <a:ln>
            <a:noFill/>
          </a:ln>
        </p:spPr>
      </p:sp>
      <p:sp>
        <p:nvSpPr>
          <p:cNvPr id="341" name="Google Shape;34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2" name="Google Shape;342;p16"/>
          <p:cNvGrpSpPr/>
          <p:nvPr/>
        </p:nvGrpSpPr>
        <p:grpSpPr>
          <a:xfrm>
            <a:off x="-4561026" y="-3627353"/>
            <a:ext cx="17769377" cy="7885669"/>
            <a:chOff x="-4561026" y="-3627353"/>
            <a:chExt cx="17769377" cy="7885669"/>
          </a:xfrm>
        </p:grpSpPr>
        <p:sp>
          <p:nvSpPr>
            <p:cNvPr id="343" name="Google Shape;343;p16"/>
            <p:cNvSpPr/>
            <p:nvPr/>
          </p:nvSpPr>
          <p:spPr>
            <a:xfrm rot="-7948369">
              <a:off x="-3433099" y="-2451865"/>
              <a:ext cx="5624232" cy="553469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317507">
              <a:off x="6752943" y="-25472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6"/>
          <p:cNvGrpSpPr/>
          <p:nvPr/>
        </p:nvGrpSpPr>
        <p:grpSpPr>
          <a:xfrm>
            <a:off x="-530899" y="-14812"/>
            <a:ext cx="10031111" cy="1625446"/>
            <a:chOff x="-530899" y="-14812"/>
            <a:chExt cx="10031111" cy="1625446"/>
          </a:xfrm>
        </p:grpSpPr>
        <p:grpSp>
          <p:nvGrpSpPr>
            <p:cNvPr id="346" name="Google Shape;346;p16"/>
            <p:cNvGrpSpPr/>
            <p:nvPr/>
          </p:nvGrpSpPr>
          <p:grpSpPr>
            <a:xfrm rot="-5587453" flipH="1">
              <a:off x="8535138" y="-339449"/>
              <a:ext cx="590076" cy="1309860"/>
              <a:chOff x="4590115" y="2319904"/>
              <a:chExt cx="590085" cy="1309878"/>
            </a:xfrm>
          </p:grpSpPr>
          <p:sp>
            <p:nvSpPr>
              <p:cNvPr id="347" name="Google Shape;347;p1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16"/>
            <p:cNvGrpSpPr/>
            <p:nvPr/>
          </p:nvGrpSpPr>
          <p:grpSpPr>
            <a:xfrm rot="3192757">
              <a:off x="-114961" y="384798"/>
              <a:ext cx="493785" cy="1286061"/>
              <a:chOff x="4111688" y="2568185"/>
              <a:chExt cx="493824" cy="1286163"/>
            </a:xfrm>
          </p:grpSpPr>
          <p:sp>
            <p:nvSpPr>
              <p:cNvPr id="354" name="Google Shape;354;p1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6"/>
            <p:cNvGrpSpPr/>
            <p:nvPr/>
          </p:nvGrpSpPr>
          <p:grpSpPr>
            <a:xfrm rot="10021199">
              <a:off x="8321673" y="135717"/>
              <a:ext cx="1017024" cy="1191316"/>
              <a:chOff x="7488025" y="1788464"/>
              <a:chExt cx="1017075" cy="1191375"/>
            </a:xfrm>
          </p:grpSpPr>
          <p:grpSp>
            <p:nvGrpSpPr>
              <p:cNvPr id="361" name="Google Shape;361;p16"/>
              <p:cNvGrpSpPr/>
              <p:nvPr/>
            </p:nvGrpSpPr>
            <p:grpSpPr>
              <a:xfrm>
                <a:off x="7488025" y="1788464"/>
                <a:ext cx="1017075" cy="1191375"/>
                <a:chOff x="7457475" y="1779363"/>
                <a:chExt cx="1017075" cy="1191375"/>
              </a:xfrm>
            </p:grpSpPr>
            <p:sp>
              <p:nvSpPr>
                <p:cNvPr id="362" name="Google Shape;362;p1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368"/>
        <p:cNvGrpSpPr/>
        <p:nvPr/>
      </p:nvGrpSpPr>
      <p:grpSpPr>
        <a:xfrm>
          <a:off x="0" y="0"/>
          <a:ext cx="0" cy="0"/>
          <a:chOff x="0" y="0"/>
          <a:chExt cx="0" cy="0"/>
        </a:xfrm>
      </p:grpSpPr>
      <p:sp>
        <p:nvSpPr>
          <p:cNvPr id="369" name="Google Shape;369;p17"/>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0" name="Google Shape;370;p17"/>
          <p:cNvSpPr txBox="1">
            <a:spLocks noGrp="1"/>
          </p:cNvSpPr>
          <p:nvPr>
            <p:ph type="subTitle" idx="1"/>
          </p:nvPr>
        </p:nvSpPr>
        <p:spPr>
          <a:xfrm>
            <a:off x="715100" y="1079575"/>
            <a:ext cx="7713900" cy="13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600"/>
              <a:buChar char="●"/>
              <a:defRPr/>
            </a:lvl1pPr>
            <a:lvl2pPr lvl="1" rtl="0">
              <a:lnSpc>
                <a:spcPct val="100000"/>
              </a:lnSpc>
              <a:spcBef>
                <a:spcPts val="0"/>
              </a:spcBef>
              <a:spcAft>
                <a:spcPts val="0"/>
              </a:spcAft>
              <a:buClr>
                <a:srgbClr val="434343"/>
              </a:buClr>
              <a:buSzPts val="1400"/>
              <a:buFont typeface="Roboto"/>
              <a:buChar char="○"/>
              <a:defRPr sz="1600"/>
            </a:lvl2pPr>
            <a:lvl3pPr lvl="2" rtl="0">
              <a:lnSpc>
                <a:spcPct val="100000"/>
              </a:lnSpc>
              <a:spcBef>
                <a:spcPts val="0"/>
              </a:spcBef>
              <a:spcAft>
                <a:spcPts val="0"/>
              </a:spcAft>
              <a:buClr>
                <a:srgbClr val="434343"/>
              </a:buClr>
              <a:buSzPts val="1400"/>
              <a:buFont typeface="Roboto"/>
              <a:buChar char="■"/>
              <a:defRPr sz="1600"/>
            </a:lvl3pPr>
            <a:lvl4pPr lvl="3" rtl="0">
              <a:lnSpc>
                <a:spcPct val="100000"/>
              </a:lnSpc>
              <a:spcBef>
                <a:spcPts val="0"/>
              </a:spcBef>
              <a:spcAft>
                <a:spcPts val="0"/>
              </a:spcAft>
              <a:buClr>
                <a:srgbClr val="434343"/>
              </a:buClr>
              <a:buSzPts val="1400"/>
              <a:buFont typeface="Roboto"/>
              <a:buChar char="●"/>
              <a:defRPr sz="1600"/>
            </a:lvl4pPr>
            <a:lvl5pPr lvl="4" rtl="0">
              <a:lnSpc>
                <a:spcPct val="100000"/>
              </a:lnSpc>
              <a:spcBef>
                <a:spcPts val="0"/>
              </a:spcBef>
              <a:spcAft>
                <a:spcPts val="0"/>
              </a:spcAft>
              <a:buClr>
                <a:srgbClr val="434343"/>
              </a:buClr>
              <a:buSzPts val="1400"/>
              <a:buFont typeface="Roboto"/>
              <a:buChar char="○"/>
              <a:defRPr sz="1600"/>
            </a:lvl5pPr>
            <a:lvl6pPr lvl="5" rtl="0">
              <a:lnSpc>
                <a:spcPct val="100000"/>
              </a:lnSpc>
              <a:spcBef>
                <a:spcPts val="0"/>
              </a:spcBef>
              <a:spcAft>
                <a:spcPts val="0"/>
              </a:spcAft>
              <a:buClr>
                <a:srgbClr val="434343"/>
              </a:buClr>
              <a:buSzPts val="1400"/>
              <a:buFont typeface="Roboto"/>
              <a:buChar char="■"/>
              <a:defRPr sz="1600"/>
            </a:lvl6pPr>
            <a:lvl7pPr lvl="6" rtl="0">
              <a:lnSpc>
                <a:spcPct val="100000"/>
              </a:lnSpc>
              <a:spcBef>
                <a:spcPts val="0"/>
              </a:spcBef>
              <a:spcAft>
                <a:spcPts val="0"/>
              </a:spcAft>
              <a:buClr>
                <a:srgbClr val="434343"/>
              </a:buClr>
              <a:buSzPts val="1400"/>
              <a:buFont typeface="Roboto"/>
              <a:buChar char="●"/>
              <a:defRPr sz="1600"/>
            </a:lvl7pPr>
            <a:lvl8pPr lvl="7" rtl="0">
              <a:lnSpc>
                <a:spcPct val="100000"/>
              </a:lnSpc>
              <a:spcBef>
                <a:spcPts val="0"/>
              </a:spcBef>
              <a:spcAft>
                <a:spcPts val="0"/>
              </a:spcAft>
              <a:buClr>
                <a:srgbClr val="434343"/>
              </a:buClr>
              <a:buSzPts val="1400"/>
              <a:buFont typeface="Roboto"/>
              <a:buChar char="○"/>
              <a:defRPr sz="1600"/>
            </a:lvl8pPr>
            <a:lvl9pPr lvl="8" rtl="0">
              <a:lnSpc>
                <a:spcPct val="100000"/>
              </a:lnSpc>
              <a:spcBef>
                <a:spcPts val="0"/>
              </a:spcBef>
              <a:spcAft>
                <a:spcPts val="0"/>
              </a:spcAft>
              <a:buClr>
                <a:srgbClr val="434343"/>
              </a:buClr>
              <a:buSzPts val="1400"/>
              <a:buFont typeface="Roboto"/>
              <a:buChar char="■"/>
              <a:defRPr sz="1600"/>
            </a:lvl9pPr>
          </a:lstStyle>
          <a:p>
            <a:endParaRPr/>
          </a:p>
        </p:txBody>
      </p:sp>
      <p:grpSp>
        <p:nvGrpSpPr>
          <p:cNvPr id="371" name="Google Shape;371;p17"/>
          <p:cNvGrpSpPr/>
          <p:nvPr/>
        </p:nvGrpSpPr>
        <p:grpSpPr>
          <a:xfrm>
            <a:off x="-443162" y="-663069"/>
            <a:ext cx="9855994" cy="6363744"/>
            <a:chOff x="-443162" y="-663069"/>
            <a:chExt cx="9855994" cy="6363744"/>
          </a:xfrm>
        </p:grpSpPr>
        <p:grpSp>
          <p:nvGrpSpPr>
            <p:cNvPr id="372" name="Google Shape;372;p17"/>
            <p:cNvGrpSpPr/>
            <p:nvPr/>
          </p:nvGrpSpPr>
          <p:grpSpPr>
            <a:xfrm rot="2668886">
              <a:off x="-68785" y="4371681"/>
              <a:ext cx="590103" cy="1309919"/>
              <a:chOff x="4590115" y="2319904"/>
              <a:chExt cx="590085" cy="1309878"/>
            </a:xfrm>
          </p:grpSpPr>
          <p:sp>
            <p:nvSpPr>
              <p:cNvPr id="373" name="Google Shape;373;p1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17"/>
            <p:cNvGrpSpPr/>
            <p:nvPr/>
          </p:nvGrpSpPr>
          <p:grpSpPr>
            <a:xfrm rot="-10314673">
              <a:off x="8317056" y="-597444"/>
              <a:ext cx="1017022" cy="1191313"/>
              <a:chOff x="7488025" y="1788464"/>
              <a:chExt cx="1017075" cy="1191375"/>
            </a:xfrm>
          </p:grpSpPr>
          <p:grpSp>
            <p:nvGrpSpPr>
              <p:cNvPr id="380" name="Google Shape;380;p17"/>
              <p:cNvGrpSpPr/>
              <p:nvPr/>
            </p:nvGrpSpPr>
            <p:grpSpPr>
              <a:xfrm>
                <a:off x="7488025" y="1788464"/>
                <a:ext cx="1017075" cy="1191375"/>
                <a:chOff x="7457475" y="1779363"/>
                <a:chExt cx="1017075" cy="1191375"/>
              </a:xfrm>
            </p:grpSpPr>
            <p:sp>
              <p:nvSpPr>
                <p:cNvPr id="381" name="Google Shape;381;p1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1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17"/>
          <p:cNvGrpSpPr/>
          <p:nvPr/>
        </p:nvGrpSpPr>
        <p:grpSpPr>
          <a:xfrm rot="10800000" flipH="1">
            <a:off x="-4307812" y="-3125410"/>
            <a:ext cx="17302696" cy="10501489"/>
            <a:chOff x="-4307812" y="-1157899"/>
            <a:chExt cx="17302696" cy="10501489"/>
          </a:xfrm>
        </p:grpSpPr>
        <p:sp>
          <p:nvSpPr>
            <p:cNvPr id="388" name="Google Shape;388;p17"/>
            <p:cNvSpPr/>
            <p:nvPr/>
          </p:nvSpPr>
          <p:spPr>
            <a:xfrm rot="9777950">
              <a:off x="-3620471" y="310618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7370168" y="-1157899"/>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12"/>
        <p:cNvGrpSpPr/>
        <p:nvPr/>
      </p:nvGrpSpPr>
      <p:grpSpPr>
        <a:xfrm>
          <a:off x="0" y="0"/>
          <a:ext cx="0" cy="0"/>
          <a:chOff x="0" y="0"/>
          <a:chExt cx="0" cy="0"/>
        </a:xfrm>
      </p:grpSpPr>
      <p:sp>
        <p:nvSpPr>
          <p:cNvPr id="413" name="Google Shape;413;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4" name="Google Shape;414;p19"/>
          <p:cNvSpPr txBox="1">
            <a:spLocks noGrp="1"/>
          </p:cNvSpPr>
          <p:nvPr>
            <p:ph type="subTitle" idx="1"/>
          </p:nvPr>
        </p:nvSpPr>
        <p:spPr>
          <a:xfrm>
            <a:off x="733338" y="3078488"/>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5" name="Google Shape;415;p19"/>
          <p:cNvSpPr txBox="1">
            <a:spLocks noGrp="1"/>
          </p:cNvSpPr>
          <p:nvPr>
            <p:ph type="subTitle" idx="2"/>
          </p:nvPr>
        </p:nvSpPr>
        <p:spPr>
          <a:xfrm>
            <a:off x="733338" y="3470588"/>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6" name="Google Shape;416;p19"/>
          <p:cNvSpPr txBox="1">
            <a:spLocks noGrp="1"/>
          </p:cNvSpPr>
          <p:nvPr>
            <p:ph type="subTitle" idx="3"/>
          </p:nvPr>
        </p:nvSpPr>
        <p:spPr>
          <a:xfrm>
            <a:off x="2678101" y="17880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7" name="Google Shape;417;p19"/>
          <p:cNvSpPr txBox="1">
            <a:spLocks noGrp="1"/>
          </p:cNvSpPr>
          <p:nvPr>
            <p:ph type="subTitle" idx="4"/>
          </p:nvPr>
        </p:nvSpPr>
        <p:spPr>
          <a:xfrm>
            <a:off x="4622865" y="34706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8" name="Google Shape;418;p19"/>
          <p:cNvSpPr txBox="1">
            <a:spLocks noGrp="1"/>
          </p:cNvSpPr>
          <p:nvPr>
            <p:ph type="subTitle" idx="5"/>
          </p:nvPr>
        </p:nvSpPr>
        <p:spPr>
          <a:xfrm>
            <a:off x="2678079" y="13959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9" name="Google Shape;419;p19"/>
          <p:cNvSpPr txBox="1">
            <a:spLocks noGrp="1"/>
          </p:cNvSpPr>
          <p:nvPr>
            <p:ph type="subTitle" idx="6"/>
          </p:nvPr>
        </p:nvSpPr>
        <p:spPr>
          <a:xfrm>
            <a:off x="4622865" y="30785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20" name="Google Shape;420;p19"/>
          <p:cNvGrpSpPr/>
          <p:nvPr/>
        </p:nvGrpSpPr>
        <p:grpSpPr>
          <a:xfrm>
            <a:off x="-3852357" y="-3829990"/>
            <a:ext cx="16782583" cy="7658409"/>
            <a:chOff x="-3852357" y="-3829990"/>
            <a:chExt cx="16782583" cy="7658409"/>
          </a:xfrm>
        </p:grpSpPr>
        <p:sp>
          <p:nvSpPr>
            <p:cNvPr id="421" name="Google Shape;421;p19"/>
            <p:cNvSpPr/>
            <p:nvPr/>
          </p:nvSpPr>
          <p:spPr>
            <a:xfrm rot="-7235734">
              <a:off x="-2851076" y="-2768188"/>
              <a:ext cx="5624346" cy="553480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1317507">
              <a:off x="6474818" y="-26615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61413" y="-129098"/>
            <a:ext cx="9943989" cy="2569650"/>
            <a:chOff x="-161413" y="-129098"/>
            <a:chExt cx="9943989" cy="2569650"/>
          </a:xfrm>
        </p:grpSpPr>
        <p:grpSp>
          <p:nvGrpSpPr>
            <p:cNvPr id="424" name="Google Shape;424;p19"/>
            <p:cNvGrpSpPr/>
            <p:nvPr/>
          </p:nvGrpSpPr>
          <p:grpSpPr>
            <a:xfrm rot="-6773405">
              <a:off x="8349043" y="998226"/>
              <a:ext cx="1226047" cy="1263640"/>
              <a:chOff x="8381275" y="162075"/>
              <a:chExt cx="1226250" cy="1263850"/>
            </a:xfrm>
          </p:grpSpPr>
          <p:sp>
            <p:nvSpPr>
              <p:cNvPr id="425" name="Google Shape;425;p19"/>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9"/>
            <p:cNvGrpSpPr/>
            <p:nvPr/>
          </p:nvGrpSpPr>
          <p:grpSpPr>
            <a:xfrm rot="-3995761">
              <a:off x="8667046" y="-119921"/>
              <a:ext cx="590067" cy="1309840"/>
              <a:chOff x="4590115" y="2319904"/>
              <a:chExt cx="590085" cy="1309878"/>
            </a:xfrm>
          </p:grpSpPr>
          <p:sp>
            <p:nvSpPr>
              <p:cNvPr id="432" name="Google Shape;432;p19"/>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9"/>
            <p:cNvGrpSpPr/>
            <p:nvPr/>
          </p:nvGrpSpPr>
          <p:grpSpPr>
            <a:xfrm>
              <a:off x="-161413" y="-129098"/>
              <a:ext cx="1961988" cy="1573565"/>
              <a:chOff x="-161413" y="-129098"/>
              <a:chExt cx="1961988" cy="1573565"/>
            </a:xfrm>
          </p:grpSpPr>
          <p:grpSp>
            <p:nvGrpSpPr>
              <p:cNvPr id="439" name="Google Shape;439;p19"/>
              <p:cNvGrpSpPr/>
              <p:nvPr/>
            </p:nvGrpSpPr>
            <p:grpSpPr>
              <a:xfrm rot="5214588" flipH="1">
                <a:off x="904473" y="-491063"/>
                <a:ext cx="487774" cy="1279997"/>
                <a:chOff x="4128705" y="2567878"/>
                <a:chExt cx="487846" cy="1280184"/>
              </a:xfrm>
            </p:grpSpPr>
            <p:sp>
              <p:nvSpPr>
                <p:cNvPr id="440" name="Google Shape;440;p19"/>
                <p:cNvSpPr/>
                <p:nvPr/>
              </p:nvSpPr>
              <p:spPr>
                <a:xfrm>
                  <a:off x="4313809" y="2801854"/>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4174559" y="2567878"/>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128705" y="2825356"/>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4434184" y="2706774"/>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4131495" y="3010857"/>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9"/>
              <p:cNvGrpSpPr/>
              <p:nvPr/>
            </p:nvGrpSpPr>
            <p:grpSpPr>
              <a:xfrm rot="-8132091" flipH="1">
                <a:off x="110217" y="67581"/>
                <a:ext cx="1016966" cy="1191247"/>
                <a:chOff x="7488025" y="1788464"/>
                <a:chExt cx="1017075" cy="1191375"/>
              </a:xfrm>
            </p:grpSpPr>
            <p:grpSp>
              <p:nvGrpSpPr>
                <p:cNvPr id="447" name="Google Shape;447;p19"/>
                <p:cNvGrpSpPr/>
                <p:nvPr/>
              </p:nvGrpSpPr>
              <p:grpSpPr>
                <a:xfrm>
                  <a:off x="7488025" y="1788464"/>
                  <a:ext cx="1017075" cy="1191375"/>
                  <a:chOff x="7457475" y="1779363"/>
                  <a:chExt cx="1017075" cy="1191375"/>
                </a:xfrm>
              </p:grpSpPr>
              <p:sp>
                <p:nvSpPr>
                  <p:cNvPr id="448" name="Google Shape;448;p19"/>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19"/>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54"/>
        <p:cNvGrpSpPr/>
        <p:nvPr/>
      </p:nvGrpSpPr>
      <p:grpSpPr>
        <a:xfrm>
          <a:off x="0" y="0"/>
          <a:ext cx="0" cy="0"/>
          <a:chOff x="0" y="0"/>
          <a:chExt cx="0" cy="0"/>
        </a:xfrm>
      </p:grpSpPr>
      <p:grpSp>
        <p:nvGrpSpPr>
          <p:cNvPr id="455" name="Google Shape;455;p20"/>
          <p:cNvGrpSpPr/>
          <p:nvPr/>
        </p:nvGrpSpPr>
        <p:grpSpPr>
          <a:xfrm rot="439526">
            <a:off x="-3482672" y="-5365119"/>
            <a:ext cx="15466452" cy="14430371"/>
            <a:chOff x="-3693977" y="-3973592"/>
            <a:chExt cx="15467044" cy="14430923"/>
          </a:xfrm>
        </p:grpSpPr>
        <p:sp>
          <p:nvSpPr>
            <p:cNvPr id="456" name="Google Shape;456;p20"/>
            <p:cNvSpPr/>
            <p:nvPr/>
          </p:nvSpPr>
          <p:spPr>
            <a:xfrm rot="9155471">
              <a:off x="-2735717" y="3938604"/>
              <a:ext cx="5624373" cy="553483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rot="-3395918">
              <a:off x="5102306" y="-2869811"/>
              <a:ext cx="5624482" cy="553494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9" name="Google Shape;459;p20"/>
          <p:cNvSpPr txBox="1">
            <a:spLocks noGrp="1"/>
          </p:cNvSpPr>
          <p:nvPr>
            <p:ph type="subTitle" idx="1"/>
          </p:nvPr>
        </p:nvSpPr>
        <p:spPr>
          <a:xfrm>
            <a:off x="1921425" y="17563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0" name="Google Shape;460;p20"/>
          <p:cNvSpPr txBox="1">
            <a:spLocks noGrp="1"/>
          </p:cNvSpPr>
          <p:nvPr>
            <p:ph type="subTitle" idx="2"/>
          </p:nvPr>
        </p:nvSpPr>
        <p:spPr>
          <a:xfrm>
            <a:off x="3349175" y="29379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1" name="Google Shape;461;p20"/>
          <p:cNvSpPr txBox="1">
            <a:spLocks noGrp="1"/>
          </p:cNvSpPr>
          <p:nvPr>
            <p:ph type="subTitle" idx="3"/>
          </p:nvPr>
        </p:nvSpPr>
        <p:spPr>
          <a:xfrm>
            <a:off x="4776900" y="41195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2" name="Google Shape;462;p20"/>
          <p:cNvSpPr txBox="1">
            <a:spLocks noGrp="1"/>
          </p:cNvSpPr>
          <p:nvPr>
            <p:ph type="subTitle" idx="4"/>
          </p:nvPr>
        </p:nvSpPr>
        <p:spPr>
          <a:xfrm>
            <a:off x="1921425" y="1127275"/>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3" name="Google Shape;463;p20"/>
          <p:cNvSpPr txBox="1">
            <a:spLocks noGrp="1"/>
          </p:cNvSpPr>
          <p:nvPr>
            <p:ph type="subTitle" idx="5"/>
          </p:nvPr>
        </p:nvSpPr>
        <p:spPr>
          <a:xfrm>
            <a:off x="3349163" y="2308934"/>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4" name="Google Shape;464;p20"/>
          <p:cNvSpPr txBox="1">
            <a:spLocks noGrp="1"/>
          </p:cNvSpPr>
          <p:nvPr>
            <p:ph type="subTitle" idx="6"/>
          </p:nvPr>
        </p:nvSpPr>
        <p:spPr>
          <a:xfrm>
            <a:off x="4776900" y="3490593"/>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65" name="Google Shape;465;p20"/>
          <p:cNvGrpSpPr/>
          <p:nvPr/>
        </p:nvGrpSpPr>
        <p:grpSpPr>
          <a:xfrm>
            <a:off x="-620834" y="-498017"/>
            <a:ext cx="10378911" cy="6362166"/>
            <a:chOff x="-620834" y="-498017"/>
            <a:chExt cx="10378911" cy="6362166"/>
          </a:xfrm>
        </p:grpSpPr>
        <p:grpSp>
          <p:nvGrpSpPr>
            <p:cNvPr id="466" name="Google Shape;466;p20"/>
            <p:cNvGrpSpPr/>
            <p:nvPr/>
          </p:nvGrpSpPr>
          <p:grpSpPr>
            <a:xfrm rot="4465995">
              <a:off x="102115" y="4472321"/>
              <a:ext cx="1225972" cy="1263563"/>
              <a:chOff x="8381275" y="162075"/>
              <a:chExt cx="1226250" cy="1263850"/>
            </a:xfrm>
          </p:grpSpPr>
          <p:sp>
            <p:nvSpPr>
              <p:cNvPr id="467" name="Google Shape;467;p20"/>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0"/>
            <p:cNvGrpSpPr/>
            <p:nvPr/>
          </p:nvGrpSpPr>
          <p:grpSpPr>
            <a:xfrm rot="5592621">
              <a:off x="-245454" y="3078597"/>
              <a:ext cx="590066" cy="1309838"/>
              <a:chOff x="4590115" y="2319904"/>
              <a:chExt cx="590085" cy="1309878"/>
            </a:xfrm>
          </p:grpSpPr>
          <p:sp>
            <p:nvSpPr>
              <p:cNvPr id="474" name="Google Shape;474;p20"/>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0"/>
            <p:cNvGrpSpPr/>
            <p:nvPr/>
          </p:nvGrpSpPr>
          <p:grpSpPr>
            <a:xfrm rot="7025420">
              <a:off x="7634322" y="-49852"/>
              <a:ext cx="1962622" cy="1562546"/>
              <a:chOff x="-161413" y="-118061"/>
              <a:chExt cx="1962599" cy="1562528"/>
            </a:xfrm>
          </p:grpSpPr>
          <p:grpSp>
            <p:nvGrpSpPr>
              <p:cNvPr id="481" name="Google Shape;481;p20"/>
              <p:cNvGrpSpPr/>
              <p:nvPr/>
            </p:nvGrpSpPr>
            <p:grpSpPr>
              <a:xfrm rot="5214588" flipH="1">
                <a:off x="898950" y="-479870"/>
                <a:ext cx="493752" cy="1285975"/>
                <a:chOff x="4111688" y="2568185"/>
                <a:chExt cx="493824" cy="1286163"/>
              </a:xfrm>
            </p:grpSpPr>
            <p:sp>
              <p:nvSpPr>
                <p:cNvPr id="482" name="Google Shape;482;p20"/>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0"/>
              <p:cNvGrpSpPr/>
              <p:nvPr/>
            </p:nvGrpSpPr>
            <p:grpSpPr>
              <a:xfrm rot="-8132091" flipH="1">
                <a:off x="110217" y="67581"/>
                <a:ext cx="1016966" cy="1191247"/>
                <a:chOff x="7488025" y="1788464"/>
                <a:chExt cx="1017075" cy="1191375"/>
              </a:xfrm>
            </p:grpSpPr>
            <p:grpSp>
              <p:nvGrpSpPr>
                <p:cNvPr id="489" name="Google Shape;489;p20"/>
                <p:cNvGrpSpPr/>
                <p:nvPr/>
              </p:nvGrpSpPr>
              <p:grpSpPr>
                <a:xfrm>
                  <a:off x="7488025" y="1788464"/>
                  <a:ext cx="1017075" cy="1191375"/>
                  <a:chOff x="7457475" y="1779363"/>
                  <a:chExt cx="1017075" cy="1191375"/>
                </a:xfrm>
              </p:grpSpPr>
              <p:sp>
                <p:nvSpPr>
                  <p:cNvPr id="490" name="Google Shape;490;p20"/>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0"/>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96"/>
        <p:cNvGrpSpPr/>
        <p:nvPr/>
      </p:nvGrpSpPr>
      <p:grpSpPr>
        <a:xfrm>
          <a:off x="0" y="0"/>
          <a:ext cx="0" cy="0"/>
          <a:chOff x="0" y="0"/>
          <a:chExt cx="0" cy="0"/>
        </a:xfrm>
      </p:grpSpPr>
      <p:sp>
        <p:nvSpPr>
          <p:cNvPr id="497" name="Google Shape;497;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21"/>
          <p:cNvSpPr txBox="1">
            <a:spLocks noGrp="1"/>
          </p:cNvSpPr>
          <p:nvPr>
            <p:ph type="subTitle" idx="1"/>
          </p:nvPr>
        </p:nvSpPr>
        <p:spPr>
          <a:xfrm>
            <a:off x="2838500"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9" name="Google Shape;499;p21"/>
          <p:cNvSpPr txBox="1">
            <a:spLocks noGrp="1"/>
          </p:cNvSpPr>
          <p:nvPr>
            <p:ph type="subTitle" idx="2"/>
          </p:nvPr>
        </p:nvSpPr>
        <p:spPr>
          <a:xfrm>
            <a:off x="2838501"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0" name="Google Shape;500;p21"/>
          <p:cNvSpPr txBox="1">
            <a:spLocks noGrp="1"/>
          </p:cNvSpPr>
          <p:nvPr>
            <p:ph type="subTitle" idx="3"/>
          </p:nvPr>
        </p:nvSpPr>
        <p:spPr>
          <a:xfrm>
            <a:off x="5633724"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1" name="Google Shape;501;p21"/>
          <p:cNvSpPr txBox="1">
            <a:spLocks noGrp="1"/>
          </p:cNvSpPr>
          <p:nvPr>
            <p:ph type="subTitle" idx="4"/>
          </p:nvPr>
        </p:nvSpPr>
        <p:spPr>
          <a:xfrm>
            <a:off x="2838501"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21"/>
          <p:cNvSpPr txBox="1">
            <a:spLocks noGrp="1"/>
          </p:cNvSpPr>
          <p:nvPr>
            <p:ph type="subTitle" idx="5"/>
          </p:nvPr>
        </p:nvSpPr>
        <p:spPr>
          <a:xfrm>
            <a:off x="5633724"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21"/>
          <p:cNvSpPr txBox="1">
            <a:spLocks noGrp="1"/>
          </p:cNvSpPr>
          <p:nvPr>
            <p:ph type="subTitle" idx="6"/>
          </p:nvPr>
        </p:nvSpPr>
        <p:spPr>
          <a:xfrm>
            <a:off x="2838500"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21"/>
          <p:cNvSpPr txBox="1">
            <a:spLocks noGrp="1"/>
          </p:cNvSpPr>
          <p:nvPr>
            <p:ph type="subTitle" idx="7"/>
          </p:nvPr>
        </p:nvSpPr>
        <p:spPr>
          <a:xfrm>
            <a:off x="5633722"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5" name="Google Shape;505;p21"/>
          <p:cNvSpPr txBox="1">
            <a:spLocks noGrp="1"/>
          </p:cNvSpPr>
          <p:nvPr>
            <p:ph type="subTitle" idx="8"/>
          </p:nvPr>
        </p:nvSpPr>
        <p:spPr>
          <a:xfrm>
            <a:off x="5633722"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06" name="Google Shape;506;p21"/>
          <p:cNvGrpSpPr/>
          <p:nvPr/>
        </p:nvGrpSpPr>
        <p:grpSpPr>
          <a:xfrm>
            <a:off x="-3463571" y="-4055650"/>
            <a:ext cx="16670555" cy="7945479"/>
            <a:chOff x="-3463571" y="-4055650"/>
            <a:chExt cx="16670555" cy="7945479"/>
          </a:xfrm>
        </p:grpSpPr>
        <p:sp>
          <p:nvSpPr>
            <p:cNvPr id="507" name="Google Shape;507;p21"/>
            <p:cNvSpPr/>
            <p:nvPr/>
          </p:nvSpPr>
          <p:spPr>
            <a:xfrm rot="-6925087">
              <a:off x="-2569211" y="-3095302"/>
              <a:ext cx="5624176" cy="553463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rot="-518167">
              <a:off x="7198674" y="-2036167"/>
              <a:ext cx="5624626" cy="553508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1"/>
          <p:cNvGrpSpPr/>
          <p:nvPr/>
        </p:nvGrpSpPr>
        <p:grpSpPr>
          <a:xfrm>
            <a:off x="-750413" y="3687371"/>
            <a:ext cx="10294414" cy="2138863"/>
            <a:chOff x="-750413" y="3811374"/>
            <a:chExt cx="10294414" cy="2138863"/>
          </a:xfrm>
        </p:grpSpPr>
        <p:grpSp>
          <p:nvGrpSpPr>
            <p:cNvPr id="510" name="Google Shape;510;p21"/>
            <p:cNvGrpSpPr/>
            <p:nvPr/>
          </p:nvGrpSpPr>
          <p:grpSpPr>
            <a:xfrm rot="4026595">
              <a:off x="-542925" y="4507911"/>
              <a:ext cx="1226047" cy="1263640"/>
              <a:chOff x="8381275" y="162075"/>
              <a:chExt cx="1226250" cy="1263850"/>
            </a:xfrm>
          </p:grpSpPr>
          <p:sp>
            <p:nvSpPr>
              <p:cNvPr id="511" name="Google Shape;511;p21"/>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1"/>
            <p:cNvGrpSpPr/>
            <p:nvPr/>
          </p:nvGrpSpPr>
          <p:grpSpPr>
            <a:xfrm rot="3019633">
              <a:off x="563363" y="4566561"/>
              <a:ext cx="590082" cy="1309873"/>
              <a:chOff x="4590115" y="2319904"/>
              <a:chExt cx="590085" cy="1309878"/>
            </a:xfrm>
          </p:grpSpPr>
          <p:sp>
            <p:nvSpPr>
              <p:cNvPr id="518" name="Google Shape;518;p2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rot="10800000">
              <a:off x="7581402" y="3811374"/>
              <a:ext cx="1962599" cy="1562528"/>
              <a:chOff x="-161413" y="-118061"/>
              <a:chExt cx="1962599" cy="1562528"/>
            </a:xfrm>
          </p:grpSpPr>
          <p:grpSp>
            <p:nvGrpSpPr>
              <p:cNvPr id="525" name="Google Shape;525;p21"/>
              <p:cNvGrpSpPr/>
              <p:nvPr/>
            </p:nvGrpSpPr>
            <p:grpSpPr>
              <a:xfrm rot="5214588" flipH="1">
                <a:off x="898950" y="-479870"/>
                <a:ext cx="493752" cy="1285975"/>
                <a:chOff x="4111688" y="2568185"/>
                <a:chExt cx="493824" cy="1286163"/>
              </a:xfrm>
            </p:grpSpPr>
            <p:sp>
              <p:nvSpPr>
                <p:cNvPr id="526" name="Google Shape;526;p21"/>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1"/>
              <p:cNvGrpSpPr/>
              <p:nvPr/>
            </p:nvGrpSpPr>
            <p:grpSpPr>
              <a:xfrm rot="-8132091" flipH="1">
                <a:off x="110217" y="67581"/>
                <a:ext cx="1016966" cy="1191247"/>
                <a:chOff x="7488025" y="1788464"/>
                <a:chExt cx="1017075" cy="1191375"/>
              </a:xfrm>
            </p:grpSpPr>
            <p:grpSp>
              <p:nvGrpSpPr>
                <p:cNvPr id="533" name="Google Shape;533;p21"/>
                <p:cNvGrpSpPr/>
                <p:nvPr/>
              </p:nvGrpSpPr>
              <p:grpSpPr>
                <a:xfrm>
                  <a:off x="7488025" y="1788464"/>
                  <a:ext cx="1017075" cy="1191375"/>
                  <a:chOff x="7457475" y="1779363"/>
                  <a:chExt cx="1017075" cy="1191375"/>
                </a:xfrm>
              </p:grpSpPr>
              <p:sp>
                <p:nvSpPr>
                  <p:cNvPr id="534" name="Google Shape;534;p2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40"/>
        <p:cNvGrpSpPr/>
        <p:nvPr/>
      </p:nvGrpSpPr>
      <p:grpSpPr>
        <a:xfrm>
          <a:off x="0" y="0"/>
          <a:ext cx="0" cy="0"/>
          <a:chOff x="0" y="0"/>
          <a:chExt cx="0" cy="0"/>
        </a:xfrm>
      </p:grpSpPr>
      <p:sp>
        <p:nvSpPr>
          <p:cNvPr id="541" name="Google Shape;541;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2" name="Google Shape;542;p22"/>
          <p:cNvSpPr txBox="1">
            <a:spLocks noGrp="1"/>
          </p:cNvSpPr>
          <p:nvPr>
            <p:ph type="subTitle" idx="1"/>
          </p:nvPr>
        </p:nvSpPr>
        <p:spPr>
          <a:xfrm>
            <a:off x="721524" y="15337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22"/>
          <p:cNvSpPr txBox="1">
            <a:spLocks noGrp="1"/>
          </p:cNvSpPr>
          <p:nvPr>
            <p:ph type="subTitle" idx="2"/>
          </p:nvPr>
        </p:nvSpPr>
        <p:spPr>
          <a:xfrm>
            <a:off x="721524" y="38626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22"/>
          <p:cNvSpPr txBox="1">
            <a:spLocks noGrp="1"/>
          </p:cNvSpPr>
          <p:nvPr>
            <p:ph type="subTitle" idx="3"/>
          </p:nvPr>
        </p:nvSpPr>
        <p:spPr>
          <a:xfrm>
            <a:off x="4706676" y="2698246"/>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22"/>
          <p:cNvSpPr txBox="1">
            <a:spLocks noGrp="1"/>
          </p:cNvSpPr>
          <p:nvPr>
            <p:ph type="subTitle" idx="4"/>
          </p:nvPr>
        </p:nvSpPr>
        <p:spPr>
          <a:xfrm>
            <a:off x="721524" y="269824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22"/>
          <p:cNvSpPr txBox="1">
            <a:spLocks noGrp="1"/>
          </p:cNvSpPr>
          <p:nvPr>
            <p:ph type="subTitle" idx="5"/>
          </p:nvPr>
        </p:nvSpPr>
        <p:spPr>
          <a:xfrm>
            <a:off x="4706676" y="1538300"/>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7" name="Google Shape;547;p22"/>
          <p:cNvSpPr txBox="1">
            <a:spLocks noGrp="1"/>
          </p:cNvSpPr>
          <p:nvPr>
            <p:ph type="subTitle" idx="6"/>
          </p:nvPr>
        </p:nvSpPr>
        <p:spPr>
          <a:xfrm>
            <a:off x="4706676" y="3867200"/>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22"/>
          <p:cNvSpPr txBox="1">
            <a:spLocks noGrp="1"/>
          </p:cNvSpPr>
          <p:nvPr>
            <p:ph type="subTitle" idx="7"/>
          </p:nvPr>
        </p:nvSpPr>
        <p:spPr>
          <a:xfrm>
            <a:off x="721524"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9" name="Google Shape;549;p22"/>
          <p:cNvSpPr txBox="1">
            <a:spLocks noGrp="1"/>
          </p:cNvSpPr>
          <p:nvPr>
            <p:ph type="subTitle" idx="8"/>
          </p:nvPr>
        </p:nvSpPr>
        <p:spPr>
          <a:xfrm>
            <a:off x="721524"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0" name="Google Shape;550;p22"/>
          <p:cNvSpPr txBox="1">
            <a:spLocks noGrp="1"/>
          </p:cNvSpPr>
          <p:nvPr>
            <p:ph type="subTitle" idx="9"/>
          </p:nvPr>
        </p:nvSpPr>
        <p:spPr>
          <a:xfrm>
            <a:off x="4706676" y="2309811"/>
            <a:ext cx="37080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1" name="Google Shape;551;p22"/>
          <p:cNvSpPr txBox="1">
            <a:spLocks noGrp="1"/>
          </p:cNvSpPr>
          <p:nvPr>
            <p:ph type="subTitle" idx="13"/>
          </p:nvPr>
        </p:nvSpPr>
        <p:spPr>
          <a:xfrm>
            <a:off x="721524" y="23098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2" name="Google Shape;552;p22"/>
          <p:cNvSpPr txBox="1">
            <a:spLocks noGrp="1"/>
          </p:cNvSpPr>
          <p:nvPr>
            <p:ph type="subTitle" idx="14"/>
          </p:nvPr>
        </p:nvSpPr>
        <p:spPr>
          <a:xfrm>
            <a:off x="4706676"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22"/>
          <p:cNvSpPr txBox="1">
            <a:spLocks noGrp="1"/>
          </p:cNvSpPr>
          <p:nvPr>
            <p:ph type="subTitle" idx="15"/>
          </p:nvPr>
        </p:nvSpPr>
        <p:spPr>
          <a:xfrm>
            <a:off x="4706676"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54" name="Google Shape;554;p22"/>
          <p:cNvGrpSpPr/>
          <p:nvPr/>
        </p:nvGrpSpPr>
        <p:grpSpPr>
          <a:xfrm rot="10800000" flipH="1">
            <a:off x="-4006463" y="-3993562"/>
            <a:ext cx="17771789" cy="12438280"/>
            <a:chOff x="-4006463" y="-2226538"/>
            <a:chExt cx="17771789" cy="12438280"/>
          </a:xfrm>
        </p:grpSpPr>
        <p:sp>
          <p:nvSpPr>
            <p:cNvPr id="555" name="Google Shape;555;p22"/>
            <p:cNvSpPr/>
            <p:nvPr/>
          </p:nvSpPr>
          <p:spPr>
            <a:xfrm rot="9314491">
              <a:off x="-3105971" y="3753510"/>
              <a:ext cx="5624417" cy="553487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rot="-1317507">
              <a:off x="7309918" y="-13756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2"/>
          <p:cNvGrpSpPr/>
          <p:nvPr/>
        </p:nvGrpSpPr>
        <p:grpSpPr>
          <a:xfrm>
            <a:off x="-801074" y="-299799"/>
            <a:ext cx="10828232" cy="5443306"/>
            <a:chOff x="-801074" y="-299799"/>
            <a:chExt cx="10828232" cy="5443306"/>
          </a:xfrm>
        </p:grpSpPr>
        <p:grpSp>
          <p:nvGrpSpPr>
            <p:cNvPr id="558" name="Google Shape;558;p22"/>
            <p:cNvGrpSpPr/>
            <p:nvPr/>
          </p:nvGrpSpPr>
          <p:grpSpPr>
            <a:xfrm rot="6672841">
              <a:off x="-603264" y="-131508"/>
              <a:ext cx="1226072" cy="1263667"/>
              <a:chOff x="8381275" y="162075"/>
              <a:chExt cx="1226250" cy="1263850"/>
            </a:xfrm>
          </p:grpSpPr>
          <p:sp>
            <p:nvSpPr>
              <p:cNvPr id="559" name="Google Shape;559;p2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rot="-3995761">
              <a:off x="9013896" y="2947129"/>
              <a:ext cx="590067" cy="1309840"/>
              <a:chOff x="4590115" y="2319904"/>
              <a:chExt cx="590085" cy="1309878"/>
            </a:xfrm>
          </p:grpSpPr>
          <p:sp>
            <p:nvSpPr>
              <p:cNvPr id="566" name="Google Shape;566;p2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22"/>
            <p:cNvGrpSpPr/>
            <p:nvPr/>
          </p:nvGrpSpPr>
          <p:grpSpPr>
            <a:xfrm rot="7741445">
              <a:off x="-265700" y="574451"/>
              <a:ext cx="493709" cy="1285862"/>
              <a:chOff x="4111688" y="2568185"/>
              <a:chExt cx="493824" cy="1286163"/>
            </a:xfrm>
          </p:grpSpPr>
          <p:sp>
            <p:nvSpPr>
              <p:cNvPr id="573" name="Google Shape;573;p2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2"/>
            <p:cNvGrpSpPr/>
            <p:nvPr/>
          </p:nvGrpSpPr>
          <p:grpSpPr>
            <a:xfrm rot="-10314673">
              <a:off x="8322606" y="3886569"/>
              <a:ext cx="1017022" cy="1191313"/>
              <a:chOff x="7488025" y="1788464"/>
              <a:chExt cx="1017075" cy="1191375"/>
            </a:xfrm>
          </p:grpSpPr>
          <p:grpSp>
            <p:nvGrpSpPr>
              <p:cNvPr id="580" name="Google Shape;580;p22"/>
              <p:cNvGrpSpPr/>
              <p:nvPr/>
            </p:nvGrpSpPr>
            <p:grpSpPr>
              <a:xfrm>
                <a:off x="7488025" y="1788464"/>
                <a:ext cx="1017075" cy="1191375"/>
                <a:chOff x="7457475" y="1779363"/>
                <a:chExt cx="1017075" cy="1191375"/>
              </a:xfrm>
            </p:grpSpPr>
            <p:sp>
              <p:nvSpPr>
                <p:cNvPr id="581" name="Google Shape;581;p2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2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59"/>
        <p:cNvGrpSpPr/>
        <p:nvPr/>
      </p:nvGrpSpPr>
      <p:grpSpPr>
        <a:xfrm>
          <a:off x="0" y="0"/>
          <a:ext cx="0" cy="0"/>
          <a:chOff x="0" y="0"/>
          <a:chExt cx="0" cy="0"/>
        </a:xfrm>
      </p:grpSpPr>
      <p:sp>
        <p:nvSpPr>
          <p:cNvPr id="660" name="Google Shape;660;p25"/>
          <p:cNvSpPr/>
          <p:nvPr/>
        </p:nvSpPr>
        <p:spPr>
          <a:xfrm rot="8100000">
            <a:off x="-2057365" y="2974929"/>
            <a:ext cx="5624406" cy="553486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25"/>
          <p:cNvGrpSpPr/>
          <p:nvPr/>
        </p:nvGrpSpPr>
        <p:grpSpPr>
          <a:xfrm rot="5647047" flipH="1">
            <a:off x="-4260" y="1483352"/>
            <a:ext cx="590073" cy="1309853"/>
            <a:chOff x="4590115" y="2319904"/>
            <a:chExt cx="590085" cy="1309878"/>
          </a:xfrm>
        </p:grpSpPr>
        <p:sp>
          <p:nvSpPr>
            <p:cNvPr id="662" name="Google Shape;662;p2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5"/>
          <p:cNvGrpSpPr/>
          <p:nvPr/>
        </p:nvGrpSpPr>
        <p:grpSpPr>
          <a:xfrm>
            <a:off x="-675825" y="1397293"/>
            <a:ext cx="10853038" cy="2503646"/>
            <a:chOff x="-675825" y="1397293"/>
            <a:chExt cx="10853038" cy="2503646"/>
          </a:xfrm>
        </p:grpSpPr>
        <p:grpSp>
          <p:nvGrpSpPr>
            <p:cNvPr id="669" name="Google Shape;669;p25"/>
            <p:cNvGrpSpPr/>
            <p:nvPr/>
          </p:nvGrpSpPr>
          <p:grpSpPr>
            <a:xfrm rot="6773405" flipH="1">
              <a:off x="-468338" y="2433751"/>
              <a:ext cx="1226047" cy="1263640"/>
              <a:chOff x="8381275" y="162075"/>
              <a:chExt cx="1226250" cy="1263850"/>
            </a:xfrm>
          </p:grpSpPr>
          <p:sp>
            <p:nvSpPr>
              <p:cNvPr id="670" name="Google Shape;670;p25"/>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25"/>
            <p:cNvGrpSpPr/>
            <p:nvPr/>
          </p:nvGrpSpPr>
          <p:grpSpPr>
            <a:xfrm rot="3306224" flipH="1">
              <a:off x="7993706" y="1867841"/>
              <a:ext cx="1962625" cy="1562549"/>
              <a:chOff x="-161413" y="-118061"/>
              <a:chExt cx="1962599" cy="1562528"/>
            </a:xfrm>
          </p:grpSpPr>
          <p:grpSp>
            <p:nvGrpSpPr>
              <p:cNvPr id="677" name="Google Shape;677;p25"/>
              <p:cNvGrpSpPr/>
              <p:nvPr/>
            </p:nvGrpSpPr>
            <p:grpSpPr>
              <a:xfrm rot="5214588" flipH="1">
                <a:off x="898950" y="-479870"/>
                <a:ext cx="493752" cy="1285975"/>
                <a:chOff x="4111688" y="2568185"/>
                <a:chExt cx="493824" cy="1286163"/>
              </a:xfrm>
            </p:grpSpPr>
            <p:sp>
              <p:nvSpPr>
                <p:cNvPr id="678" name="Google Shape;678;p2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rot="-8132091" flipH="1">
                <a:off x="110217" y="67581"/>
                <a:ext cx="1016966" cy="1191247"/>
                <a:chOff x="7488025" y="1788464"/>
                <a:chExt cx="1017075" cy="1191375"/>
              </a:xfrm>
            </p:grpSpPr>
            <p:grpSp>
              <p:nvGrpSpPr>
                <p:cNvPr id="685" name="Google Shape;685;p25"/>
                <p:cNvGrpSpPr/>
                <p:nvPr/>
              </p:nvGrpSpPr>
              <p:grpSpPr>
                <a:xfrm>
                  <a:off x="7488025" y="1788464"/>
                  <a:ext cx="1017075" cy="1191375"/>
                  <a:chOff x="7457475" y="1779363"/>
                  <a:chExt cx="1017075" cy="1191375"/>
                </a:xfrm>
              </p:grpSpPr>
              <p:sp>
                <p:nvSpPr>
                  <p:cNvPr id="686" name="Google Shape;686;p2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2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8" name="Google Shape;68;p4"/>
          <p:cNvSpPr txBox="1">
            <a:spLocks noGrp="1"/>
          </p:cNvSpPr>
          <p:nvPr>
            <p:ph type="body" idx="1"/>
          </p:nvPr>
        </p:nvSpPr>
        <p:spPr>
          <a:xfrm>
            <a:off x="720000" y="1095325"/>
            <a:ext cx="7704000" cy="330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atin typeface="Inter Tight"/>
                <a:ea typeface="Inter Tight"/>
                <a:cs typeface="Inter Tight"/>
                <a:sym typeface="Inter Tight"/>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69" name="Google Shape;69;p4"/>
          <p:cNvGrpSpPr/>
          <p:nvPr/>
        </p:nvGrpSpPr>
        <p:grpSpPr>
          <a:xfrm>
            <a:off x="-4256340" y="-3389738"/>
            <a:ext cx="17012491" cy="13157706"/>
            <a:chOff x="-4256340" y="-3389738"/>
            <a:chExt cx="17012491" cy="13157706"/>
          </a:xfrm>
        </p:grpSpPr>
        <p:sp>
          <p:nvSpPr>
            <p:cNvPr id="70" name="Google Shape;70;p4"/>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317507" flipH="1">
              <a:off x="-3425490" y="-25388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4"/>
          <p:cNvGrpSpPr/>
          <p:nvPr/>
        </p:nvGrpSpPr>
        <p:grpSpPr>
          <a:xfrm>
            <a:off x="8540294" y="1150515"/>
            <a:ext cx="1263286" cy="2910420"/>
            <a:chOff x="8387894" y="1150515"/>
            <a:chExt cx="1263286" cy="2910420"/>
          </a:xfrm>
        </p:grpSpPr>
        <p:grpSp>
          <p:nvGrpSpPr>
            <p:cNvPr id="73" name="Google Shape;73;p4"/>
            <p:cNvGrpSpPr/>
            <p:nvPr/>
          </p:nvGrpSpPr>
          <p:grpSpPr>
            <a:xfrm>
              <a:off x="8425053" y="2797212"/>
              <a:ext cx="1226127" cy="1263724"/>
              <a:chOff x="8381275" y="162075"/>
              <a:chExt cx="1226250" cy="1263850"/>
            </a:xfrm>
          </p:grpSpPr>
          <p:sp>
            <p:nvSpPr>
              <p:cNvPr id="74" name="Google Shape;74;p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4"/>
            <p:cNvGrpSpPr/>
            <p:nvPr/>
          </p:nvGrpSpPr>
          <p:grpSpPr>
            <a:xfrm rot="-9848329">
              <a:off x="8555656" y="1206216"/>
              <a:ext cx="590068" cy="1309842"/>
              <a:chOff x="4590115" y="2319904"/>
              <a:chExt cx="590085" cy="1309878"/>
            </a:xfrm>
          </p:grpSpPr>
          <p:sp>
            <p:nvSpPr>
              <p:cNvPr id="81" name="Google Shape;81;p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692"/>
        <p:cNvGrpSpPr/>
        <p:nvPr/>
      </p:nvGrpSpPr>
      <p:grpSpPr>
        <a:xfrm>
          <a:off x="0" y="0"/>
          <a:ext cx="0" cy="0"/>
          <a:chOff x="0" y="0"/>
          <a:chExt cx="0" cy="0"/>
        </a:xfrm>
      </p:grpSpPr>
      <p:grpSp>
        <p:nvGrpSpPr>
          <p:cNvPr id="693" name="Google Shape;693;p26"/>
          <p:cNvGrpSpPr/>
          <p:nvPr/>
        </p:nvGrpSpPr>
        <p:grpSpPr>
          <a:xfrm>
            <a:off x="-1233153" y="-3787279"/>
            <a:ext cx="14182070" cy="7942704"/>
            <a:chOff x="-1233153" y="-3787279"/>
            <a:chExt cx="14182070" cy="7942704"/>
          </a:xfrm>
        </p:grpSpPr>
        <p:sp>
          <p:nvSpPr>
            <p:cNvPr id="694" name="Google Shape;694;p26"/>
            <p:cNvSpPr/>
            <p:nvPr/>
          </p:nvSpPr>
          <p:spPr>
            <a:xfrm rot="-900872">
              <a:off x="6703340" y="-2013734"/>
              <a:ext cx="5624619" cy="553507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rot="-5400000">
              <a:off x="-1277921" y="-3742510"/>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6"/>
          <p:cNvGrpSpPr/>
          <p:nvPr/>
        </p:nvGrpSpPr>
        <p:grpSpPr>
          <a:xfrm>
            <a:off x="-339182" y="-92407"/>
            <a:ext cx="10203489" cy="2357590"/>
            <a:chOff x="-339182" y="-92407"/>
            <a:chExt cx="10203489" cy="2357590"/>
          </a:xfrm>
        </p:grpSpPr>
        <p:grpSp>
          <p:nvGrpSpPr>
            <p:cNvPr id="697" name="Google Shape;697;p26"/>
            <p:cNvGrpSpPr/>
            <p:nvPr/>
          </p:nvGrpSpPr>
          <p:grpSpPr>
            <a:xfrm rot="5647047" flipH="1">
              <a:off x="40202" y="123527"/>
              <a:ext cx="590073" cy="1309853"/>
              <a:chOff x="4590115" y="2319904"/>
              <a:chExt cx="590085" cy="1309878"/>
            </a:xfrm>
          </p:grpSpPr>
          <p:sp>
            <p:nvSpPr>
              <p:cNvPr id="698" name="Google Shape;698;p2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26"/>
            <p:cNvGrpSpPr/>
            <p:nvPr/>
          </p:nvGrpSpPr>
          <p:grpSpPr>
            <a:xfrm rot="1889131" flipH="1">
              <a:off x="7638069" y="305098"/>
              <a:ext cx="1962663" cy="1562579"/>
              <a:chOff x="-161413" y="-118061"/>
              <a:chExt cx="1962599" cy="1562528"/>
            </a:xfrm>
          </p:grpSpPr>
          <p:grpSp>
            <p:nvGrpSpPr>
              <p:cNvPr id="705" name="Google Shape;705;p26"/>
              <p:cNvGrpSpPr/>
              <p:nvPr/>
            </p:nvGrpSpPr>
            <p:grpSpPr>
              <a:xfrm rot="5214588" flipH="1">
                <a:off x="898950" y="-479870"/>
                <a:ext cx="493752" cy="1285975"/>
                <a:chOff x="4111688" y="2568185"/>
                <a:chExt cx="493824" cy="1286163"/>
              </a:xfrm>
            </p:grpSpPr>
            <p:sp>
              <p:nvSpPr>
                <p:cNvPr id="706" name="Google Shape;706;p2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6"/>
              <p:cNvGrpSpPr/>
              <p:nvPr/>
            </p:nvGrpSpPr>
            <p:grpSpPr>
              <a:xfrm rot="-8132091" flipH="1">
                <a:off x="110217" y="67581"/>
                <a:ext cx="1016966" cy="1191247"/>
                <a:chOff x="7488025" y="1788464"/>
                <a:chExt cx="1017075" cy="1191375"/>
              </a:xfrm>
            </p:grpSpPr>
            <p:grpSp>
              <p:nvGrpSpPr>
                <p:cNvPr id="713" name="Google Shape;713;p26"/>
                <p:cNvGrpSpPr/>
                <p:nvPr/>
              </p:nvGrpSpPr>
              <p:grpSpPr>
                <a:xfrm>
                  <a:off x="7488025" y="1788464"/>
                  <a:ext cx="1017075" cy="1191375"/>
                  <a:chOff x="7457475" y="1779363"/>
                  <a:chExt cx="1017075" cy="1191375"/>
                </a:xfrm>
              </p:grpSpPr>
              <p:sp>
                <p:nvSpPr>
                  <p:cNvPr id="714" name="Google Shape;714;p2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2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6">
    <p:spTree>
      <p:nvGrpSpPr>
        <p:cNvPr id="1" name="Shape 720"/>
        <p:cNvGrpSpPr/>
        <p:nvPr/>
      </p:nvGrpSpPr>
      <p:grpSpPr>
        <a:xfrm>
          <a:off x="0" y="0"/>
          <a:ext cx="0" cy="0"/>
          <a:chOff x="0" y="0"/>
          <a:chExt cx="0" cy="0"/>
        </a:xfrm>
      </p:grpSpPr>
      <p:grpSp>
        <p:nvGrpSpPr>
          <p:cNvPr id="721" name="Google Shape;721;p27"/>
          <p:cNvGrpSpPr/>
          <p:nvPr/>
        </p:nvGrpSpPr>
        <p:grpSpPr>
          <a:xfrm>
            <a:off x="-3534313" y="-3302863"/>
            <a:ext cx="16693139" cy="9372504"/>
            <a:chOff x="-3534313" y="-3302863"/>
            <a:chExt cx="16693139" cy="9372504"/>
          </a:xfrm>
        </p:grpSpPr>
        <p:sp>
          <p:nvSpPr>
            <p:cNvPr id="722" name="Google Shape;722;p27"/>
            <p:cNvSpPr/>
            <p:nvPr/>
          </p:nvSpPr>
          <p:spPr>
            <a:xfrm rot="10800000">
              <a:off x="-3534313" y="534994"/>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27"/>
          <p:cNvGrpSpPr/>
          <p:nvPr/>
        </p:nvGrpSpPr>
        <p:grpSpPr>
          <a:xfrm>
            <a:off x="-320132" y="-694608"/>
            <a:ext cx="9276535" cy="6541856"/>
            <a:chOff x="-320132" y="-694608"/>
            <a:chExt cx="9276535" cy="6541856"/>
          </a:xfrm>
        </p:grpSpPr>
        <p:grpSp>
          <p:nvGrpSpPr>
            <p:cNvPr id="725" name="Google Shape;725;p27"/>
            <p:cNvGrpSpPr/>
            <p:nvPr/>
          </p:nvGrpSpPr>
          <p:grpSpPr>
            <a:xfrm rot="6773405" flipH="1">
              <a:off x="3864812" y="-515924"/>
              <a:ext cx="1226047" cy="1263640"/>
              <a:chOff x="8381275" y="162075"/>
              <a:chExt cx="1226250" cy="1263850"/>
            </a:xfrm>
          </p:grpSpPr>
          <p:sp>
            <p:nvSpPr>
              <p:cNvPr id="726" name="Google Shape;726;p27"/>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7"/>
            <p:cNvGrpSpPr/>
            <p:nvPr/>
          </p:nvGrpSpPr>
          <p:grpSpPr>
            <a:xfrm rot="5647047" flipH="1">
              <a:off x="59252" y="4147277"/>
              <a:ext cx="590073" cy="1309853"/>
              <a:chOff x="4590115" y="2319904"/>
              <a:chExt cx="590085" cy="1309878"/>
            </a:xfrm>
          </p:grpSpPr>
          <p:sp>
            <p:nvSpPr>
              <p:cNvPr id="733" name="Google Shape;733;p2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27"/>
            <p:cNvGrpSpPr/>
            <p:nvPr/>
          </p:nvGrpSpPr>
          <p:grpSpPr>
            <a:xfrm rot="8253681" flipH="1">
              <a:off x="6723708" y="3827230"/>
              <a:ext cx="1962598" cy="1562527"/>
              <a:chOff x="-161413" y="-118061"/>
              <a:chExt cx="1962599" cy="1562528"/>
            </a:xfrm>
          </p:grpSpPr>
          <p:grpSp>
            <p:nvGrpSpPr>
              <p:cNvPr id="740" name="Google Shape;740;p27"/>
              <p:cNvGrpSpPr/>
              <p:nvPr/>
            </p:nvGrpSpPr>
            <p:grpSpPr>
              <a:xfrm rot="5214588" flipH="1">
                <a:off x="898950" y="-479870"/>
                <a:ext cx="493752" cy="1285975"/>
                <a:chOff x="4111688" y="2568185"/>
                <a:chExt cx="493824" cy="1286163"/>
              </a:xfrm>
            </p:grpSpPr>
            <p:sp>
              <p:nvSpPr>
                <p:cNvPr id="741" name="Google Shape;741;p27"/>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27"/>
              <p:cNvGrpSpPr/>
              <p:nvPr/>
            </p:nvGrpSpPr>
            <p:grpSpPr>
              <a:xfrm rot="-8132091" flipH="1">
                <a:off x="110217" y="67581"/>
                <a:ext cx="1016966" cy="1191247"/>
                <a:chOff x="7488025" y="1788464"/>
                <a:chExt cx="1017075" cy="1191375"/>
              </a:xfrm>
            </p:grpSpPr>
            <p:grpSp>
              <p:nvGrpSpPr>
                <p:cNvPr id="748" name="Google Shape;748;p27"/>
                <p:cNvGrpSpPr/>
                <p:nvPr/>
              </p:nvGrpSpPr>
              <p:grpSpPr>
                <a:xfrm>
                  <a:off x="7488025" y="1788464"/>
                  <a:ext cx="1017075" cy="1191375"/>
                  <a:chOff x="7457475" y="1779363"/>
                  <a:chExt cx="1017075" cy="1191375"/>
                </a:xfrm>
              </p:grpSpPr>
              <p:sp>
                <p:nvSpPr>
                  <p:cNvPr id="749" name="Google Shape;749;p2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2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75" y="983850"/>
            <a:ext cx="4889100" cy="19890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000">
                <a:latin typeface="Inter Tight"/>
                <a:ea typeface="Inter Tight"/>
                <a:cs typeface="Inter Tight"/>
                <a:sym typeface="Inter T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114513"/>
            <a:ext cx="48891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Inter Tight"/>
                <a:ea typeface="Inter Tight"/>
                <a:cs typeface="Inter Tight"/>
                <a:sym typeface="Inter T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661964" y="-3226662"/>
            <a:ext cx="16896991" cy="12747706"/>
            <a:chOff x="-3661965" y="-3226663"/>
            <a:chExt cx="16896991" cy="12747706"/>
          </a:xfrm>
        </p:grpSpPr>
        <p:sp>
          <p:nvSpPr>
            <p:cNvPr id="12" name="Google Shape;12;p2"/>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317507">
              <a:off x="6779618" y="-23758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 name="Google Shape;14;p2"/>
          <p:cNvGrpSpPr/>
          <p:nvPr/>
        </p:nvGrpSpPr>
        <p:grpSpPr>
          <a:xfrm>
            <a:off x="-162700" y="-361942"/>
            <a:ext cx="9435012" cy="6132310"/>
            <a:chOff x="-162700" y="-361942"/>
            <a:chExt cx="9435012" cy="6132310"/>
          </a:xfrm>
        </p:grpSpPr>
        <p:grpSp>
          <p:nvGrpSpPr>
            <p:cNvPr id="15" name="Google Shape;15;p2"/>
            <p:cNvGrpSpPr/>
            <p:nvPr/>
          </p:nvGrpSpPr>
          <p:grpSpPr>
            <a:xfrm>
              <a:off x="7520165" y="-361942"/>
              <a:ext cx="1752146" cy="1642088"/>
              <a:chOff x="7520165" y="-361942"/>
              <a:chExt cx="1752146" cy="1642088"/>
            </a:xfrm>
          </p:grpSpPr>
          <p:grpSp>
            <p:nvGrpSpPr>
              <p:cNvPr id="16" name="Google Shape;16;p2"/>
              <p:cNvGrpSpPr/>
              <p:nvPr/>
            </p:nvGrpSpPr>
            <p:grpSpPr>
              <a:xfrm rot="-3917742">
                <a:off x="7737358" y="-172769"/>
                <a:ext cx="1226146" cy="1263743"/>
                <a:chOff x="8381275" y="162075"/>
                <a:chExt cx="1226250" cy="1263850"/>
              </a:xfrm>
            </p:grpSpPr>
            <p:sp>
              <p:nvSpPr>
                <p:cNvPr id="17" name="Google Shape;17;p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3" name="Google Shape;23;p2"/>
              <p:cNvGrpSpPr/>
              <p:nvPr/>
            </p:nvGrpSpPr>
            <p:grpSpPr>
              <a:xfrm rot="-9848329">
                <a:off x="8514481" y="-195784"/>
                <a:ext cx="590068" cy="1309842"/>
                <a:chOff x="4590115" y="2319904"/>
                <a:chExt cx="590085" cy="1309878"/>
              </a:xfrm>
            </p:grpSpPr>
            <p:sp>
              <p:nvSpPr>
                <p:cNvPr id="24" name="Google Shape;24;p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0" name="Google Shape;30;p2"/>
            <p:cNvGrpSpPr/>
            <p:nvPr/>
          </p:nvGrpSpPr>
          <p:grpSpPr>
            <a:xfrm rot="1700467">
              <a:off x="112976" y="3925253"/>
              <a:ext cx="493803" cy="1286109"/>
              <a:chOff x="4111688" y="2568185"/>
              <a:chExt cx="493824" cy="1286163"/>
            </a:xfrm>
          </p:grpSpPr>
          <p:sp>
            <p:nvSpPr>
              <p:cNvPr id="31" name="Google Shape;31;p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7" name="Google Shape;37;p2"/>
            <p:cNvGrpSpPr/>
            <p:nvPr/>
          </p:nvGrpSpPr>
          <p:grpSpPr>
            <a:xfrm rot="1700467">
              <a:off x="425624" y="4409038"/>
              <a:ext cx="1017032" cy="1191325"/>
              <a:chOff x="7488025" y="1788464"/>
              <a:chExt cx="1017075" cy="1191375"/>
            </a:xfrm>
          </p:grpSpPr>
          <p:grpSp>
            <p:nvGrpSpPr>
              <p:cNvPr id="38" name="Google Shape;38;p2"/>
              <p:cNvGrpSpPr/>
              <p:nvPr/>
            </p:nvGrpSpPr>
            <p:grpSpPr>
              <a:xfrm>
                <a:off x="7488025" y="1788464"/>
                <a:ext cx="1017075" cy="1191375"/>
                <a:chOff x="7457475" y="1779363"/>
                <a:chExt cx="1017075" cy="1191375"/>
              </a:xfrm>
            </p:grpSpPr>
            <p:sp>
              <p:nvSpPr>
                <p:cNvPr id="39" name="Google Shape;39;p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3" name="Google Shape;43;p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3933792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sp>
        <p:nvSpPr>
          <p:cNvPr id="67" name="Google Shape;6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8" name="Google Shape;68;p4"/>
          <p:cNvSpPr txBox="1">
            <a:spLocks noGrp="1"/>
          </p:cNvSpPr>
          <p:nvPr>
            <p:ph type="body" idx="1"/>
          </p:nvPr>
        </p:nvSpPr>
        <p:spPr>
          <a:xfrm>
            <a:off x="720000" y="1095325"/>
            <a:ext cx="7704000" cy="330600"/>
          </a:xfrm>
          <a:prstGeom prst="rect">
            <a:avLst/>
          </a:prstGeom>
        </p:spPr>
        <p:txBody>
          <a:bodyPr spcFirstLastPara="1" wrap="square" lIns="91425" tIns="91425" rIns="91425" bIns="91425" anchor="t" anchorCtr="0">
            <a:noAutofit/>
          </a:bodyPr>
          <a:lstStyle>
            <a:lvl1pPr marL="457189" lvl="0" indent="-317492" algn="ctr" rtl="0">
              <a:lnSpc>
                <a:spcPct val="100000"/>
              </a:lnSpc>
              <a:spcBef>
                <a:spcPts val="0"/>
              </a:spcBef>
              <a:spcAft>
                <a:spcPts val="0"/>
              </a:spcAft>
              <a:buSzPts val="1400"/>
              <a:buChar char="●"/>
              <a:defRPr>
                <a:latin typeface="Inter Tight"/>
                <a:ea typeface="Inter Tight"/>
                <a:cs typeface="Inter Tight"/>
                <a:sym typeface="Inter Tight"/>
              </a:defRPr>
            </a:lvl1pPr>
            <a:lvl2pPr marL="914378" lvl="1" indent="-304793" rtl="0">
              <a:lnSpc>
                <a:spcPct val="100000"/>
              </a:lnSpc>
              <a:spcBef>
                <a:spcPts val="0"/>
              </a:spcBef>
              <a:spcAft>
                <a:spcPts val="0"/>
              </a:spcAft>
              <a:buSzPts val="1200"/>
              <a:buChar char="○"/>
              <a:defRPr/>
            </a:lvl2pPr>
            <a:lvl3pPr marL="1371566" lvl="2" indent="-304793" rtl="0">
              <a:lnSpc>
                <a:spcPct val="100000"/>
              </a:lnSpc>
              <a:spcBef>
                <a:spcPts val="0"/>
              </a:spcBef>
              <a:spcAft>
                <a:spcPts val="0"/>
              </a:spcAft>
              <a:buSzPts val="1200"/>
              <a:buChar char="■"/>
              <a:defRPr/>
            </a:lvl3pPr>
            <a:lvl4pPr marL="1828754" lvl="3" indent="-304793" rtl="0">
              <a:lnSpc>
                <a:spcPct val="100000"/>
              </a:lnSpc>
              <a:spcBef>
                <a:spcPts val="0"/>
              </a:spcBef>
              <a:spcAft>
                <a:spcPts val="0"/>
              </a:spcAft>
              <a:buSzPts val="1200"/>
              <a:buChar char="●"/>
              <a:defRPr/>
            </a:lvl4pPr>
            <a:lvl5pPr marL="2285943" lvl="4" indent="-304793" rtl="0">
              <a:lnSpc>
                <a:spcPct val="100000"/>
              </a:lnSpc>
              <a:spcBef>
                <a:spcPts val="0"/>
              </a:spcBef>
              <a:spcAft>
                <a:spcPts val="0"/>
              </a:spcAft>
              <a:buSzPts val="1200"/>
              <a:buChar char="○"/>
              <a:defRPr/>
            </a:lvl5pPr>
            <a:lvl6pPr marL="2743132" lvl="5" indent="-304793" rtl="0">
              <a:lnSpc>
                <a:spcPct val="100000"/>
              </a:lnSpc>
              <a:spcBef>
                <a:spcPts val="0"/>
              </a:spcBef>
              <a:spcAft>
                <a:spcPts val="0"/>
              </a:spcAft>
              <a:buSzPts val="1200"/>
              <a:buChar char="■"/>
              <a:defRPr/>
            </a:lvl6pPr>
            <a:lvl7pPr marL="3200320" lvl="6" indent="-304793" rtl="0">
              <a:lnSpc>
                <a:spcPct val="100000"/>
              </a:lnSpc>
              <a:spcBef>
                <a:spcPts val="0"/>
              </a:spcBef>
              <a:spcAft>
                <a:spcPts val="0"/>
              </a:spcAft>
              <a:buSzPts val="1200"/>
              <a:buChar char="●"/>
              <a:defRPr/>
            </a:lvl7pPr>
            <a:lvl8pPr marL="3657509" lvl="7" indent="-304793" rtl="0">
              <a:lnSpc>
                <a:spcPct val="100000"/>
              </a:lnSpc>
              <a:spcBef>
                <a:spcPts val="0"/>
              </a:spcBef>
              <a:spcAft>
                <a:spcPts val="0"/>
              </a:spcAft>
              <a:buSzPts val="1200"/>
              <a:buChar char="○"/>
              <a:defRPr/>
            </a:lvl8pPr>
            <a:lvl9pPr marL="4114697" lvl="8" indent="-304793" rtl="0">
              <a:lnSpc>
                <a:spcPct val="100000"/>
              </a:lnSpc>
              <a:spcBef>
                <a:spcPts val="0"/>
              </a:spcBef>
              <a:spcAft>
                <a:spcPts val="0"/>
              </a:spcAft>
              <a:buSzPts val="1200"/>
              <a:buChar char="■"/>
              <a:defRPr/>
            </a:lvl9pPr>
          </a:lstStyle>
          <a:p>
            <a:endParaRPr/>
          </a:p>
        </p:txBody>
      </p:sp>
      <p:grpSp>
        <p:nvGrpSpPr>
          <p:cNvPr id="69" name="Google Shape;69;p4"/>
          <p:cNvGrpSpPr/>
          <p:nvPr/>
        </p:nvGrpSpPr>
        <p:grpSpPr>
          <a:xfrm>
            <a:off x="-4256339" y="-3389738"/>
            <a:ext cx="17012491" cy="13157706"/>
            <a:chOff x="-4256340" y="-3389738"/>
            <a:chExt cx="17012491" cy="13157706"/>
          </a:xfrm>
        </p:grpSpPr>
        <p:sp>
          <p:nvSpPr>
            <p:cNvPr id="70" name="Google Shape;70;p4"/>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4"/>
            <p:cNvSpPr/>
            <p:nvPr/>
          </p:nvSpPr>
          <p:spPr>
            <a:xfrm rot="1317507" flipH="1">
              <a:off x="-3425490" y="-25388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2" name="Google Shape;72;p4"/>
          <p:cNvGrpSpPr/>
          <p:nvPr/>
        </p:nvGrpSpPr>
        <p:grpSpPr>
          <a:xfrm>
            <a:off x="8540295" y="1150515"/>
            <a:ext cx="1263286" cy="2910420"/>
            <a:chOff x="8387894" y="1150515"/>
            <a:chExt cx="1263286" cy="2910420"/>
          </a:xfrm>
        </p:grpSpPr>
        <p:grpSp>
          <p:nvGrpSpPr>
            <p:cNvPr id="73" name="Google Shape;73;p4"/>
            <p:cNvGrpSpPr/>
            <p:nvPr/>
          </p:nvGrpSpPr>
          <p:grpSpPr>
            <a:xfrm>
              <a:off x="8425053" y="2797212"/>
              <a:ext cx="1226127" cy="1263724"/>
              <a:chOff x="8381275" y="162075"/>
              <a:chExt cx="1226250" cy="1263850"/>
            </a:xfrm>
          </p:grpSpPr>
          <p:sp>
            <p:nvSpPr>
              <p:cNvPr id="74" name="Google Shape;74;p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0" name="Google Shape;80;p4"/>
            <p:cNvGrpSpPr/>
            <p:nvPr/>
          </p:nvGrpSpPr>
          <p:grpSpPr>
            <a:xfrm rot="-9848329">
              <a:off x="8555656" y="1206216"/>
              <a:ext cx="590068" cy="1309842"/>
              <a:chOff x="4590115" y="2319904"/>
              <a:chExt cx="590085" cy="1309878"/>
            </a:xfrm>
          </p:grpSpPr>
          <p:sp>
            <p:nvSpPr>
              <p:cNvPr id="81" name="Google Shape;81;p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1689591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7"/>
        <p:cNvGrpSpPr/>
        <p:nvPr/>
      </p:nvGrpSpPr>
      <p:grpSpPr>
        <a:xfrm>
          <a:off x="0" y="0"/>
          <a:ext cx="0" cy="0"/>
          <a:chOff x="0" y="0"/>
          <a:chExt cx="0" cy="0"/>
        </a:xfrm>
      </p:grpSpPr>
      <p:sp>
        <p:nvSpPr>
          <p:cNvPr id="88" name="Google Shape;88;p5"/>
          <p:cNvSpPr txBox="1">
            <a:spLocks noGrp="1"/>
          </p:cNvSpPr>
          <p:nvPr>
            <p:ph type="subTitle" idx="1"/>
          </p:nvPr>
        </p:nvSpPr>
        <p:spPr>
          <a:xfrm>
            <a:off x="4156443" y="1420963"/>
            <a:ext cx="3928200" cy="497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5"/>
          <p:cNvSpPr txBox="1">
            <a:spLocks noGrp="1"/>
          </p:cNvSpPr>
          <p:nvPr>
            <p:ph type="subTitle" idx="2"/>
          </p:nvPr>
        </p:nvSpPr>
        <p:spPr>
          <a:xfrm>
            <a:off x="4156437" y="3041000"/>
            <a:ext cx="3928200" cy="49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5"/>
          <p:cNvSpPr txBox="1">
            <a:spLocks noGrp="1"/>
          </p:cNvSpPr>
          <p:nvPr>
            <p:ph type="subTitle" idx="3"/>
          </p:nvPr>
        </p:nvSpPr>
        <p:spPr>
          <a:xfrm>
            <a:off x="4156438" y="1841863"/>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5"/>
          <p:cNvSpPr txBox="1">
            <a:spLocks noGrp="1"/>
          </p:cNvSpPr>
          <p:nvPr>
            <p:ph type="subTitle" idx="4"/>
          </p:nvPr>
        </p:nvSpPr>
        <p:spPr>
          <a:xfrm>
            <a:off x="4156438" y="3461900"/>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3" name="Google Shape;93;p5"/>
          <p:cNvGrpSpPr/>
          <p:nvPr/>
        </p:nvGrpSpPr>
        <p:grpSpPr>
          <a:xfrm>
            <a:off x="220672" y="4097"/>
            <a:ext cx="9459638" cy="5442663"/>
            <a:chOff x="220671" y="4096"/>
            <a:chExt cx="9459638" cy="5442663"/>
          </a:xfrm>
        </p:grpSpPr>
        <p:grpSp>
          <p:nvGrpSpPr>
            <p:cNvPr id="94" name="Google Shape;94;p5"/>
            <p:cNvGrpSpPr/>
            <p:nvPr/>
          </p:nvGrpSpPr>
          <p:grpSpPr>
            <a:xfrm rot="-3995761">
              <a:off x="8667046" y="-119921"/>
              <a:ext cx="590067" cy="1309840"/>
              <a:chOff x="4590115" y="2319904"/>
              <a:chExt cx="590085" cy="1309878"/>
            </a:xfrm>
          </p:grpSpPr>
          <p:sp>
            <p:nvSpPr>
              <p:cNvPr id="95" name="Google Shape;95;p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 name="Google Shape;96;p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1" name="Google Shape;101;p5"/>
            <p:cNvGrpSpPr/>
            <p:nvPr/>
          </p:nvGrpSpPr>
          <p:grpSpPr>
            <a:xfrm rot="-1084026">
              <a:off x="407917" y="4115861"/>
              <a:ext cx="493775" cy="1286036"/>
              <a:chOff x="4111688" y="2568185"/>
              <a:chExt cx="493824" cy="1286163"/>
            </a:xfrm>
          </p:grpSpPr>
          <p:sp>
            <p:nvSpPr>
              <p:cNvPr id="102" name="Google Shape;102;p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108" name="Google Shape;108;p5"/>
          <p:cNvGrpSpPr/>
          <p:nvPr/>
        </p:nvGrpSpPr>
        <p:grpSpPr>
          <a:xfrm rot="10800000" flipH="1">
            <a:off x="-3395265" y="-4539437"/>
            <a:ext cx="16590616" cy="13088931"/>
            <a:chOff x="-3395265" y="-2331313"/>
            <a:chExt cx="16590616" cy="13088931"/>
          </a:xfrm>
        </p:grpSpPr>
        <p:sp>
          <p:nvSpPr>
            <p:cNvPr id="109" name="Google Shape;109;p5"/>
            <p:cNvSpPr/>
            <p:nvPr/>
          </p:nvSpPr>
          <p:spPr>
            <a:xfrm rot="8430574">
              <a:off x="-2277253" y="406603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5"/>
            <p:cNvSpPr/>
            <p:nvPr/>
          </p:nvSpPr>
          <p:spPr>
            <a:xfrm rot="-1317507">
              <a:off x="6739943" y="-14804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113414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3" name="Google Shape;113;p6"/>
          <p:cNvGrpSpPr/>
          <p:nvPr/>
        </p:nvGrpSpPr>
        <p:grpSpPr>
          <a:xfrm rot="10800000" flipH="1">
            <a:off x="-3709590" y="-4522063"/>
            <a:ext cx="16868416" cy="14043106"/>
            <a:chOff x="-3709590" y="-3302863"/>
            <a:chExt cx="16868416" cy="14043106"/>
          </a:xfrm>
        </p:grpSpPr>
        <p:sp>
          <p:nvSpPr>
            <p:cNvPr id="114" name="Google Shape;114;p6"/>
            <p:cNvSpPr/>
            <p:nvPr/>
          </p:nvSpPr>
          <p:spPr>
            <a:xfrm rot="8430574">
              <a:off x="-2591578" y="40486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6"/>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6" name="Google Shape;116;p6"/>
          <p:cNvGrpSpPr/>
          <p:nvPr/>
        </p:nvGrpSpPr>
        <p:grpSpPr>
          <a:xfrm>
            <a:off x="-370787" y="4096"/>
            <a:ext cx="10051096" cy="5726448"/>
            <a:chOff x="-370787" y="4096"/>
            <a:chExt cx="10051096" cy="5726448"/>
          </a:xfrm>
        </p:grpSpPr>
        <p:grpSp>
          <p:nvGrpSpPr>
            <p:cNvPr id="117" name="Google Shape;117;p6"/>
            <p:cNvGrpSpPr/>
            <p:nvPr/>
          </p:nvGrpSpPr>
          <p:grpSpPr>
            <a:xfrm rot="-3995761">
              <a:off x="8667046" y="-119921"/>
              <a:ext cx="590067" cy="1309840"/>
              <a:chOff x="4590115" y="2319904"/>
              <a:chExt cx="590085" cy="1309878"/>
            </a:xfrm>
          </p:grpSpPr>
          <p:sp>
            <p:nvSpPr>
              <p:cNvPr id="118" name="Google Shape;118;p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4" name="Google Shape;124;p6"/>
            <p:cNvGrpSpPr/>
            <p:nvPr/>
          </p:nvGrpSpPr>
          <p:grpSpPr>
            <a:xfrm rot="-1823208" flipH="1">
              <a:off x="-135425" y="4152015"/>
              <a:ext cx="1225923" cy="1263513"/>
              <a:chOff x="8381275" y="162075"/>
              <a:chExt cx="1226250" cy="1263850"/>
            </a:xfrm>
          </p:grpSpPr>
          <p:sp>
            <p:nvSpPr>
              <p:cNvPr id="125" name="Google Shape;125;p6"/>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6"/>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6"/>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6"/>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6"/>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6"/>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31" name="Google Shape;131;p6"/>
            <p:cNvGrpSpPr/>
            <p:nvPr/>
          </p:nvGrpSpPr>
          <p:grpSpPr>
            <a:xfrm rot="2700000" flipH="1">
              <a:off x="572237" y="4458335"/>
              <a:ext cx="493749" cy="1285969"/>
              <a:chOff x="4111688" y="2568185"/>
              <a:chExt cx="493824" cy="1286163"/>
            </a:xfrm>
          </p:grpSpPr>
          <p:sp>
            <p:nvSpPr>
              <p:cNvPr id="132" name="Google Shape;132;p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514516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719950" y="1399275"/>
            <a:ext cx="4229400" cy="2943300"/>
          </a:xfrm>
          <a:prstGeom prst="rect">
            <a:avLst/>
          </a:prstGeom>
        </p:spPr>
        <p:txBody>
          <a:bodyPr spcFirstLastPara="1" wrap="square" lIns="91425" tIns="91425" rIns="91425" bIns="91425" anchor="t" anchorCtr="0">
            <a:noAutofit/>
          </a:bodyPr>
          <a:lstStyle>
            <a:lvl1pPr marL="457189" lvl="0" indent="-304793" rtl="0">
              <a:lnSpc>
                <a:spcPct val="100000"/>
              </a:lnSpc>
              <a:spcBef>
                <a:spcPts val="0"/>
              </a:spcBef>
              <a:spcAft>
                <a:spcPts val="0"/>
              </a:spcAft>
              <a:buSzPts val="1200"/>
              <a:buFont typeface="Nunito Light"/>
              <a:buChar char="●"/>
              <a:defRPr/>
            </a:lvl1pPr>
            <a:lvl2pPr marL="914378" lvl="1" indent="-304793" rtl="0">
              <a:lnSpc>
                <a:spcPct val="100000"/>
              </a:lnSpc>
              <a:spcBef>
                <a:spcPts val="0"/>
              </a:spcBef>
              <a:spcAft>
                <a:spcPts val="0"/>
              </a:spcAft>
              <a:buSzPts val="1200"/>
              <a:buFont typeface="Nunito Light"/>
              <a:buChar char="○"/>
              <a:defRPr/>
            </a:lvl2pPr>
            <a:lvl3pPr marL="1371566" lvl="2" indent="-304793" rtl="0">
              <a:lnSpc>
                <a:spcPct val="100000"/>
              </a:lnSpc>
              <a:spcBef>
                <a:spcPts val="0"/>
              </a:spcBef>
              <a:spcAft>
                <a:spcPts val="0"/>
              </a:spcAft>
              <a:buSzPts val="1200"/>
              <a:buFont typeface="Nunito Light"/>
              <a:buChar char="■"/>
              <a:defRPr/>
            </a:lvl3pPr>
            <a:lvl4pPr marL="1828754" lvl="3" indent="-304793" rtl="0">
              <a:lnSpc>
                <a:spcPct val="100000"/>
              </a:lnSpc>
              <a:spcBef>
                <a:spcPts val="0"/>
              </a:spcBef>
              <a:spcAft>
                <a:spcPts val="0"/>
              </a:spcAft>
              <a:buSzPts val="1200"/>
              <a:buFont typeface="Nunito Light"/>
              <a:buChar char="●"/>
              <a:defRPr/>
            </a:lvl4pPr>
            <a:lvl5pPr marL="2285943" lvl="4" indent="-304793" rtl="0">
              <a:lnSpc>
                <a:spcPct val="100000"/>
              </a:lnSpc>
              <a:spcBef>
                <a:spcPts val="0"/>
              </a:spcBef>
              <a:spcAft>
                <a:spcPts val="0"/>
              </a:spcAft>
              <a:buSzPts val="1200"/>
              <a:buFont typeface="Nunito Light"/>
              <a:buChar char="○"/>
              <a:defRPr/>
            </a:lvl5pPr>
            <a:lvl6pPr marL="2743132" lvl="5" indent="-304793" rtl="0">
              <a:lnSpc>
                <a:spcPct val="100000"/>
              </a:lnSpc>
              <a:spcBef>
                <a:spcPts val="0"/>
              </a:spcBef>
              <a:spcAft>
                <a:spcPts val="0"/>
              </a:spcAft>
              <a:buSzPts val="1200"/>
              <a:buFont typeface="Nunito Light"/>
              <a:buChar char="■"/>
              <a:defRPr/>
            </a:lvl6pPr>
            <a:lvl7pPr marL="3200320" lvl="6" indent="-304793" rtl="0">
              <a:lnSpc>
                <a:spcPct val="100000"/>
              </a:lnSpc>
              <a:spcBef>
                <a:spcPts val="0"/>
              </a:spcBef>
              <a:spcAft>
                <a:spcPts val="0"/>
              </a:spcAft>
              <a:buSzPts val="1200"/>
              <a:buFont typeface="Nunito Light"/>
              <a:buChar char="●"/>
              <a:defRPr/>
            </a:lvl7pPr>
            <a:lvl8pPr marL="3657509" lvl="7" indent="-304793" rtl="0">
              <a:lnSpc>
                <a:spcPct val="100000"/>
              </a:lnSpc>
              <a:spcBef>
                <a:spcPts val="0"/>
              </a:spcBef>
              <a:spcAft>
                <a:spcPts val="0"/>
              </a:spcAft>
              <a:buSzPts val="1200"/>
              <a:buFont typeface="Nunito Light"/>
              <a:buChar char="○"/>
              <a:defRPr/>
            </a:lvl8pPr>
            <a:lvl9pPr marL="4114697" lvl="8" indent="-304793" rtl="0">
              <a:lnSpc>
                <a:spcPct val="100000"/>
              </a:lnSpc>
              <a:spcBef>
                <a:spcPts val="0"/>
              </a:spcBef>
              <a:spcAft>
                <a:spcPts val="0"/>
              </a:spcAft>
              <a:buSzPts val="1200"/>
              <a:buFont typeface="Nunito Light"/>
              <a:buChar char="■"/>
              <a:defRPr/>
            </a:lvl9pPr>
          </a:lstStyle>
          <a:p>
            <a:endParaRPr/>
          </a:p>
        </p:txBody>
      </p:sp>
      <p:sp>
        <p:nvSpPr>
          <p:cNvPr id="140" name="Google Shape;140;p7"/>
          <p:cNvSpPr>
            <a:spLocks noGrp="1"/>
          </p:cNvSpPr>
          <p:nvPr>
            <p:ph type="pic" idx="2"/>
          </p:nvPr>
        </p:nvSpPr>
        <p:spPr>
          <a:xfrm>
            <a:off x="5108474" y="1213125"/>
            <a:ext cx="3315600" cy="3315600"/>
          </a:xfrm>
          <a:prstGeom prst="ellipse">
            <a:avLst/>
          </a:prstGeom>
          <a:noFill/>
          <a:ln>
            <a:noFill/>
          </a:ln>
        </p:spPr>
      </p:sp>
      <p:sp>
        <p:nvSpPr>
          <p:cNvPr id="141" name="Google Shape;141;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7"/>
          <p:cNvGrpSpPr/>
          <p:nvPr/>
        </p:nvGrpSpPr>
        <p:grpSpPr>
          <a:xfrm>
            <a:off x="-3658117" y="-4076724"/>
            <a:ext cx="14592455" cy="13277684"/>
            <a:chOff x="-3658118" y="-4076724"/>
            <a:chExt cx="14592455" cy="13277684"/>
          </a:xfrm>
        </p:grpSpPr>
        <p:sp>
          <p:nvSpPr>
            <p:cNvPr id="143" name="Google Shape;143;p7"/>
            <p:cNvSpPr/>
            <p:nvPr/>
          </p:nvSpPr>
          <p:spPr>
            <a:xfrm rot="8876677">
              <a:off x="-2618108" y="2595566"/>
              <a:ext cx="5624338" cy="5534798"/>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7"/>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5" name="Google Shape;145;p7"/>
          <p:cNvGrpSpPr/>
          <p:nvPr/>
        </p:nvGrpSpPr>
        <p:grpSpPr>
          <a:xfrm>
            <a:off x="-482572" y="1571970"/>
            <a:ext cx="9762522" cy="3698116"/>
            <a:chOff x="-482572" y="1571970"/>
            <a:chExt cx="9762522" cy="3698116"/>
          </a:xfrm>
        </p:grpSpPr>
        <p:grpSp>
          <p:nvGrpSpPr>
            <p:cNvPr id="146" name="Google Shape;146;p7"/>
            <p:cNvGrpSpPr/>
            <p:nvPr/>
          </p:nvGrpSpPr>
          <p:grpSpPr>
            <a:xfrm rot="8374474">
              <a:off x="-128290" y="1606929"/>
              <a:ext cx="590123" cy="1309963"/>
              <a:chOff x="4590115" y="2319904"/>
              <a:chExt cx="590085" cy="1309878"/>
            </a:xfrm>
          </p:grpSpPr>
          <p:sp>
            <p:nvSpPr>
              <p:cNvPr id="147" name="Google Shape;147;p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53" name="Google Shape;153;p7"/>
            <p:cNvGrpSpPr/>
            <p:nvPr/>
          </p:nvGrpSpPr>
          <p:grpSpPr>
            <a:xfrm rot="-9217936">
              <a:off x="8051304" y="3914922"/>
              <a:ext cx="1017005" cy="1191293"/>
              <a:chOff x="7488025" y="1788464"/>
              <a:chExt cx="1017075" cy="1191375"/>
            </a:xfrm>
          </p:grpSpPr>
          <p:grpSp>
            <p:nvGrpSpPr>
              <p:cNvPr id="154" name="Google Shape;154;p7"/>
              <p:cNvGrpSpPr/>
              <p:nvPr/>
            </p:nvGrpSpPr>
            <p:grpSpPr>
              <a:xfrm>
                <a:off x="7488025" y="1788464"/>
                <a:ext cx="1017075" cy="1191375"/>
                <a:chOff x="7457475" y="1779363"/>
                <a:chExt cx="1017075" cy="1191375"/>
              </a:xfrm>
            </p:grpSpPr>
            <p:sp>
              <p:nvSpPr>
                <p:cNvPr id="155" name="Google Shape;155;p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59" name="Google Shape;159;p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48659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6"/>
        <p:cNvGrpSpPr/>
        <p:nvPr/>
      </p:nvGrpSpPr>
      <p:grpSpPr>
        <a:xfrm>
          <a:off x="0" y="0"/>
          <a:ext cx="0" cy="0"/>
          <a:chOff x="0" y="0"/>
          <a:chExt cx="0" cy="0"/>
        </a:xfrm>
      </p:grpSpPr>
      <p:sp>
        <p:nvSpPr>
          <p:cNvPr id="227" name="Google Shape;227;p10"/>
          <p:cNvSpPr>
            <a:spLocks noGrp="1"/>
          </p:cNvSpPr>
          <p:nvPr>
            <p:ph type="pic" idx="2"/>
          </p:nvPr>
        </p:nvSpPr>
        <p:spPr>
          <a:xfrm>
            <a:off x="0" y="0"/>
            <a:ext cx="9144000" cy="5143500"/>
          </a:xfrm>
          <a:prstGeom prst="rect">
            <a:avLst/>
          </a:prstGeom>
          <a:noFill/>
          <a:ln>
            <a:noFill/>
          </a:ln>
        </p:spPr>
      </p:sp>
      <p:sp>
        <p:nvSpPr>
          <p:cNvPr id="228" name="Google Shape;228;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741349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1" name="Google Shape;231;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32" name="Google Shape;232;p11"/>
          <p:cNvGrpSpPr/>
          <p:nvPr/>
        </p:nvGrpSpPr>
        <p:grpSpPr>
          <a:xfrm>
            <a:off x="-5049880" y="-370404"/>
            <a:ext cx="17806032" cy="10138373"/>
            <a:chOff x="-5049880" y="-370405"/>
            <a:chExt cx="17806032" cy="10138373"/>
          </a:xfrm>
        </p:grpSpPr>
        <p:sp>
          <p:nvSpPr>
            <p:cNvPr id="233" name="Google Shape;233;p11"/>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11"/>
            <p:cNvSpPr/>
            <p:nvPr/>
          </p:nvSpPr>
          <p:spPr>
            <a:xfrm rot="-1761696" flipH="1">
              <a:off x="-4054183" y="652996"/>
              <a:ext cx="5624512" cy="553496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35" name="Google Shape;235;p11"/>
          <p:cNvGrpSpPr/>
          <p:nvPr/>
        </p:nvGrpSpPr>
        <p:grpSpPr>
          <a:xfrm>
            <a:off x="-553146" y="-600134"/>
            <a:ext cx="9078882" cy="5574117"/>
            <a:chOff x="-553146" y="-600135"/>
            <a:chExt cx="9078882" cy="5574117"/>
          </a:xfrm>
        </p:grpSpPr>
        <p:grpSp>
          <p:nvGrpSpPr>
            <p:cNvPr id="236" name="Google Shape;236;p11"/>
            <p:cNvGrpSpPr/>
            <p:nvPr/>
          </p:nvGrpSpPr>
          <p:grpSpPr>
            <a:xfrm rot="-9848329">
              <a:off x="7767906" y="-544434"/>
              <a:ext cx="590068" cy="1309842"/>
              <a:chOff x="4590115" y="2319904"/>
              <a:chExt cx="590085" cy="1309878"/>
            </a:xfrm>
          </p:grpSpPr>
          <p:sp>
            <p:nvSpPr>
              <p:cNvPr id="237" name="Google Shape;237;p1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1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1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1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1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1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43" name="Google Shape;243;p11"/>
            <p:cNvGrpSpPr/>
            <p:nvPr/>
          </p:nvGrpSpPr>
          <p:grpSpPr>
            <a:xfrm rot="7250750">
              <a:off x="-289529" y="3636341"/>
              <a:ext cx="1017016" cy="1191306"/>
              <a:chOff x="7488025" y="1788464"/>
              <a:chExt cx="1017075" cy="1191375"/>
            </a:xfrm>
          </p:grpSpPr>
          <p:grpSp>
            <p:nvGrpSpPr>
              <p:cNvPr id="244" name="Google Shape;244;p11"/>
              <p:cNvGrpSpPr/>
              <p:nvPr/>
            </p:nvGrpSpPr>
            <p:grpSpPr>
              <a:xfrm>
                <a:off x="7488025" y="1788464"/>
                <a:ext cx="1017075" cy="1191375"/>
                <a:chOff x="7457475" y="1779363"/>
                <a:chExt cx="1017075" cy="1191375"/>
              </a:xfrm>
            </p:grpSpPr>
            <p:sp>
              <p:nvSpPr>
                <p:cNvPr id="245" name="Google Shape;245;p1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1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1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1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49" name="Google Shape;249;p1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1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3235891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251"/>
        <p:cNvGrpSpPr/>
        <p:nvPr/>
      </p:nvGrpSpPr>
      <p:grpSpPr>
        <a:xfrm>
          <a:off x="0" y="0"/>
          <a:ext cx="0" cy="0"/>
          <a:chOff x="0" y="0"/>
          <a:chExt cx="0" cy="0"/>
        </a:xfrm>
      </p:grpSpPr>
    </p:spTree>
    <p:extLst>
      <p:ext uri="{BB962C8B-B14F-4D97-AF65-F5344CB8AC3E}">
        <p14:creationId xmlns:p14="http://schemas.microsoft.com/office/powerpoint/2010/main" val="381050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7"/>
        <p:cNvGrpSpPr/>
        <p:nvPr/>
      </p:nvGrpSpPr>
      <p:grpSpPr>
        <a:xfrm>
          <a:off x="0" y="0"/>
          <a:ext cx="0" cy="0"/>
          <a:chOff x="0" y="0"/>
          <a:chExt cx="0" cy="0"/>
        </a:xfrm>
      </p:grpSpPr>
      <p:sp>
        <p:nvSpPr>
          <p:cNvPr id="88" name="Google Shape;88;p5"/>
          <p:cNvSpPr txBox="1">
            <a:spLocks noGrp="1"/>
          </p:cNvSpPr>
          <p:nvPr>
            <p:ph type="subTitle" idx="1"/>
          </p:nvPr>
        </p:nvSpPr>
        <p:spPr>
          <a:xfrm>
            <a:off x="4156443" y="1420963"/>
            <a:ext cx="3928200" cy="497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5"/>
          <p:cNvSpPr txBox="1">
            <a:spLocks noGrp="1"/>
          </p:cNvSpPr>
          <p:nvPr>
            <p:ph type="subTitle" idx="2"/>
          </p:nvPr>
        </p:nvSpPr>
        <p:spPr>
          <a:xfrm>
            <a:off x="4156437" y="3041000"/>
            <a:ext cx="3928200" cy="49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5"/>
          <p:cNvSpPr txBox="1">
            <a:spLocks noGrp="1"/>
          </p:cNvSpPr>
          <p:nvPr>
            <p:ph type="subTitle" idx="3"/>
          </p:nvPr>
        </p:nvSpPr>
        <p:spPr>
          <a:xfrm>
            <a:off x="4156438" y="1841863"/>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5"/>
          <p:cNvSpPr txBox="1">
            <a:spLocks noGrp="1"/>
          </p:cNvSpPr>
          <p:nvPr>
            <p:ph type="subTitle" idx="4"/>
          </p:nvPr>
        </p:nvSpPr>
        <p:spPr>
          <a:xfrm>
            <a:off x="4156438" y="3461900"/>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3" name="Google Shape;93;p5"/>
          <p:cNvGrpSpPr/>
          <p:nvPr/>
        </p:nvGrpSpPr>
        <p:grpSpPr>
          <a:xfrm>
            <a:off x="220671" y="4096"/>
            <a:ext cx="9459638" cy="5442663"/>
            <a:chOff x="220671" y="4096"/>
            <a:chExt cx="9459638" cy="5442663"/>
          </a:xfrm>
        </p:grpSpPr>
        <p:grpSp>
          <p:nvGrpSpPr>
            <p:cNvPr id="94" name="Google Shape;94;p5"/>
            <p:cNvGrpSpPr/>
            <p:nvPr/>
          </p:nvGrpSpPr>
          <p:grpSpPr>
            <a:xfrm rot="-3995761">
              <a:off x="8667046" y="-119921"/>
              <a:ext cx="590067" cy="1309840"/>
              <a:chOff x="4590115" y="2319904"/>
              <a:chExt cx="590085" cy="1309878"/>
            </a:xfrm>
          </p:grpSpPr>
          <p:sp>
            <p:nvSpPr>
              <p:cNvPr id="95" name="Google Shape;95;p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5"/>
            <p:cNvGrpSpPr/>
            <p:nvPr/>
          </p:nvGrpSpPr>
          <p:grpSpPr>
            <a:xfrm rot="-1084026">
              <a:off x="407917" y="4115861"/>
              <a:ext cx="493775" cy="1286036"/>
              <a:chOff x="4111688" y="2568185"/>
              <a:chExt cx="493824" cy="1286163"/>
            </a:xfrm>
          </p:grpSpPr>
          <p:sp>
            <p:nvSpPr>
              <p:cNvPr id="102" name="Google Shape;102;p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Google Shape;108;p5"/>
          <p:cNvGrpSpPr/>
          <p:nvPr/>
        </p:nvGrpSpPr>
        <p:grpSpPr>
          <a:xfrm rot="10800000" flipH="1">
            <a:off x="-3395265" y="-4539438"/>
            <a:ext cx="16590616" cy="13088931"/>
            <a:chOff x="-3395265" y="-2331313"/>
            <a:chExt cx="16590616" cy="13088931"/>
          </a:xfrm>
        </p:grpSpPr>
        <p:sp>
          <p:nvSpPr>
            <p:cNvPr id="109" name="Google Shape;109;p5"/>
            <p:cNvSpPr/>
            <p:nvPr/>
          </p:nvSpPr>
          <p:spPr>
            <a:xfrm rot="8430574">
              <a:off x="-2277253" y="406603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17507">
              <a:off x="6739943" y="-14804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2"/>
        <p:cNvGrpSpPr/>
        <p:nvPr/>
      </p:nvGrpSpPr>
      <p:grpSpPr>
        <a:xfrm>
          <a:off x="0" y="0"/>
          <a:ext cx="0" cy="0"/>
          <a:chOff x="0" y="0"/>
          <a:chExt cx="0" cy="0"/>
        </a:xfrm>
      </p:grpSpPr>
      <p:sp>
        <p:nvSpPr>
          <p:cNvPr id="253" name="Google Shape;253;p13"/>
          <p:cNvSpPr txBox="1">
            <a:spLocks noGrp="1"/>
          </p:cNvSpPr>
          <p:nvPr>
            <p:ph type="title"/>
          </p:nvPr>
        </p:nvSpPr>
        <p:spPr>
          <a:xfrm>
            <a:off x="720000" y="5242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4" name="Google Shape;254;p13"/>
          <p:cNvSpPr txBox="1">
            <a:spLocks noGrp="1"/>
          </p:cNvSpPr>
          <p:nvPr>
            <p:ph type="subTitle" idx="1"/>
          </p:nvPr>
        </p:nvSpPr>
        <p:spPr>
          <a:xfrm>
            <a:off x="720001" y="17959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55" name="Google Shape;255;p13"/>
          <p:cNvGrpSpPr/>
          <p:nvPr/>
        </p:nvGrpSpPr>
        <p:grpSpPr>
          <a:xfrm>
            <a:off x="-2941693" y="-4076724"/>
            <a:ext cx="13876030" cy="14256160"/>
            <a:chOff x="-2941693" y="-4076724"/>
            <a:chExt cx="13876030" cy="14256160"/>
          </a:xfrm>
        </p:grpSpPr>
        <p:sp>
          <p:nvSpPr>
            <p:cNvPr id="256" name="Google Shape;256;p13"/>
            <p:cNvSpPr/>
            <p:nvPr/>
          </p:nvSpPr>
          <p:spPr>
            <a:xfrm rot="7535097">
              <a:off x="-1866800" y="3514423"/>
              <a:ext cx="5624534" cy="553499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13"/>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58" name="Google Shape;258;p13"/>
          <p:cNvSpPr txBox="1">
            <a:spLocks noGrp="1"/>
          </p:cNvSpPr>
          <p:nvPr>
            <p:ph type="title" idx="2" hasCustomPrompt="1"/>
          </p:nvPr>
        </p:nvSpPr>
        <p:spPr>
          <a:xfrm>
            <a:off x="2245851" y="24802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subTitle" idx="3"/>
          </p:nvPr>
        </p:nvSpPr>
        <p:spPr>
          <a:xfrm>
            <a:off x="720001" y="28627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0" name="Google Shape;260;p13"/>
          <p:cNvSpPr txBox="1">
            <a:spLocks noGrp="1"/>
          </p:cNvSpPr>
          <p:nvPr>
            <p:ph type="title" idx="4" hasCustomPrompt="1"/>
          </p:nvPr>
        </p:nvSpPr>
        <p:spPr>
          <a:xfrm>
            <a:off x="2245851" y="35470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subTitle" idx="5"/>
          </p:nvPr>
        </p:nvSpPr>
        <p:spPr>
          <a:xfrm>
            <a:off x="720001" y="39295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2" name="Google Shape;262;p13"/>
          <p:cNvSpPr txBox="1">
            <a:spLocks noGrp="1"/>
          </p:cNvSpPr>
          <p:nvPr>
            <p:ph type="title" idx="6" hasCustomPrompt="1"/>
          </p:nvPr>
        </p:nvSpPr>
        <p:spPr>
          <a:xfrm>
            <a:off x="5883001" y="14134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subTitle" idx="7"/>
          </p:nvPr>
        </p:nvSpPr>
        <p:spPr>
          <a:xfrm>
            <a:off x="5883001" y="17959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4" name="Google Shape;264;p13"/>
          <p:cNvSpPr txBox="1">
            <a:spLocks noGrp="1"/>
          </p:cNvSpPr>
          <p:nvPr>
            <p:ph type="title" idx="8" hasCustomPrompt="1"/>
          </p:nvPr>
        </p:nvSpPr>
        <p:spPr>
          <a:xfrm>
            <a:off x="5883001" y="24802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subTitle" idx="9"/>
          </p:nvPr>
        </p:nvSpPr>
        <p:spPr>
          <a:xfrm>
            <a:off x="5883001" y="28627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6" name="Google Shape;266;p13"/>
          <p:cNvSpPr txBox="1">
            <a:spLocks noGrp="1"/>
          </p:cNvSpPr>
          <p:nvPr>
            <p:ph type="title" idx="13" hasCustomPrompt="1"/>
          </p:nvPr>
        </p:nvSpPr>
        <p:spPr>
          <a:xfrm>
            <a:off x="5883001" y="35470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subTitle" idx="14"/>
          </p:nvPr>
        </p:nvSpPr>
        <p:spPr>
          <a:xfrm>
            <a:off x="5883001" y="39295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8" name="Google Shape;268;p13"/>
          <p:cNvSpPr txBox="1">
            <a:spLocks noGrp="1"/>
          </p:cNvSpPr>
          <p:nvPr>
            <p:ph type="title" idx="15" hasCustomPrompt="1"/>
          </p:nvPr>
        </p:nvSpPr>
        <p:spPr>
          <a:xfrm>
            <a:off x="2245851" y="14134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69" name="Google Shape;269;p13"/>
          <p:cNvGrpSpPr/>
          <p:nvPr/>
        </p:nvGrpSpPr>
        <p:grpSpPr>
          <a:xfrm>
            <a:off x="-405062" y="518009"/>
            <a:ext cx="9758061" cy="4977045"/>
            <a:chOff x="-405062" y="518008"/>
            <a:chExt cx="9758061" cy="4977045"/>
          </a:xfrm>
        </p:grpSpPr>
        <p:grpSp>
          <p:nvGrpSpPr>
            <p:cNvPr id="270" name="Google Shape;270;p13"/>
            <p:cNvGrpSpPr/>
            <p:nvPr/>
          </p:nvGrpSpPr>
          <p:grpSpPr>
            <a:xfrm rot="3223975">
              <a:off x="12547" y="454424"/>
              <a:ext cx="493782" cy="1286054"/>
              <a:chOff x="4111688" y="2568185"/>
              <a:chExt cx="493824" cy="1286163"/>
            </a:xfrm>
          </p:grpSpPr>
          <p:sp>
            <p:nvSpPr>
              <p:cNvPr id="271" name="Google Shape;271;p13"/>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13"/>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13"/>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13"/>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13"/>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13"/>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7" name="Google Shape;277;p13"/>
            <p:cNvGrpSpPr/>
            <p:nvPr/>
          </p:nvGrpSpPr>
          <p:grpSpPr>
            <a:xfrm rot="-881866">
              <a:off x="8201519" y="4194249"/>
              <a:ext cx="1016993" cy="1191279"/>
              <a:chOff x="7488025" y="1788464"/>
              <a:chExt cx="1017075" cy="1191375"/>
            </a:xfrm>
          </p:grpSpPr>
          <p:grpSp>
            <p:nvGrpSpPr>
              <p:cNvPr id="278" name="Google Shape;278;p13"/>
              <p:cNvGrpSpPr/>
              <p:nvPr/>
            </p:nvGrpSpPr>
            <p:grpSpPr>
              <a:xfrm>
                <a:off x="7488025" y="1788464"/>
                <a:ext cx="1017075" cy="1191375"/>
                <a:chOff x="7457475" y="1779363"/>
                <a:chExt cx="1017075" cy="1191375"/>
              </a:xfrm>
            </p:grpSpPr>
            <p:sp>
              <p:nvSpPr>
                <p:cNvPr id="279" name="Google Shape;279;p13"/>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13"/>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13"/>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13"/>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83" name="Google Shape;283;p13"/>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13"/>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354298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1458150" y="3994088"/>
            <a:ext cx="6227700" cy="6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87" name="Google Shape;287;p14"/>
          <p:cNvSpPr txBox="1">
            <a:spLocks noGrp="1"/>
          </p:cNvSpPr>
          <p:nvPr>
            <p:ph type="subTitle" idx="1"/>
          </p:nvPr>
        </p:nvSpPr>
        <p:spPr>
          <a:xfrm>
            <a:off x="1458150" y="2647949"/>
            <a:ext cx="6227700" cy="13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88" name="Google Shape;288;p14"/>
          <p:cNvGrpSpPr/>
          <p:nvPr/>
        </p:nvGrpSpPr>
        <p:grpSpPr>
          <a:xfrm>
            <a:off x="-151849" y="-263019"/>
            <a:ext cx="9012231" cy="5868444"/>
            <a:chOff x="-151849" y="-263019"/>
            <a:chExt cx="9012231" cy="5868444"/>
          </a:xfrm>
        </p:grpSpPr>
        <p:grpSp>
          <p:nvGrpSpPr>
            <p:cNvPr id="289" name="Google Shape;289;p14"/>
            <p:cNvGrpSpPr/>
            <p:nvPr/>
          </p:nvGrpSpPr>
          <p:grpSpPr>
            <a:xfrm>
              <a:off x="-151849" y="3821041"/>
              <a:ext cx="1733894" cy="1784384"/>
              <a:chOff x="-151849" y="3821041"/>
              <a:chExt cx="1733894" cy="1784384"/>
            </a:xfrm>
          </p:grpSpPr>
          <p:grpSp>
            <p:nvGrpSpPr>
              <p:cNvPr id="290" name="Google Shape;290;p14"/>
              <p:cNvGrpSpPr/>
              <p:nvPr/>
            </p:nvGrpSpPr>
            <p:grpSpPr>
              <a:xfrm rot="2668886">
                <a:off x="617565" y="4276431"/>
                <a:ext cx="590103" cy="1309919"/>
                <a:chOff x="4590115" y="2319904"/>
                <a:chExt cx="590085" cy="1309878"/>
              </a:xfrm>
            </p:grpSpPr>
            <p:sp>
              <p:nvSpPr>
                <p:cNvPr id="291" name="Google Shape;291;p1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1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1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1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1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1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7" name="Google Shape;297;p14"/>
              <p:cNvGrpSpPr/>
              <p:nvPr/>
            </p:nvGrpSpPr>
            <p:grpSpPr>
              <a:xfrm rot="1874984">
                <a:off x="145898" y="3855825"/>
                <a:ext cx="493758" cy="1285991"/>
                <a:chOff x="4111688" y="2568185"/>
                <a:chExt cx="493824" cy="1286163"/>
              </a:xfrm>
            </p:grpSpPr>
            <p:sp>
              <p:nvSpPr>
                <p:cNvPr id="298" name="Google Shape;298;p1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1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1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1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1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1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04" name="Google Shape;304;p14"/>
            <p:cNvGrpSpPr/>
            <p:nvPr/>
          </p:nvGrpSpPr>
          <p:grpSpPr>
            <a:xfrm rot="-10314673">
              <a:off x="7764606" y="-197394"/>
              <a:ext cx="1017022" cy="1191313"/>
              <a:chOff x="7488025" y="1788464"/>
              <a:chExt cx="1017075" cy="1191375"/>
            </a:xfrm>
          </p:grpSpPr>
          <p:grpSp>
            <p:nvGrpSpPr>
              <p:cNvPr id="305" name="Google Shape;305;p14"/>
              <p:cNvGrpSpPr/>
              <p:nvPr/>
            </p:nvGrpSpPr>
            <p:grpSpPr>
              <a:xfrm>
                <a:off x="7488025" y="1788464"/>
                <a:ext cx="1017075" cy="1191375"/>
                <a:chOff x="7457475" y="1779363"/>
                <a:chExt cx="1017075" cy="1191375"/>
              </a:xfrm>
            </p:grpSpPr>
            <p:sp>
              <p:nvSpPr>
                <p:cNvPr id="306" name="Google Shape;306;p1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1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1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1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10" name="Google Shape;310;p1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1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12" name="Google Shape;312;p14"/>
          <p:cNvGrpSpPr/>
          <p:nvPr/>
        </p:nvGrpSpPr>
        <p:grpSpPr>
          <a:xfrm rot="10800000" flipH="1">
            <a:off x="-3831562" y="-2801560"/>
            <a:ext cx="16731196" cy="9281014"/>
            <a:chOff x="-3831562" y="-261274"/>
            <a:chExt cx="16731196" cy="9281014"/>
          </a:xfrm>
        </p:grpSpPr>
        <p:sp>
          <p:nvSpPr>
            <p:cNvPr id="313" name="Google Shape;313;p14"/>
            <p:cNvSpPr/>
            <p:nvPr/>
          </p:nvSpPr>
          <p:spPr>
            <a:xfrm rot="9777950">
              <a:off x="-3144221" y="278233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14"/>
            <p:cNvSpPr/>
            <p:nvPr/>
          </p:nvSpPr>
          <p:spPr>
            <a:xfrm>
              <a:off x="7274918" y="-261274"/>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208968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5"/>
        <p:cNvGrpSpPr/>
        <p:nvPr/>
      </p:nvGrpSpPr>
      <p:grpSpPr>
        <a:xfrm>
          <a:off x="0" y="0"/>
          <a:ext cx="0" cy="0"/>
          <a:chOff x="0" y="0"/>
          <a:chExt cx="0" cy="0"/>
        </a:xfrm>
      </p:grpSpPr>
      <p:sp>
        <p:nvSpPr>
          <p:cNvPr id="316" name="Google Shape;316;p15"/>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317" name="Google Shape;317;p15"/>
          <p:cNvGrpSpPr/>
          <p:nvPr/>
        </p:nvGrpSpPr>
        <p:grpSpPr>
          <a:xfrm>
            <a:off x="-36967" y="-173502"/>
            <a:ext cx="9135846" cy="5744489"/>
            <a:chOff x="-36967" y="-173502"/>
            <a:chExt cx="9135846" cy="5744489"/>
          </a:xfrm>
        </p:grpSpPr>
        <p:grpSp>
          <p:nvGrpSpPr>
            <p:cNvPr id="318" name="Google Shape;318;p15"/>
            <p:cNvGrpSpPr/>
            <p:nvPr/>
          </p:nvGrpSpPr>
          <p:grpSpPr>
            <a:xfrm rot="2700000" flipH="1">
              <a:off x="8222779" y="4298777"/>
              <a:ext cx="493749" cy="1285969"/>
              <a:chOff x="4111688" y="2568185"/>
              <a:chExt cx="493824" cy="1286163"/>
            </a:xfrm>
          </p:grpSpPr>
          <p:sp>
            <p:nvSpPr>
              <p:cNvPr id="319" name="Google Shape;319;p1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1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1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1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1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1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25" name="Google Shape;325;p15"/>
            <p:cNvGrpSpPr/>
            <p:nvPr/>
          </p:nvGrpSpPr>
          <p:grpSpPr>
            <a:xfrm rot="-6857788" flipH="1">
              <a:off x="206630" y="-60610"/>
              <a:ext cx="1016931" cy="1191207"/>
              <a:chOff x="7488025" y="1788464"/>
              <a:chExt cx="1017075" cy="1191375"/>
            </a:xfrm>
          </p:grpSpPr>
          <p:grpSp>
            <p:nvGrpSpPr>
              <p:cNvPr id="326" name="Google Shape;326;p15"/>
              <p:cNvGrpSpPr/>
              <p:nvPr/>
            </p:nvGrpSpPr>
            <p:grpSpPr>
              <a:xfrm>
                <a:off x="7488025" y="1788464"/>
                <a:ext cx="1017075" cy="1191375"/>
                <a:chOff x="7457475" y="1779363"/>
                <a:chExt cx="1017075" cy="1191375"/>
              </a:xfrm>
            </p:grpSpPr>
            <p:sp>
              <p:nvSpPr>
                <p:cNvPr id="327" name="Google Shape;327;p1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 name="Google Shape;328;p1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 name="Google Shape;329;p1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1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31" name="Google Shape;331;p1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 name="Google Shape;332;p1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33" name="Google Shape;333;p15"/>
          <p:cNvGrpSpPr/>
          <p:nvPr/>
        </p:nvGrpSpPr>
        <p:grpSpPr>
          <a:xfrm>
            <a:off x="-3579065" y="-3300213"/>
            <a:ext cx="16779291" cy="12916506"/>
            <a:chOff x="-3661965" y="-3395463"/>
            <a:chExt cx="16779291" cy="12916506"/>
          </a:xfrm>
        </p:grpSpPr>
        <p:sp>
          <p:nvSpPr>
            <p:cNvPr id="334" name="Google Shape;334;p15"/>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15"/>
            <p:cNvSpPr/>
            <p:nvPr/>
          </p:nvSpPr>
          <p:spPr>
            <a:xfrm rot="-1317507">
              <a:off x="6661918" y="-25446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760652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36"/>
        <p:cNvGrpSpPr/>
        <p:nvPr/>
      </p:nvGrpSpPr>
      <p:grpSpPr>
        <a:xfrm>
          <a:off x="0" y="0"/>
          <a:ext cx="0" cy="0"/>
          <a:chOff x="0" y="0"/>
          <a:chExt cx="0" cy="0"/>
        </a:xfrm>
      </p:grpSpPr>
      <p:sp>
        <p:nvSpPr>
          <p:cNvPr id="337" name="Google Shape;337;p16"/>
          <p:cNvSpPr txBox="1">
            <a:spLocks noGrp="1"/>
          </p:cNvSpPr>
          <p:nvPr>
            <p:ph type="subTitle" idx="1"/>
          </p:nvPr>
        </p:nvSpPr>
        <p:spPr>
          <a:xfrm>
            <a:off x="2404200" y="1169725"/>
            <a:ext cx="4335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38" name="Google Shape;338;p16"/>
          <p:cNvSpPr>
            <a:spLocks noGrp="1"/>
          </p:cNvSpPr>
          <p:nvPr>
            <p:ph type="pic" idx="2"/>
          </p:nvPr>
        </p:nvSpPr>
        <p:spPr>
          <a:xfrm>
            <a:off x="715101" y="2102594"/>
            <a:ext cx="2506800" cy="2505900"/>
          </a:xfrm>
          <a:prstGeom prst="ellipse">
            <a:avLst/>
          </a:prstGeom>
          <a:noFill/>
          <a:ln>
            <a:noFill/>
          </a:ln>
        </p:spPr>
      </p:sp>
      <p:sp>
        <p:nvSpPr>
          <p:cNvPr id="339" name="Google Shape;339;p16"/>
          <p:cNvSpPr>
            <a:spLocks noGrp="1"/>
          </p:cNvSpPr>
          <p:nvPr>
            <p:ph type="pic" idx="3"/>
          </p:nvPr>
        </p:nvSpPr>
        <p:spPr>
          <a:xfrm>
            <a:off x="5922871" y="2102594"/>
            <a:ext cx="2505900" cy="2505900"/>
          </a:xfrm>
          <a:prstGeom prst="ellipse">
            <a:avLst/>
          </a:prstGeom>
          <a:noFill/>
          <a:ln>
            <a:noFill/>
          </a:ln>
        </p:spPr>
      </p:sp>
      <p:sp>
        <p:nvSpPr>
          <p:cNvPr id="340" name="Google Shape;340;p16"/>
          <p:cNvSpPr>
            <a:spLocks noGrp="1"/>
          </p:cNvSpPr>
          <p:nvPr>
            <p:ph type="pic" idx="4"/>
          </p:nvPr>
        </p:nvSpPr>
        <p:spPr>
          <a:xfrm>
            <a:off x="3319050" y="2102594"/>
            <a:ext cx="2505900" cy="2505900"/>
          </a:xfrm>
          <a:prstGeom prst="ellipse">
            <a:avLst/>
          </a:prstGeom>
          <a:noFill/>
          <a:ln>
            <a:noFill/>
          </a:ln>
        </p:spPr>
      </p:sp>
      <p:sp>
        <p:nvSpPr>
          <p:cNvPr id="341" name="Google Shape;34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2" name="Google Shape;342;p16"/>
          <p:cNvGrpSpPr/>
          <p:nvPr/>
        </p:nvGrpSpPr>
        <p:grpSpPr>
          <a:xfrm>
            <a:off x="-4561026" y="-3627352"/>
            <a:ext cx="17769377" cy="7885669"/>
            <a:chOff x="-4561026" y="-3627353"/>
            <a:chExt cx="17769377" cy="7885669"/>
          </a:xfrm>
        </p:grpSpPr>
        <p:sp>
          <p:nvSpPr>
            <p:cNvPr id="343" name="Google Shape;343;p16"/>
            <p:cNvSpPr/>
            <p:nvPr/>
          </p:nvSpPr>
          <p:spPr>
            <a:xfrm rot="-7948369">
              <a:off x="-3433099" y="-2451865"/>
              <a:ext cx="5624232" cy="553469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16"/>
            <p:cNvSpPr/>
            <p:nvPr/>
          </p:nvSpPr>
          <p:spPr>
            <a:xfrm rot="-1317507">
              <a:off x="6752943" y="-25472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5" name="Google Shape;345;p16"/>
          <p:cNvGrpSpPr/>
          <p:nvPr/>
        </p:nvGrpSpPr>
        <p:grpSpPr>
          <a:xfrm>
            <a:off x="-530898" y="-14812"/>
            <a:ext cx="10031111" cy="1625446"/>
            <a:chOff x="-530899" y="-14812"/>
            <a:chExt cx="10031111" cy="1625446"/>
          </a:xfrm>
        </p:grpSpPr>
        <p:grpSp>
          <p:nvGrpSpPr>
            <p:cNvPr id="346" name="Google Shape;346;p16"/>
            <p:cNvGrpSpPr/>
            <p:nvPr/>
          </p:nvGrpSpPr>
          <p:grpSpPr>
            <a:xfrm rot="-5587453" flipH="1">
              <a:off x="8535138" y="-339449"/>
              <a:ext cx="590076" cy="1309860"/>
              <a:chOff x="4590115" y="2319904"/>
              <a:chExt cx="590085" cy="1309878"/>
            </a:xfrm>
          </p:grpSpPr>
          <p:sp>
            <p:nvSpPr>
              <p:cNvPr id="347" name="Google Shape;347;p1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1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1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1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1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1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3" name="Google Shape;353;p16"/>
            <p:cNvGrpSpPr/>
            <p:nvPr/>
          </p:nvGrpSpPr>
          <p:grpSpPr>
            <a:xfrm rot="3192757">
              <a:off x="-114961" y="384798"/>
              <a:ext cx="493785" cy="1286061"/>
              <a:chOff x="4111688" y="2568185"/>
              <a:chExt cx="493824" cy="1286163"/>
            </a:xfrm>
          </p:grpSpPr>
          <p:sp>
            <p:nvSpPr>
              <p:cNvPr id="354" name="Google Shape;354;p1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1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1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1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1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1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60" name="Google Shape;360;p16"/>
            <p:cNvGrpSpPr/>
            <p:nvPr/>
          </p:nvGrpSpPr>
          <p:grpSpPr>
            <a:xfrm rot="10021199">
              <a:off x="8321673" y="135717"/>
              <a:ext cx="1017024" cy="1191316"/>
              <a:chOff x="7488025" y="1788464"/>
              <a:chExt cx="1017075" cy="1191375"/>
            </a:xfrm>
          </p:grpSpPr>
          <p:grpSp>
            <p:nvGrpSpPr>
              <p:cNvPr id="361" name="Google Shape;361;p16"/>
              <p:cNvGrpSpPr/>
              <p:nvPr/>
            </p:nvGrpSpPr>
            <p:grpSpPr>
              <a:xfrm>
                <a:off x="7488025" y="1788464"/>
                <a:ext cx="1017075" cy="1191375"/>
                <a:chOff x="7457475" y="1779363"/>
                <a:chExt cx="1017075" cy="1191375"/>
              </a:xfrm>
            </p:grpSpPr>
            <p:sp>
              <p:nvSpPr>
                <p:cNvPr id="362" name="Google Shape;362;p1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3" name="Google Shape;363;p1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4" name="Google Shape;364;p1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5" name="Google Shape;365;p1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66" name="Google Shape;366;p1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7" name="Google Shape;367;p1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11746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68"/>
        <p:cNvGrpSpPr/>
        <p:nvPr/>
      </p:nvGrpSpPr>
      <p:grpSpPr>
        <a:xfrm>
          <a:off x="0" y="0"/>
          <a:ext cx="0" cy="0"/>
          <a:chOff x="0" y="0"/>
          <a:chExt cx="0" cy="0"/>
        </a:xfrm>
      </p:grpSpPr>
      <p:sp>
        <p:nvSpPr>
          <p:cNvPr id="369" name="Google Shape;369;p17"/>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0" name="Google Shape;370;p17"/>
          <p:cNvSpPr txBox="1">
            <a:spLocks noGrp="1"/>
          </p:cNvSpPr>
          <p:nvPr>
            <p:ph type="subTitle" idx="1"/>
          </p:nvPr>
        </p:nvSpPr>
        <p:spPr>
          <a:xfrm>
            <a:off x="715100" y="1079575"/>
            <a:ext cx="7713900" cy="13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600"/>
              <a:buChar char="●"/>
              <a:defRPr/>
            </a:lvl1pPr>
            <a:lvl2pPr lvl="1" rtl="0">
              <a:lnSpc>
                <a:spcPct val="100000"/>
              </a:lnSpc>
              <a:spcBef>
                <a:spcPts val="0"/>
              </a:spcBef>
              <a:spcAft>
                <a:spcPts val="0"/>
              </a:spcAft>
              <a:buClr>
                <a:srgbClr val="434343"/>
              </a:buClr>
              <a:buSzPts val="1400"/>
              <a:buFont typeface="Roboto"/>
              <a:buChar char="○"/>
              <a:defRPr sz="1600"/>
            </a:lvl2pPr>
            <a:lvl3pPr lvl="2" rtl="0">
              <a:lnSpc>
                <a:spcPct val="100000"/>
              </a:lnSpc>
              <a:spcBef>
                <a:spcPts val="0"/>
              </a:spcBef>
              <a:spcAft>
                <a:spcPts val="0"/>
              </a:spcAft>
              <a:buClr>
                <a:srgbClr val="434343"/>
              </a:buClr>
              <a:buSzPts val="1400"/>
              <a:buFont typeface="Roboto"/>
              <a:buChar char="■"/>
              <a:defRPr sz="1600"/>
            </a:lvl3pPr>
            <a:lvl4pPr lvl="3" rtl="0">
              <a:lnSpc>
                <a:spcPct val="100000"/>
              </a:lnSpc>
              <a:spcBef>
                <a:spcPts val="0"/>
              </a:spcBef>
              <a:spcAft>
                <a:spcPts val="0"/>
              </a:spcAft>
              <a:buClr>
                <a:srgbClr val="434343"/>
              </a:buClr>
              <a:buSzPts val="1400"/>
              <a:buFont typeface="Roboto"/>
              <a:buChar char="●"/>
              <a:defRPr sz="1600"/>
            </a:lvl4pPr>
            <a:lvl5pPr lvl="4" rtl="0">
              <a:lnSpc>
                <a:spcPct val="100000"/>
              </a:lnSpc>
              <a:spcBef>
                <a:spcPts val="0"/>
              </a:spcBef>
              <a:spcAft>
                <a:spcPts val="0"/>
              </a:spcAft>
              <a:buClr>
                <a:srgbClr val="434343"/>
              </a:buClr>
              <a:buSzPts val="1400"/>
              <a:buFont typeface="Roboto"/>
              <a:buChar char="○"/>
              <a:defRPr sz="1600"/>
            </a:lvl5pPr>
            <a:lvl6pPr lvl="5" rtl="0">
              <a:lnSpc>
                <a:spcPct val="100000"/>
              </a:lnSpc>
              <a:spcBef>
                <a:spcPts val="0"/>
              </a:spcBef>
              <a:spcAft>
                <a:spcPts val="0"/>
              </a:spcAft>
              <a:buClr>
                <a:srgbClr val="434343"/>
              </a:buClr>
              <a:buSzPts val="1400"/>
              <a:buFont typeface="Roboto"/>
              <a:buChar char="■"/>
              <a:defRPr sz="1600"/>
            </a:lvl6pPr>
            <a:lvl7pPr lvl="6" rtl="0">
              <a:lnSpc>
                <a:spcPct val="100000"/>
              </a:lnSpc>
              <a:spcBef>
                <a:spcPts val="0"/>
              </a:spcBef>
              <a:spcAft>
                <a:spcPts val="0"/>
              </a:spcAft>
              <a:buClr>
                <a:srgbClr val="434343"/>
              </a:buClr>
              <a:buSzPts val="1400"/>
              <a:buFont typeface="Roboto"/>
              <a:buChar char="●"/>
              <a:defRPr sz="1600"/>
            </a:lvl7pPr>
            <a:lvl8pPr lvl="7" rtl="0">
              <a:lnSpc>
                <a:spcPct val="100000"/>
              </a:lnSpc>
              <a:spcBef>
                <a:spcPts val="0"/>
              </a:spcBef>
              <a:spcAft>
                <a:spcPts val="0"/>
              </a:spcAft>
              <a:buClr>
                <a:srgbClr val="434343"/>
              </a:buClr>
              <a:buSzPts val="1400"/>
              <a:buFont typeface="Roboto"/>
              <a:buChar char="○"/>
              <a:defRPr sz="1600"/>
            </a:lvl8pPr>
            <a:lvl9pPr lvl="8" rtl="0">
              <a:lnSpc>
                <a:spcPct val="100000"/>
              </a:lnSpc>
              <a:spcBef>
                <a:spcPts val="0"/>
              </a:spcBef>
              <a:spcAft>
                <a:spcPts val="0"/>
              </a:spcAft>
              <a:buClr>
                <a:srgbClr val="434343"/>
              </a:buClr>
              <a:buSzPts val="1400"/>
              <a:buFont typeface="Roboto"/>
              <a:buChar char="■"/>
              <a:defRPr sz="1600"/>
            </a:lvl9pPr>
          </a:lstStyle>
          <a:p>
            <a:endParaRPr/>
          </a:p>
        </p:txBody>
      </p:sp>
      <p:grpSp>
        <p:nvGrpSpPr>
          <p:cNvPr id="371" name="Google Shape;371;p17"/>
          <p:cNvGrpSpPr/>
          <p:nvPr/>
        </p:nvGrpSpPr>
        <p:grpSpPr>
          <a:xfrm>
            <a:off x="-443162" y="-663069"/>
            <a:ext cx="9855994" cy="6363744"/>
            <a:chOff x="-443162" y="-663069"/>
            <a:chExt cx="9855994" cy="6363744"/>
          </a:xfrm>
        </p:grpSpPr>
        <p:grpSp>
          <p:nvGrpSpPr>
            <p:cNvPr id="372" name="Google Shape;372;p17"/>
            <p:cNvGrpSpPr/>
            <p:nvPr/>
          </p:nvGrpSpPr>
          <p:grpSpPr>
            <a:xfrm rot="2668886">
              <a:off x="-68785" y="4371681"/>
              <a:ext cx="590103" cy="1309919"/>
              <a:chOff x="4590115" y="2319904"/>
              <a:chExt cx="590085" cy="1309878"/>
            </a:xfrm>
          </p:grpSpPr>
          <p:sp>
            <p:nvSpPr>
              <p:cNvPr id="373" name="Google Shape;373;p1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1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1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6" name="Google Shape;376;p1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7" name="Google Shape;377;p1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8" name="Google Shape;378;p1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79" name="Google Shape;379;p17"/>
            <p:cNvGrpSpPr/>
            <p:nvPr/>
          </p:nvGrpSpPr>
          <p:grpSpPr>
            <a:xfrm rot="-10314673">
              <a:off x="8317056" y="-597444"/>
              <a:ext cx="1017022" cy="1191313"/>
              <a:chOff x="7488025" y="1788464"/>
              <a:chExt cx="1017075" cy="1191375"/>
            </a:xfrm>
          </p:grpSpPr>
          <p:grpSp>
            <p:nvGrpSpPr>
              <p:cNvPr id="380" name="Google Shape;380;p17"/>
              <p:cNvGrpSpPr/>
              <p:nvPr/>
            </p:nvGrpSpPr>
            <p:grpSpPr>
              <a:xfrm>
                <a:off x="7488025" y="1788464"/>
                <a:ext cx="1017075" cy="1191375"/>
                <a:chOff x="7457475" y="1779363"/>
                <a:chExt cx="1017075" cy="1191375"/>
              </a:xfrm>
            </p:grpSpPr>
            <p:sp>
              <p:nvSpPr>
                <p:cNvPr id="381" name="Google Shape;381;p1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1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1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1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85" name="Google Shape;385;p1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1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87" name="Google Shape;387;p17"/>
          <p:cNvGrpSpPr/>
          <p:nvPr/>
        </p:nvGrpSpPr>
        <p:grpSpPr>
          <a:xfrm rot="10800000" flipH="1">
            <a:off x="-4307812" y="-3125410"/>
            <a:ext cx="17302696" cy="10501489"/>
            <a:chOff x="-4307812" y="-1157899"/>
            <a:chExt cx="17302696" cy="10501489"/>
          </a:xfrm>
        </p:grpSpPr>
        <p:sp>
          <p:nvSpPr>
            <p:cNvPr id="388" name="Google Shape;388;p17"/>
            <p:cNvSpPr/>
            <p:nvPr/>
          </p:nvSpPr>
          <p:spPr>
            <a:xfrm rot="9777950">
              <a:off x="-3620471" y="310618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17"/>
            <p:cNvSpPr/>
            <p:nvPr/>
          </p:nvSpPr>
          <p:spPr>
            <a:xfrm>
              <a:off x="7370168" y="-1157899"/>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0703963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0"/>
        <p:cNvGrpSpPr/>
        <p:nvPr/>
      </p:nvGrpSpPr>
      <p:grpSpPr>
        <a:xfrm>
          <a:off x="0" y="0"/>
          <a:ext cx="0" cy="0"/>
          <a:chOff x="0" y="0"/>
          <a:chExt cx="0" cy="0"/>
        </a:xfrm>
      </p:grpSpPr>
      <p:sp>
        <p:nvSpPr>
          <p:cNvPr id="391" name="Google Shape;391;p18"/>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2" name="Google Shape;392;p18"/>
          <p:cNvSpPr txBox="1">
            <a:spLocks noGrp="1"/>
          </p:cNvSpPr>
          <p:nvPr>
            <p:ph type="subTitle" idx="1"/>
          </p:nvPr>
        </p:nvSpPr>
        <p:spPr>
          <a:xfrm>
            <a:off x="715100" y="1079575"/>
            <a:ext cx="7713900" cy="3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rtl="0">
              <a:lnSpc>
                <a:spcPct val="100000"/>
              </a:lnSpc>
              <a:spcBef>
                <a:spcPts val="0"/>
              </a:spcBef>
              <a:spcAft>
                <a:spcPts val="0"/>
              </a:spcAft>
              <a:buClr>
                <a:srgbClr val="434343"/>
              </a:buClr>
              <a:buSzPts val="1400"/>
              <a:buFont typeface="Roboto"/>
              <a:buChar char="○"/>
              <a:defRPr sz="1600"/>
            </a:lvl2pPr>
            <a:lvl3pPr lvl="2" rtl="0">
              <a:lnSpc>
                <a:spcPct val="100000"/>
              </a:lnSpc>
              <a:spcBef>
                <a:spcPts val="0"/>
              </a:spcBef>
              <a:spcAft>
                <a:spcPts val="0"/>
              </a:spcAft>
              <a:buClr>
                <a:srgbClr val="434343"/>
              </a:buClr>
              <a:buSzPts val="1400"/>
              <a:buFont typeface="Roboto"/>
              <a:buChar char="■"/>
              <a:defRPr sz="1600"/>
            </a:lvl3pPr>
            <a:lvl4pPr lvl="3" rtl="0">
              <a:lnSpc>
                <a:spcPct val="100000"/>
              </a:lnSpc>
              <a:spcBef>
                <a:spcPts val="0"/>
              </a:spcBef>
              <a:spcAft>
                <a:spcPts val="0"/>
              </a:spcAft>
              <a:buClr>
                <a:srgbClr val="434343"/>
              </a:buClr>
              <a:buSzPts val="1400"/>
              <a:buFont typeface="Roboto"/>
              <a:buChar char="●"/>
              <a:defRPr sz="1600"/>
            </a:lvl4pPr>
            <a:lvl5pPr lvl="4" rtl="0">
              <a:lnSpc>
                <a:spcPct val="100000"/>
              </a:lnSpc>
              <a:spcBef>
                <a:spcPts val="0"/>
              </a:spcBef>
              <a:spcAft>
                <a:spcPts val="0"/>
              </a:spcAft>
              <a:buClr>
                <a:srgbClr val="434343"/>
              </a:buClr>
              <a:buSzPts val="1400"/>
              <a:buFont typeface="Roboto"/>
              <a:buChar char="○"/>
              <a:defRPr sz="1600"/>
            </a:lvl5pPr>
            <a:lvl6pPr lvl="5" rtl="0">
              <a:lnSpc>
                <a:spcPct val="100000"/>
              </a:lnSpc>
              <a:spcBef>
                <a:spcPts val="0"/>
              </a:spcBef>
              <a:spcAft>
                <a:spcPts val="0"/>
              </a:spcAft>
              <a:buClr>
                <a:srgbClr val="434343"/>
              </a:buClr>
              <a:buSzPts val="1400"/>
              <a:buFont typeface="Roboto"/>
              <a:buChar char="■"/>
              <a:defRPr sz="1600"/>
            </a:lvl6pPr>
            <a:lvl7pPr lvl="6" rtl="0">
              <a:lnSpc>
                <a:spcPct val="100000"/>
              </a:lnSpc>
              <a:spcBef>
                <a:spcPts val="0"/>
              </a:spcBef>
              <a:spcAft>
                <a:spcPts val="0"/>
              </a:spcAft>
              <a:buClr>
                <a:srgbClr val="434343"/>
              </a:buClr>
              <a:buSzPts val="1400"/>
              <a:buFont typeface="Roboto"/>
              <a:buChar char="●"/>
              <a:defRPr sz="1600"/>
            </a:lvl7pPr>
            <a:lvl8pPr lvl="7" rtl="0">
              <a:lnSpc>
                <a:spcPct val="100000"/>
              </a:lnSpc>
              <a:spcBef>
                <a:spcPts val="0"/>
              </a:spcBef>
              <a:spcAft>
                <a:spcPts val="0"/>
              </a:spcAft>
              <a:buClr>
                <a:srgbClr val="434343"/>
              </a:buClr>
              <a:buSzPts val="1400"/>
              <a:buFont typeface="Roboto"/>
              <a:buChar char="○"/>
              <a:defRPr sz="1600"/>
            </a:lvl8pPr>
            <a:lvl9pPr lvl="8" rtl="0">
              <a:lnSpc>
                <a:spcPct val="100000"/>
              </a:lnSpc>
              <a:spcBef>
                <a:spcPts val="0"/>
              </a:spcBef>
              <a:spcAft>
                <a:spcPts val="0"/>
              </a:spcAft>
              <a:buClr>
                <a:srgbClr val="434343"/>
              </a:buClr>
              <a:buSzPts val="1400"/>
              <a:buFont typeface="Roboto"/>
              <a:buChar char="■"/>
              <a:defRPr sz="1600"/>
            </a:lvl9pPr>
          </a:lstStyle>
          <a:p>
            <a:endParaRPr/>
          </a:p>
        </p:txBody>
      </p:sp>
      <p:grpSp>
        <p:nvGrpSpPr>
          <p:cNvPr id="393" name="Google Shape;393;p18"/>
          <p:cNvGrpSpPr/>
          <p:nvPr/>
        </p:nvGrpSpPr>
        <p:grpSpPr>
          <a:xfrm>
            <a:off x="214816" y="-258914"/>
            <a:ext cx="8884064" cy="5829900"/>
            <a:chOff x="214816" y="-258914"/>
            <a:chExt cx="8884064" cy="5829900"/>
          </a:xfrm>
        </p:grpSpPr>
        <p:grpSp>
          <p:nvGrpSpPr>
            <p:cNvPr id="394" name="Google Shape;394;p18"/>
            <p:cNvGrpSpPr/>
            <p:nvPr/>
          </p:nvGrpSpPr>
          <p:grpSpPr>
            <a:xfrm rot="2700000" flipH="1">
              <a:off x="8222779" y="4298777"/>
              <a:ext cx="493749" cy="1285969"/>
              <a:chOff x="4111688" y="2568185"/>
              <a:chExt cx="493824" cy="1286163"/>
            </a:xfrm>
          </p:grpSpPr>
          <p:sp>
            <p:nvSpPr>
              <p:cNvPr id="395" name="Google Shape;395;p18"/>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18"/>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18"/>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18"/>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18"/>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0" name="Google Shape;400;p18"/>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01" name="Google Shape;401;p18"/>
            <p:cNvGrpSpPr/>
            <p:nvPr/>
          </p:nvGrpSpPr>
          <p:grpSpPr>
            <a:xfrm rot="-5400000" flipH="1">
              <a:off x="301957" y="-346055"/>
              <a:ext cx="1016973" cy="1191256"/>
              <a:chOff x="7488025" y="1788464"/>
              <a:chExt cx="1017075" cy="1191375"/>
            </a:xfrm>
          </p:grpSpPr>
          <p:grpSp>
            <p:nvGrpSpPr>
              <p:cNvPr id="402" name="Google Shape;402;p18"/>
              <p:cNvGrpSpPr/>
              <p:nvPr/>
            </p:nvGrpSpPr>
            <p:grpSpPr>
              <a:xfrm>
                <a:off x="7488025" y="1788464"/>
                <a:ext cx="1017075" cy="1191375"/>
                <a:chOff x="7457475" y="1779363"/>
                <a:chExt cx="1017075" cy="1191375"/>
              </a:xfrm>
            </p:grpSpPr>
            <p:sp>
              <p:nvSpPr>
                <p:cNvPr id="403" name="Google Shape;403;p18"/>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18"/>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5" name="Google Shape;405;p18"/>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6" name="Google Shape;406;p18"/>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07" name="Google Shape;407;p18"/>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18"/>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409" name="Google Shape;409;p18"/>
          <p:cNvGrpSpPr/>
          <p:nvPr/>
        </p:nvGrpSpPr>
        <p:grpSpPr>
          <a:xfrm>
            <a:off x="-3579065" y="-3300213"/>
            <a:ext cx="16779291" cy="12916506"/>
            <a:chOff x="-3661965" y="-3395463"/>
            <a:chExt cx="16779291" cy="12916506"/>
          </a:xfrm>
        </p:grpSpPr>
        <p:sp>
          <p:nvSpPr>
            <p:cNvPr id="410" name="Google Shape;410;p18"/>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18"/>
            <p:cNvSpPr/>
            <p:nvPr/>
          </p:nvSpPr>
          <p:spPr>
            <a:xfrm rot="-1317507">
              <a:off x="6661918" y="-25446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26251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2"/>
        <p:cNvGrpSpPr/>
        <p:nvPr/>
      </p:nvGrpSpPr>
      <p:grpSpPr>
        <a:xfrm>
          <a:off x="0" y="0"/>
          <a:ext cx="0" cy="0"/>
          <a:chOff x="0" y="0"/>
          <a:chExt cx="0" cy="0"/>
        </a:xfrm>
      </p:grpSpPr>
      <p:sp>
        <p:nvSpPr>
          <p:cNvPr id="413" name="Google Shape;413;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4" name="Google Shape;414;p19"/>
          <p:cNvSpPr txBox="1">
            <a:spLocks noGrp="1"/>
          </p:cNvSpPr>
          <p:nvPr>
            <p:ph type="subTitle" idx="1"/>
          </p:nvPr>
        </p:nvSpPr>
        <p:spPr>
          <a:xfrm>
            <a:off x="733338" y="3078488"/>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5" name="Google Shape;415;p19"/>
          <p:cNvSpPr txBox="1">
            <a:spLocks noGrp="1"/>
          </p:cNvSpPr>
          <p:nvPr>
            <p:ph type="subTitle" idx="2"/>
          </p:nvPr>
        </p:nvSpPr>
        <p:spPr>
          <a:xfrm>
            <a:off x="733338" y="3470588"/>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6" name="Google Shape;416;p19"/>
          <p:cNvSpPr txBox="1">
            <a:spLocks noGrp="1"/>
          </p:cNvSpPr>
          <p:nvPr>
            <p:ph type="subTitle" idx="3"/>
          </p:nvPr>
        </p:nvSpPr>
        <p:spPr>
          <a:xfrm>
            <a:off x="2678101" y="17880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7" name="Google Shape;417;p19"/>
          <p:cNvSpPr txBox="1">
            <a:spLocks noGrp="1"/>
          </p:cNvSpPr>
          <p:nvPr>
            <p:ph type="subTitle" idx="4"/>
          </p:nvPr>
        </p:nvSpPr>
        <p:spPr>
          <a:xfrm>
            <a:off x="4622865" y="34706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8" name="Google Shape;418;p19"/>
          <p:cNvSpPr txBox="1">
            <a:spLocks noGrp="1"/>
          </p:cNvSpPr>
          <p:nvPr>
            <p:ph type="subTitle" idx="5"/>
          </p:nvPr>
        </p:nvSpPr>
        <p:spPr>
          <a:xfrm>
            <a:off x="2678079" y="13959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9" name="Google Shape;419;p19"/>
          <p:cNvSpPr txBox="1">
            <a:spLocks noGrp="1"/>
          </p:cNvSpPr>
          <p:nvPr>
            <p:ph type="subTitle" idx="6"/>
          </p:nvPr>
        </p:nvSpPr>
        <p:spPr>
          <a:xfrm>
            <a:off x="4622865" y="30785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20" name="Google Shape;420;p19"/>
          <p:cNvGrpSpPr/>
          <p:nvPr/>
        </p:nvGrpSpPr>
        <p:grpSpPr>
          <a:xfrm>
            <a:off x="-3852356" y="-3829990"/>
            <a:ext cx="16782583" cy="7658409"/>
            <a:chOff x="-3852357" y="-3829990"/>
            <a:chExt cx="16782583" cy="7658409"/>
          </a:xfrm>
        </p:grpSpPr>
        <p:sp>
          <p:nvSpPr>
            <p:cNvPr id="421" name="Google Shape;421;p19"/>
            <p:cNvSpPr/>
            <p:nvPr/>
          </p:nvSpPr>
          <p:spPr>
            <a:xfrm rot="-7235734">
              <a:off x="-2851076" y="-2768188"/>
              <a:ext cx="5624346" cy="553480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2" name="Google Shape;422;p19"/>
            <p:cNvSpPr/>
            <p:nvPr/>
          </p:nvSpPr>
          <p:spPr>
            <a:xfrm rot="-1317507">
              <a:off x="6474818" y="-26615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23" name="Google Shape;423;p19"/>
          <p:cNvGrpSpPr/>
          <p:nvPr/>
        </p:nvGrpSpPr>
        <p:grpSpPr>
          <a:xfrm>
            <a:off x="-161413" y="-129098"/>
            <a:ext cx="9943989" cy="2569650"/>
            <a:chOff x="-161413" y="-129098"/>
            <a:chExt cx="9943989" cy="2569650"/>
          </a:xfrm>
        </p:grpSpPr>
        <p:grpSp>
          <p:nvGrpSpPr>
            <p:cNvPr id="424" name="Google Shape;424;p19"/>
            <p:cNvGrpSpPr/>
            <p:nvPr/>
          </p:nvGrpSpPr>
          <p:grpSpPr>
            <a:xfrm rot="-6773405">
              <a:off x="8349043" y="998226"/>
              <a:ext cx="1226047" cy="1263640"/>
              <a:chOff x="8381275" y="162075"/>
              <a:chExt cx="1226250" cy="1263850"/>
            </a:xfrm>
          </p:grpSpPr>
          <p:sp>
            <p:nvSpPr>
              <p:cNvPr id="425" name="Google Shape;425;p19"/>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19"/>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19"/>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19"/>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19"/>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19"/>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31" name="Google Shape;431;p19"/>
            <p:cNvGrpSpPr/>
            <p:nvPr/>
          </p:nvGrpSpPr>
          <p:grpSpPr>
            <a:xfrm rot="-3995761">
              <a:off x="8667046" y="-119921"/>
              <a:ext cx="590067" cy="1309840"/>
              <a:chOff x="4590115" y="2319904"/>
              <a:chExt cx="590085" cy="1309878"/>
            </a:xfrm>
          </p:grpSpPr>
          <p:sp>
            <p:nvSpPr>
              <p:cNvPr id="432" name="Google Shape;432;p19"/>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19"/>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19"/>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19"/>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6" name="Google Shape;436;p19"/>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19"/>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38" name="Google Shape;438;p19"/>
            <p:cNvGrpSpPr/>
            <p:nvPr/>
          </p:nvGrpSpPr>
          <p:grpSpPr>
            <a:xfrm>
              <a:off x="-161413" y="-129098"/>
              <a:ext cx="1961988" cy="1573565"/>
              <a:chOff x="-161413" y="-129098"/>
              <a:chExt cx="1961988" cy="1573565"/>
            </a:xfrm>
          </p:grpSpPr>
          <p:grpSp>
            <p:nvGrpSpPr>
              <p:cNvPr id="439" name="Google Shape;439;p19"/>
              <p:cNvGrpSpPr/>
              <p:nvPr/>
            </p:nvGrpSpPr>
            <p:grpSpPr>
              <a:xfrm rot="5214588" flipH="1">
                <a:off x="904473" y="-491063"/>
                <a:ext cx="487774" cy="1279997"/>
                <a:chOff x="4128705" y="2567878"/>
                <a:chExt cx="487846" cy="1280184"/>
              </a:xfrm>
            </p:grpSpPr>
            <p:sp>
              <p:nvSpPr>
                <p:cNvPr id="440" name="Google Shape;440;p19"/>
                <p:cNvSpPr/>
                <p:nvPr/>
              </p:nvSpPr>
              <p:spPr>
                <a:xfrm>
                  <a:off x="4313809" y="2801854"/>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19"/>
                <p:cNvSpPr/>
                <p:nvPr/>
              </p:nvSpPr>
              <p:spPr>
                <a:xfrm>
                  <a:off x="4174559" y="2567878"/>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19"/>
                <p:cNvSpPr/>
                <p:nvPr/>
              </p:nvSpPr>
              <p:spPr>
                <a:xfrm>
                  <a:off x="4128705" y="2825356"/>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19"/>
                <p:cNvSpPr/>
                <p:nvPr/>
              </p:nvSpPr>
              <p:spPr>
                <a:xfrm>
                  <a:off x="4434184" y="2706774"/>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19"/>
                <p:cNvSpPr/>
                <p:nvPr/>
              </p:nvSpPr>
              <p:spPr>
                <a:xfrm>
                  <a:off x="4131495" y="3010857"/>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19"/>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46" name="Google Shape;446;p19"/>
              <p:cNvGrpSpPr/>
              <p:nvPr/>
            </p:nvGrpSpPr>
            <p:grpSpPr>
              <a:xfrm rot="-8132091" flipH="1">
                <a:off x="110217" y="67581"/>
                <a:ext cx="1016966" cy="1191247"/>
                <a:chOff x="7488025" y="1788464"/>
                <a:chExt cx="1017075" cy="1191375"/>
              </a:xfrm>
            </p:grpSpPr>
            <p:grpSp>
              <p:nvGrpSpPr>
                <p:cNvPr id="447" name="Google Shape;447;p19"/>
                <p:cNvGrpSpPr/>
                <p:nvPr/>
              </p:nvGrpSpPr>
              <p:grpSpPr>
                <a:xfrm>
                  <a:off x="7488025" y="1788464"/>
                  <a:ext cx="1017075" cy="1191375"/>
                  <a:chOff x="7457475" y="1779363"/>
                  <a:chExt cx="1017075" cy="1191375"/>
                </a:xfrm>
              </p:grpSpPr>
              <p:sp>
                <p:nvSpPr>
                  <p:cNvPr id="448" name="Google Shape;448;p19"/>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9" name="Google Shape;449;p19"/>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0" name="Google Shape;450;p19"/>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19"/>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52" name="Google Shape;452;p19"/>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3" name="Google Shape;453;p19"/>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1488371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54"/>
        <p:cNvGrpSpPr/>
        <p:nvPr/>
      </p:nvGrpSpPr>
      <p:grpSpPr>
        <a:xfrm>
          <a:off x="0" y="0"/>
          <a:ext cx="0" cy="0"/>
          <a:chOff x="0" y="0"/>
          <a:chExt cx="0" cy="0"/>
        </a:xfrm>
      </p:grpSpPr>
      <p:grpSp>
        <p:nvGrpSpPr>
          <p:cNvPr id="455" name="Google Shape;455;p20"/>
          <p:cNvGrpSpPr/>
          <p:nvPr/>
        </p:nvGrpSpPr>
        <p:grpSpPr>
          <a:xfrm rot="439526">
            <a:off x="-3482672" y="-5365119"/>
            <a:ext cx="15466452" cy="14430371"/>
            <a:chOff x="-3693977" y="-3973592"/>
            <a:chExt cx="15467044" cy="14430923"/>
          </a:xfrm>
        </p:grpSpPr>
        <p:sp>
          <p:nvSpPr>
            <p:cNvPr id="456" name="Google Shape;456;p20"/>
            <p:cNvSpPr/>
            <p:nvPr/>
          </p:nvSpPr>
          <p:spPr>
            <a:xfrm rot="9155471">
              <a:off x="-2735717" y="3938604"/>
              <a:ext cx="5624373" cy="553483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20"/>
            <p:cNvSpPr/>
            <p:nvPr/>
          </p:nvSpPr>
          <p:spPr>
            <a:xfrm rot="-3395918">
              <a:off x="5102306" y="-2869811"/>
              <a:ext cx="5624482" cy="553494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58" name="Google Shape;458;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9" name="Google Shape;459;p20"/>
          <p:cNvSpPr txBox="1">
            <a:spLocks noGrp="1"/>
          </p:cNvSpPr>
          <p:nvPr>
            <p:ph type="subTitle" idx="1"/>
          </p:nvPr>
        </p:nvSpPr>
        <p:spPr>
          <a:xfrm>
            <a:off x="1921425" y="17563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0" name="Google Shape;460;p20"/>
          <p:cNvSpPr txBox="1">
            <a:spLocks noGrp="1"/>
          </p:cNvSpPr>
          <p:nvPr>
            <p:ph type="subTitle" idx="2"/>
          </p:nvPr>
        </p:nvSpPr>
        <p:spPr>
          <a:xfrm>
            <a:off x="3349175" y="29379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1" name="Google Shape;461;p20"/>
          <p:cNvSpPr txBox="1">
            <a:spLocks noGrp="1"/>
          </p:cNvSpPr>
          <p:nvPr>
            <p:ph type="subTitle" idx="3"/>
          </p:nvPr>
        </p:nvSpPr>
        <p:spPr>
          <a:xfrm>
            <a:off x="4776900" y="41195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2" name="Google Shape;462;p20"/>
          <p:cNvSpPr txBox="1">
            <a:spLocks noGrp="1"/>
          </p:cNvSpPr>
          <p:nvPr>
            <p:ph type="subTitle" idx="4"/>
          </p:nvPr>
        </p:nvSpPr>
        <p:spPr>
          <a:xfrm>
            <a:off x="1921425" y="1127275"/>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3" name="Google Shape;463;p20"/>
          <p:cNvSpPr txBox="1">
            <a:spLocks noGrp="1"/>
          </p:cNvSpPr>
          <p:nvPr>
            <p:ph type="subTitle" idx="5"/>
          </p:nvPr>
        </p:nvSpPr>
        <p:spPr>
          <a:xfrm>
            <a:off x="3349163" y="2308934"/>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4" name="Google Shape;464;p20"/>
          <p:cNvSpPr txBox="1">
            <a:spLocks noGrp="1"/>
          </p:cNvSpPr>
          <p:nvPr>
            <p:ph type="subTitle" idx="6"/>
          </p:nvPr>
        </p:nvSpPr>
        <p:spPr>
          <a:xfrm>
            <a:off x="4776900" y="3490593"/>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65" name="Google Shape;465;p20"/>
          <p:cNvGrpSpPr/>
          <p:nvPr/>
        </p:nvGrpSpPr>
        <p:grpSpPr>
          <a:xfrm>
            <a:off x="-620834" y="-498017"/>
            <a:ext cx="10378911" cy="6362166"/>
            <a:chOff x="-620834" y="-498017"/>
            <a:chExt cx="10378911" cy="6362166"/>
          </a:xfrm>
        </p:grpSpPr>
        <p:grpSp>
          <p:nvGrpSpPr>
            <p:cNvPr id="466" name="Google Shape;466;p20"/>
            <p:cNvGrpSpPr/>
            <p:nvPr/>
          </p:nvGrpSpPr>
          <p:grpSpPr>
            <a:xfrm rot="4465995">
              <a:off x="102115" y="4472321"/>
              <a:ext cx="1225972" cy="1263563"/>
              <a:chOff x="8381275" y="162075"/>
              <a:chExt cx="1226250" cy="1263850"/>
            </a:xfrm>
          </p:grpSpPr>
          <p:sp>
            <p:nvSpPr>
              <p:cNvPr id="467" name="Google Shape;467;p20"/>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20"/>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20"/>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20"/>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20"/>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20"/>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73" name="Google Shape;473;p20"/>
            <p:cNvGrpSpPr/>
            <p:nvPr/>
          </p:nvGrpSpPr>
          <p:grpSpPr>
            <a:xfrm rot="5592621">
              <a:off x="-245454" y="3078597"/>
              <a:ext cx="590066" cy="1309838"/>
              <a:chOff x="4590115" y="2319904"/>
              <a:chExt cx="590085" cy="1309878"/>
            </a:xfrm>
          </p:grpSpPr>
          <p:sp>
            <p:nvSpPr>
              <p:cNvPr id="474" name="Google Shape;474;p20"/>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20"/>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6" name="Google Shape;476;p20"/>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7" name="Google Shape;477;p20"/>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8" name="Google Shape;478;p20"/>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9" name="Google Shape;479;p20"/>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80" name="Google Shape;480;p20"/>
            <p:cNvGrpSpPr/>
            <p:nvPr/>
          </p:nvGrpSpPr>
          <p:grpSpPr>
            <a:xfrm rot="7025420">
              <a:off x="7634322" y="-49852"/>
              <a:ext cx="1962622" cy="1562546"/>
              <a:chOff x="-161413" y="-118061"/>
              <a:chExt cx="1962599" cy="1562528"/>
            </a:xfrm>
          </p:grpSpPr>
          <p:grpSp>
            <p:nvGrpSpPr>
              <p:cNvPr id="481" name="Google Shape;481;p20"/>
              <p:cNvGrpSpPr/>
              <p:nvPr/>
            </p:nvGrpSpPr>
            <p:grpSpPr>
              <a:xfrm rot="5214588" flipH="1">
                <a:off x="898950" y="-479870"/>
                <a:ext cx="493752" cy="1285975"/>
                <a:chOff x="4111688" y="2568185"/>
                <a:chExt cx="493824" cy="1286163"/>
              </a:xfrm>
            </p:grpSpPr>
            <p:sp>
              <p:nvSpPr>
                <p:cNvPr id="482" name="Google Shape;482;p20"/>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3" name="Google Shape;483;p20"/>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4" name="Google Shape;484;p20"/>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20"/>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6" name="Google Shape;486;p20"/>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20"/>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88" name="Google Shape;488;p20"/>
              <p:cNvGrpSpPr/>
              <p:nvPr/>
            </p:nvGrpSpPr>
            <p:grpSpPr>
              <a:xfrm rot="-8132091" flipH="1">
                <a:off x="110217" y="67581"/>
                <a:ext cx="1016966" cy="1191247"/>
                <a:chOff x="7488025" y="1788464"/>
                <a:chExt cx="1017075" cy="1191375"/>
              </a:xfrm>
            </p:grpSpPr>
            <p:grpSp>
              <p:nvGrpSpPr>
                <p:cNvPr id="489" name="Google Shape;489;p20"/>
                <p:cNvGrpSpPr/>
                <p:nvPr/>
              </p:nvGrpSpPr>
              <p:grpSpPr>
                <a:xfrm>
                  <a:off x="7488025" y="1788464"/>
                  <a:ext cx="1017075" cy="1191375"/>
                  <a:chOff x="7457475" y="1779363"/>
                  <a:chExt cx="1017075" cy="1191375"/>
                </a:xfrm>
              </p:grpSpPr>
              <p:sp>
                <p:nvSpPr>
                  <p:cNvPr id="490" name="Google Shape;490;p20"/>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20"/>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2" name="Google Shape;492;p20"/>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3" name="Google Shape;493;p20"/>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4" name="Google Shape;494;p20"/>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5" name="Google Shape;495;p20"/>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509066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40"/>
        <p:cNvGrpSpPr/>
        <p:nvPr/>
      </p:nvGrpSpPr>
      <p:grpSpPr>
        <a:xfrm>
          <a:off x="0" y="0"/>
          <a:ext cx="0" cy="0"/>
          <a:chOff x="0" y="0"/>
          <a:chExt cx="0" cy="0"/>
        </a:xfrm>
      </p:grpSpPr>
      <p:sp>
        <p:nvSpPr>
          <p:cNvPr id="541" name="Google Shape;541;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2" name="Google Shape;542;p22"/>
          <p:cNvSpPr txBox="1">
            <a:spLocks noGrp="1"/>
          </p:cNvSpPr>
          <p:nvPr>
            <p:ph type="subTitle" idx="1"/>
          </p:nvPr>
        </p:nvSpPr>
        <p:spPr>
          <a:xfrm>
            <a:off x="721524" y="15337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22"/>
          <p:cNvSpPr txBox="1">
            <a:spLocks noGrp="1"/>
          </p:cNvSpPr>
          <p:nvPr>
            <p:ph type="subTitle" idx="2"/>
          </p:nvPr>
        </p:nvSpPr>
        <p:spPr>
          <a:xfrm>
            <a:off x="721524" y="38626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22"/>
          <p:cNvSpPr txBox="1">
            <a:spLocks noGrp="1"/>
          </p:cNvSpPr>
          <p:nvPr>
            <p:ph type="subTitle" idx="3"/>
          </p:nvPr>
        </p:nvSpPr>
        <p:spPr>
          <a:xfrm>
            <a:off x="4706676" y="2698246"/>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22"/>
          <p:cNvSpPr txBox="1">
            <a:spLocks noGrp="1"/>
          </p:cNvSpPr>
          <p:nvPr>
            <p:ph type="subTitle" idx="4"/>
          </p:nvPr>
        </p:nvSpPr>
        <p:spPr>
          <a:xfrm>
            <a:off x="721524" y="269824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22"/>
          <p:cNvSpPr txBox="1">
            <a:spLocks noGrp="1"/>
          </p:cNvSpPr>
          <p:nvPr>
            <p:ph type="subTitle" idx="5"/>
          </p:nvPr>
        </p:nvSpPr>
        <p:spPr>
          <a:xfrm>
            <a:off x="4706676" y="1538300"/>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7" name="Google Shape;547;p22"/>
          <p:cNvSpPr txBox="1">
            <a:spLocks noGrp="1"/>
          </p:cNvSpPr>
          <p:nvPr>
            <p:ph type="subTitle" idx="6"/>
          </p:nvPr>
        </p:nvSpPr>
        <p:spPr>
          <a:xfrm>
            <a:off x="4706676" y="3867200"/>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22"/>
          <p:cNvSpPr txBox="1">
            <a:spLocks noGrp="1"/>
          </p:cNvSpPr>
          <p:nvPr>
            <p:ph type="subTitle" idx="7"/>
          </p:nvPr>
        </p:nvSpPr>
        <p:spPr>
          <a:xfrm>
            <a:off x="721524"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9" name="Google Shape;549;p22"/>
          <p:cNvSpPr txBox="1">
            <a:spLocks noGrp="1"/>
          </p:cNvSpPr>
          <p:nvPr>
            <p:ph type="subTitle" idx="8"/>
          </p:nvPr>
        </p:nvSpPr>
        <p:spPr>
          <a:xfrm>
            <a:off x="721524"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0" name="Google Shape;550;p22"/>
          <p:cNvSpPr txBox="1">
            <a:spLocks noGrp="1"/>
          </p:cNvSpPr>
          <p:nvPr>
            <p:ph type="subTitle" idx="9"/>
          </p:nvPr>
        </p:nvSpPr>
        <p:spPr>
          <a:xfrm>
            <a:off x="4706676" y="2309811"/>
            <a:ext cx="37080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1" name="Google Shape;551;p22"/>
          <p:cNvSpPr txBox="1">
            <a:spLocks noGrp="1"/>
          </p:cNvSpPr>
          <p:nvPr>
            <p:ph type="subTitle" idx="13"/>
          </p:nvPr>
        </p:nvSpPr>
        <p:spPr>
          <a:xfrm>
            <a:off x="721524" y="23098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2" name="Google Shape;552;p22"/>
          <p:cNvSpPr txBox="1">
            <a:spLocks noGrp="1"/>
          </p:cNvSpPr>
          <p:nvPr>
            <p:ph type="subTitle" idx="14"/>
          </p:nvPr>
        </p:nvSpPr>
        <p:spPr>
          <a:xfrm>
            <a:off x="4706676"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22"/>
          <p:cNvSpPr txBox="1">
            <a:spLocks noGrp="1"/>
          </p:cNvSpPr>
          <p:nvPr>
            <p:ph type="subTitle" idx="15"/>
          </p:nvPr>
        </p:nvSpPr>
        <p:spPr>
          <a:xfrm>
            <a:off x="4706676"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54" name="Google Shape;554;p22"/>
          <p:cNvGrpSpPr/>
          <p:nvPr/>
        </p:nvGrpSpPr>
        <p:grpSpPr>
          <a:xfrm rot="10800000" flipH="1">
            <a:off x="-4006462" y="-3993562"/>
            <a:ext cx="17771789" cy="12438280"/>
            <a:chOff x="-4006463" y="-2226538"/>
            <a:chExt cx="17771789" cy="12438280"/>
          </a:xfrm>
        </p:grpSpPr>
        <p:sp>
          <p:nvSpPr>
            <p:cNvPr id="555" name="Google Shape;555;p22"/>
            <p:cNvSpPr/>
            <p:nvPr/>
          </p:nvSpPr>
          <p:spPr>
            <a:xfrm rot="9314491">
              <a:off x="-3105971" y="3753510"/>
              <a:ext cx="5624417" cy="553487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22"/>
            <p:cNvSpPr/>
            <p:nvPr/>
          </p:nvSpPr>
          <p:spPr>
            <a:xfrm rot="-1317507">
              <a:off x="7309918" y="-13756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57" name="Google Shape;557;p22"/>
          <p:cNvGrpSpPr/>
          <p:nvPr/>
        </p:nvGrpSpPr>
        <p:grpSpPr>
          <a:xfrm>
            <a:off x="-801074" y="-299799"/>
            <a:ext cx="10828232" cy="5443306"/>
            <a:chOff x="-801074" y="-299799"/>
            <a:chExt cx="10828232" cy="5443306"/>
          </a:xfrm>
        </p:grpSpPr>
        <p:grpSp>
          <p:nvGrpSpPr>
            <p:cNvPr id="558" name="Google Shape;558;p22"/>
            <p:cNvGrpSpPr/>
            <p:nvPr/>
          </p:nvGrpSpPr>
          <p:grpSpPr>
            <a:xfrm rot="6672841">
              <a:off x="-603264" y="-131508"/>
              <a:ext cx="1226072" cy="1263667"/>
              <a:chOff x="8381275" y="162075"/>
              <a:chExt cx="1226250" cy="1263850"/>
            </a:xfrm>
          </p:grpSpPr>
          <p:sp>
            <p:nvSpPr>
              <p:cNvPr id="559" name="Google Shape;559;p2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2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2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2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2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2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65" name="Google Shape;565;p22"/>
            <p:cNvGrpSpPr/>
            <p:nvPr/>
          </p:nvGrpSpPr>
          <p:grpSpPr>
            <a:xfrm rot="-3995761">
              <a:off x="9013896" y="2947129"/>
              <a:ext cx="590067" cy="1309840"/>
              <a:chOff x="4590115" y="2319904"/>
              <a:chExt cx="590085" cy="1309878"/>
            </a:xfrm>
          </p:grpSpPr>
          <p:sp>
            <p:nvSpPr>
              <p:cNvPr id="566" name="Google Shape;566;p2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2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2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2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0" name="Google Shape;570;p2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2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72" name="Google Shape;572;p22"/>
            <p:cNvGrpSpPr/>
            <p:nvPr/>
          </p:nvGrpSpPr>
          <p:grpSpPr>
            <a:xfrm rot="7741445">
              <a:off x="-265700" y="574451"/>
              <a:ext cx="493709" cy="1285862"/>
              <a:chOff x="4111688" y="2568185"/>
              <a:chExt cx="493824" cy="1286163"/>
            </a:xfrm>
          </p:grpSpPr>
          <p:sp>
            <p:nvSpPr>
              <p:cNvPr id="573" name="Google Shape;573;p2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4" name="Google Shape;574;p2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5" name="Google Shape;575;p2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6" name="Google Shape;576;p2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7" name="Google Shape;577;p2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2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79" name="Google Shape;579;p22"/>
            <p:cNvGrpSpPr/>
            <p:nvPr/>
          </p:nvGrpSpPr>
          <p:grpSpPr>
            <a:xfrm rot="-10314673">
              <a:off x="8322606" y="3886569"/>
              <a:ext cx="1017022" cy="1191313"/>
              <a:chOff x="7488025" y="1788464"/>
              <a:chExt cx="1017075" cy="1191375"/>
            </a:xfrm>
          </p:grpSpPr>
          <p:grpSp>
            <p:nvGrpSpPr>
              <p:cNvPr id="580" name="Google Shape;580;p22"/>
              <p:cNvGrpSpPr/>
              <p:nvPr/>
            </p:nvGrpSpPr>
            <p:grpSpPr>
              <a:xfrm>
                <a:off x="7488025" y="1788464"/>
                <a:ext cx="1017075" cy="1191375"/>
                <a:chOff x="7457475" y="1779363"/>
                <a:chExt cx="1017075" cy="1191375"/>
              </a:xfrm>
            </p:grpSpPr>
            <p:sp>
              <p:nvSpPr>
                <p:cNvPr id="581" name="Google Shape;581;p2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2" name="Google Shape;582;p2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3" name="Google Shape;583;p2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4" name="Google Shape;584;p2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85" name="Google Shape;585;p2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6" name="Google Shape;586;p2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724938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87"/>
        <p:cNvGrpSpPr/>
        <p:nvPr/>
      </p:nvGrpSpPr>
      <p:grpSpPr>
        <a:xfrm>
          <a:off x="0" y="0"/>
          <a:ext cx="0" cy="0"/>
          <a:chOff x="0" y="0"/>
          <a:chExt cx="0" cy="0"/>
        </a:xfrm>
      </p:grpSpPr>
      <p:sp>
        <p:nvSpPr>
          <p:cNvPr id="588" name="Google Shape;588;p23"/>
          <p:cNvSpPr txBox="1">
            <a:spLocks noGrp="1"/>
          </p:cNvSpPr>
          <p:nvPr>
            <p:ph type="title" hasCustomPrompt="1"/>
          </p:nvPr>
        </p:nvSpPr>
        <p:spPr>
          <a:xfrm>
            <a:off x="848088" y="804375"/>
            <a:ext cx="4832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89" name="Google Shape;589;p23"/>
          <p:cNvSpPr txBox="1">
            <a:spLocks noGrp="1"/>
          </p:cNvSpPr>
          <p:nvPr>
            <p:ph type="subTitle" idx="1"/>
          </p:nvPr>
        </p:nvSpPr>
        <p:spPr>
          <a:xfrm>
            <a:off x="848088" y="1537426"/>
            <a:ext cx="4832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 name="Google Shape;590;p23"/>
          <p:cNvSpPr txBox="1">
            <a:spLocks noGrp="1"/>
          </p:cNvSpPr>
          <p:nvPr>
            <p:ph type="title" idx="2" hasCustomPrompt="1"/>
          </p:nvPr>
        </p:nvSpPr>
        <p:spPr>
          <a:xfrm>
            <a:off x="848088" y="1982625"/>
            <a:ext cx="4832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1" name="Google Shape;591;p23"/>
          <p:cNvSpPr txBox="1">
            <a:spLocks noGrp="1"/>
          </p:cNvSpPr>
          <p:nvPr>
            <p:ph type="subTitle" idx="3"/>
          </p:nvPr>
        </p:nvSpPr>
        <p:spPr>
          <a:xfrm>
            <a:off x="848088" y="2715675"/>
            <a:ext cx="4832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2" name="Google Shape;592;p23"/>
          <p:cNvSpPr txBox="1">
            <a:spLocks noGrp="1"/>
          </p:cNvSpPr>
          <p:nvPr>
            <p:ph type="title" idx="4" hasCustomPrompt="1"/>
          </p:nvPr>
        </p:nvSpPr>
        <p:spPr>
          <a:xfrm>
            <a:off x="848088" y="3160874"/>
            <a:ext cx="4832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3"/>
          <p:cNvSpPr txBox="1">
            <a:spLocks noGrp="1"/>
          </p:cNvSpPr>
          <p:nvPr>
            <p:ph type="subTitle" idx="5"/>
          </p:nvPr>
        </p:nvSpPr>
        <p:spPr>
          <a:xfrm>
            <a:off x="848088" y="3893925"/>
            <a:ext cx="4832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94" name="Google Shape;594;p23"/>
          <p:cNvGrpSpPr/>
          <p:nvPr/>
        </p:nvGrpSpPr>
        <p:grpSpPr>
          <a:xfrm>
            <a:off x="-3661964" y="-3302863"/>
            <a:ext cx="16820791" cy="12823906"/>
            <a:chOff x="-3661965" y="-3302863"/>
            <a:chExt cx="16820791" cy="12823906"/>
          </a:xfrm>
        </p:grpSpPr>
        <p:sp>
          <p:nvSpPr>
            <p:cNvPr id="595" name="Google Shape;595;p23"/>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23"/>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97" name="Google Shape;597;p23"/>
          <p:cNvGrpSpPr/>
          <p:nvPr/>
        </p:nvGrpSpPr>
        <p:grpSpPr>
          <a:xfrm>
            <a:off x="-631363" y="-92407"/>
            <a:ext cx="10495670" cy="2608659"/>
            <a:chOff x="-631363" y="-92407"/>
            <a:chExt cx="10495670" cy="2608659"/>
          </a:xfrm>
        </p:grpSpPr>
        <p:grpSp>
          <p:nvGrpSpPr>
            <p:cNvPr id="598" name="Google Shape;598;p23"/>
            <p:cNvGrpSpPr/>
            <p:nvPr/>
          </p:nvGrpSpPr>
          <p:grpSpPr>
            <a:xfrm rot="6773405" flipH="1">
              <a:off x="-423875" y="1073926"/>
              <a:ext cx="1226047" cy="1263640"/>
              <a:chOff x="8381275" y="162075"/>
              <a:chExt cx="1226250" cy="1263850"/>
            </a:xfrm>
          </p:grpSpPr>
          <p:sp>
            <p:nvSpPr>
              <p:cNvPr id="599" name="Google Shape;599;p23"/>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23"/>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1" name="Google Shape;601;p23"/>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2" name="Google Shape;602;p23"/>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3" name="Google Shape;603;p23"/>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4" name="Google Shape;604;p23"/>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05" name="Google Shape;605;p23"/>
            <p:cNvGrpSpPr/>
            <p:nvPr/>
          </p:nvGrpSpPr>
          <p:grpSpPr>
            <a:xfrm rot="1889131" flipH="1">
              <a:off x="7638069" y="305098"/>
              <a:ext cx="1962663" cy="1562579"/>
              <a:chOff x="-161413" y="-118061"/>
              <a:chExt cx="1962599" cy="1562528"/>
            </a:xfrm>
          </p:grpSpPr>
          <p:grpSp>
            <p:nvGrpSpPr>
              <p:cNvPr id="606" name="Google Shape;606;p23"/>
              <p:cNvGrpSpPr/>
              <p:nvPr/>
            </p:nvGrpSpPr>
            <p:grpSpPr>
              <a:xfrm rot="5214588" flipH="1">
                <a:off x="898950" y="-479870"/>
                <a:ext cx="493752" cy="1285975"/>
                <a:chOff x="4111688" y="2568185"/>
                <a:chExt cx="493824" cy="1286163"/>
              </a:xfrm>
            </p:grpSpPr>
            <p:sp>
              <p:nvSpPr>
                <p:cNvPr id="607" name="Google Shape;607;p23"/>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8" name="Google Shape;608;p23"/>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0" name="Google Shape;610;p23"/>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1" name="Google Shape;611;p23"/>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3" name="Google Shape;613;p23"/>
              <p:cNvGrpSpPr/>
              <p:nvPr/>
            </p:nvGrpSpPr>
            <p:grpSpPr>
              <a:xfrm rot="-8132091" flipH="1">
                <a:off x="110217" y="67581"/>
                <a:ext cx="1016966" cy="1191247"/>
                <a:chOff x="7488025" y="1788464"/>
                <a:chExt cx="1017075" cy="1191375"/>
              </a:xfrm>
            </p:grpSpPr>
            <p:grpSp>
              <p:nvGrpSpPr>
                <p:cNvPr id="614" name="Google Shape;614;p23"/>
                <p:cNvGrpSpPr/>
                <p:nvPr/>
              </p:nvGrpSpPr>
              <p:grpSpPr>
                <a:xfrm>
                  <a:off x="7488025" y="1788464"/>
                  <a:ext cx="1017075" cy="1191375"/>
                  <a:chOff x="7457475" y="1779363"/>
                  <a:chExt cx="1017075" cy="1191375"/>
                </a:xfrm>
              </p:grpSpPr>
              <p:sp>
                <p:nvSpPr>
                  <p:cNvPr id="615" name="Google Shape;615;p23"/>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6" name="Google Shape;616;p23"/>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7" name="Google Shape;617;p23"/>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9" name="Google Shape;619;p23"/>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0" name="Google Shape;620;p23"/>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1772464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3" name="Google Shape;113;p6"/>
          <p:cNvGrpSpPr/>
          <p:nvPr/>
        </p:nvGrpSpPr>
        <p:grpSpPr>
          <a:xfrm rot="10800000" flipH="1">
            <a:off x="-3709590" y="-4522063"/>
            <a:ext cx="16868416" cy="14043106"/>
            <a:chOff x="-3709590" y="-3302863"/>
            <a:chExt cx="16868416" cy="14043106"/>
          </a:xfrm>
        </p:grpSpPr>
        <p:sp>
          <p:nvSpPr>
            <p:cNvPr id="114" name="Google Shape;114;p6"/>
            <p:cNvSpPr/>
            <p:nvPr/>
          </p:nvSpPr>
          <p:spPr>
            <a:xfrm rot="8430574">
              <a:off x="-2591578" y="40486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6"/>
          <p:cNvGrpSpPr/>
          <p:nvPr/>
        </p:nvGrpSpPr>
        <p:grpSpPr>
          <a:xfrm>
            <a:off x="-370787" y="4096"/>
            <a:ext cx="10051096" cy="5726448"/>
            <a:chOff x="-370787" y="4096"/>
            <a:chExt cx="10051096" cy="5726448"/>
          </a:xfrm>
        </p:grpSpPr>
        <p:grpSp>
          <p:nvGrpSpPr>
            <p:cNvPr id="117" name="Google Shape;117;p6"/>
            <p:cNvGrpSpPr/>
            <p:nvPr/>
          </p:nvGrpSpPr>
          <p:grpSpPr>
            <a:xfrm rot="-3995761">
              <a:off x="8667046" y="-119921"/>
              <a:ext cx="590067" cy="1309840"/>
              <a:chOff x="4590115" y="2319904"/>
              <a:chExt cx="590085" cy="1309878"/>
            </a:xfrm>
          </p:grpSpPr>
          <p:sp>
            <p:nvSpPr>
              <p:cNvPr id="118" name="Google Shape;118;p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6"/>
            <p:cNvGrpSpPr/>
            <p:nvPr/>
          </p:nvGrpSpPr>
          <p:grpSpPr>
            <a:xfrm rot="-1823208" flipH="1">
              <a:off x="-135425" y="4152015"/>
              <a:ext cx="1225923" cy="1263513"/>
              <a:chOff x="8381275" y="162075"/>
              <a:chExt cx="1226250" cy="1263850"/>
            </a:xfrm>
          </p:grpSpPr>
          <p:sp>
            <p:nvSpPr>
              <p:cNvPr id="125" name="Google Shape;125;p6"/>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6"/>
            <p:cNvGrpSpPr/>
            <p:nvPr/>
          </p:nvGrpSpPr>
          <p:grpSpPr>
            <a:xfrm rot="2700000" flipH="1">
              <a:off x="572237" y="4458335"/>
              <a:ext cx="493749" cy="1285969"/>
              <a:chOff x="4111688" y="2568185"/>
              <a:chExt cx="493824" cy="1286163"/>
            </a:xfrm>
          </p:grpSpPr>
          <p:sp>
            <p:nvSpPr>
              <p:cNvPr id="132" name="Google Shape;132;p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21"/>
        <p:cNvGrpSpPr/>
        <p:nvPr/>
      </p:nvGrpSpPr>
      <p:grpSpPr>
        <a:xfrm>
          <a:off x="0" y="0"/>
          <a:ext cx="0" cy="0"/>
          <a:chOff x="0" y="0"/>
          <a:chExt cx="0" cy="0"/>
        </a:xfrm>
      </p:grpSpPr>
      <p:sp>
        <p:nvSpPr>
          <p:cNvPr id="622" name="Google Shape;622;p24"/>
          <p:cNvSpPr txBox="1">
            <a:spLocks noGrp="1"/>
          </p:cNvSpPr>
          <p:nvPr>
            <p:ph type="ctrTitle"/>
          </p:nvPr>
        </p:nvSpPr>
        <p:spPr>
          <a:xfrm>
            <a:off x="3994575" y="858825"/>
            <a:ext cx="4379400" cy="93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23" name="Google Shape;623;p24"/>
          <p:cNvSpPr txBox="1">
            <a:spLocks noGrp="1"/>
          </p:cNvSpPr>
          <p:nvPr>
            <p:ph type="subTitle" idx="1"/>
          </p:nvPr>
        </p:nvSpPr>
        <p:spPr>
          <a:xfrm>
            <a:off x="3994675" y="1714600"/>
            <a:ext cx="4379400" cy="10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624" name="Google Shape;624;p24"/>
          <p:cNvGrpSpPr/>
          <p:nvPr/>
        </p:nvGrpSpPr>
        <p:grpSpPr>
          <a:xfrm>
            <a:off x="-161413" y="-118060"/>
            <a:ext cx="10046289" cy="5302513"/>
            <a:chOff x="-161413" y="-118061"/>
            <a:chExt cx="10046289" cy="5302513"/>
          </a:xfrm>
        </p:grpSpPr>
        <p:grpSp>
          <p:nvGrpSpPr>
            <p:cNvPr id="625" name="Google Shape;625;p24"/>
            <p:cNvGrpSpPr/>
            <p:nvPr/>
          </p:nvGrpSpPr>
          <p:grpSpPr>
            <a:xfrm rot="-6773405">
              <a:off x="8451343" y="3742126"/>
              <a:ext cx="1226047" cy="1263640"/>
              <a:chOff x="8381275" y="162075"/>
              <a:chExt cx="1226250" cy="1263850"/>
            </a:xfrm>
          </p:grpSpPr>
          <p:sp>
            <p:nvSpPr>
              <p:cNvPr id="626" name="Google Shape;626;p2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2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8" name="Google Shape;628;p2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9" name="Google Shape;629;p2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2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1" name="Google Shape;631;p2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2" name="Google Shape;632;p24"/>
            <p:cNvGrpSpPr/>
            <p:nvPr/>
          </p:nvGrpSpPr>
          <p:grpSpPr>
            <a:xfrm rot="-3995761">
              <a:off x="8869271" y="2604229"/>
              <a:ext cx="590067" cy="1309840"/>
              <a:chOff x="4590115" y="2319904"/>
              <a:chExt cx="590085" cy="1309878"/>
            </a:xfrm>
          </p:grpSpPr>
          <p:sp>
            <p:nvSpPr>
              <p:cNvPr id="633" name="Google Shape;633;p2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2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2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2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7" name="Google Shape;637;p2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8" name="Google Shape;638;p2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9" name="Google Shape;639;p24"/>
            <p:cNvGrpSpPr/>
            <p:nvPr/>
          </p:nvGrpSpPr>
          <p:grpSpPr>
            <a:xfrm>
              <a:off x="-161413" y="-118061"/>
              <a:ext cx="1962599" cy="1562528"/>
              <a:chOff x="-161413" y="-118061"/>
              <a:chExt cx="1962599" cy="1562528"/>
            </a:xfrm>
          </p:grpSpPr>
          <p:grpSp>
            <p:nvGrpSpPr>
              <p:cNvPr id="640" name="Google Shape;640;p24"/>
              <p:cNvGrpSpPr/>
              <p:nvPr/>
            </p:nvGrpSpPr>
            <p:grpSpPr>
              <a:xfrm rot="5214588" flipH="1">
                <a:off x="898950" y="-479870"/>
                <a:ext cx="493752" cy="1285975"/>
                <a:chOff x="4111688" y="2568185"/>
                <a:chExt cx="493824" cy="1286163"/>
              </a:xfrm>
            </p:grpSpPr>
            <p:sp>
              <p:nvSpPr>
                <p:cNvPr id="641" name="Google Shape;641;p2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2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2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2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2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2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47" name="Google Shape;647;p24"/>
              <p:cNvGrpSpPr/>
              <p:nvPr/>
            </p:nvGrpSpPr>
            <p:grpSpPr>
              <a:xfrm rot="-8132091" flipH="1">
                <a:off x="110217" y="67581"/>
                <a:ext cx="1016966" cy="1191247"/>
                <a:chOff x="7488025" y="1788464"/>
                <a:chExt cx="1017075" cy="1191375"/>
              </a:xfrm>
            </p:grpSpPr>
            <p:grpSp>
              <p:nvGrpSpPr>
                <p:cNvPr id="648" name="Google Shape;648;p24"/>
                <p:cNvGrpSpPr/>
                <p:nvPr/>
              </p:nvGrpSpPr>
              <p:grpSpPr>
                <a:xfrm>
                  <a:off x="7488025" y="1788464"/>
                  <a:ext cx="1017075" cy="1191375"/>
                  <a:chOff x="7457475" y="1779363"/>
                  <a:chExt cx="1017075" cy="1191375"/>
                </a:xfrm>
              </p:grpSpPr>
              <p:sp>
                <p:nvSpPr>
                  <p:cNvPr id="649" name="Google Shape;649;p2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0" name="Google Shape;650;p2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1" name="Google Shape;651;p2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2" name="Google Shape;652;p2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53" name="Google Shape;653;p2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4" name="Google Shape;654;p2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grpSp>
        <p:nvGrpSpPr>
          <p:cNvPr id="655" name="Google Shape;655;p24"/>
          <p:cNvGrpSpPr/>
          <p:nvPr/>
        </p:nvGrpSpPr>
        <p:grpSpPr>
          <a:xfrm>
            <a:off x="-3471465" y="-4677662"/>
            <a:ext cx="15945578" cy="14198707"/>
            <a:chOff x="-3471465" y="-3629913"/>
            <a:chExt cx="15945578" cy="14198707"/>
          </a:xfrm>
        </p:grpSpPr>
        <p:sp>
          <p:nvSpPr>
            <p:cNvPr id="656" name="Google Shape;656;p24"/>
            <p:cNvSpPr/>
            <p:nvPr/>
          </p:nvSpPr>
          <p:spPr>
            <a:xfrm rot="8430574">
              <a:off x="-2353453" y="387720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7" name="Google Shape;657;p24"/>
            <p:cNvSpPr/>
            <p:nvPr/>
          </p:nvSpPr>
          <p:spPr>
            <a:xfrm rot="-2700000">
              <a:off x="5716512" y="-2451948"/>
              <a:ext cx="5624406" cy="553486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58" name="Google Shape;658;p24"/>
          <p:cNvSpPr txBox="1"/>
          <p:nvPr/>
        </p:nvSpPr>
        <p:spPr>
          <a:xfrm>
            <a:off x="3994688" y="4130025"/>
            <a:ext cx="4379400" cy="478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de" sz="1000" b="1">
                <a:solidFill>
                  <a:schemeClr val="dk1"/>
                </a:solidFill>
                <a:latin typeface="Inter Tight"/>
                <a:ea typeface="Inter Tight"/>
                <a:cs typeface="Inter Tight"/>
                <a:sym typeface="Inter Tight"/>
              </a:rPr>
              <a:t>CREDITS</a:t>
            </a:r>
            <a:r>
              <a:rPr lang="de" sz="1000">
                <a:solidFill>
                  <a:schemeClr val="dk1"/>
                </a:solidFill>
                <a:latin typeface="Inter Tight"/>
                <a:ea typeface="Inter Tight"/>
                <a:cs typeface="Inter Tight"/>
                <a:sym typeface="Inter Tight"/>
              </a:rPr>
              <a:t>: Diese Präsentationsvorlage wurde von </a:t>
            </a:r>
            <a:r>
              <a:rPr lang="de" sz="1000" b="1" u="sng">
                <a:solidFill>
                  <a:schemeClr val="dk1"/>
                </a:solidFill>
                <a:latin typeface="Inter Tight"/>
                <a:ea typeface="Inter Tight"/>
                <a:cs typeface="Inter Tight"/>
                <a:sym typeface="Inter Tight"/>
                <a:hlinkClick r:id="rId2">
                  <a:extLst>
                    <a:ext uri="{A12FA001-AC4F-418D-AE19-62706E023703}">
                      <ahyp:hlinkClr xmlns:ahyp="http://schemas.microsoft.com/office/drawing/2018/hyperlinkcolor" val="tx"/>
                    </a:ext>
                  </a:extLst>
                </a:hlinkClick>
              </a:rPr>
              <a:t>Slidesgo</a:t>
            </a:r>
            <a:r>
              <a:rPr lang="de" sz="1000">
                <a:solidFill>
                  <a:schemeClr val="dk1"/>
                </a:solidFill>
                <a:uFill>
                  <a:noFill/>
                </a:uFill>
                <a:latin typeface="Inter Tight"/>
                <a:ea typeface="Inter Tight"/>
                <a:cs typeface="Inter Tight"/>
                <a:sym typeface="Inter Tight"/>
                <a:hlinkClick r:id="rId2">
                  <a:extLst>
                    <a:ext uri="{A12FA001-AC4F-418D-AE19-62706E023703}">
                      <ahyp:hlinkClr xmlns:ahyp="http://schemas.microsoft.com/office/drawing/2018/hyperlinkcolor" val="tx"/>
                    </a:ext>
                  </a:extLst>
                </a:hlinkClick>
              </a:rPr>
              <a:t> </a:t>
            </a:r>
            <a:r>
              <a:rPr lang="de" sz="1000">
                <a:solidFill>
                  <a:schemeClr val="dk1"/>
                </a:solidFill>
                <a:latin typeface="Inter Tight"/>
                <a:ea typeface="Inter Tight"/>
                <a:cs typeface="Inter Tight"/>
                <a:sym typeface="Inter Tight"/>
              </a:rPr>
              <a:t>erstellt, inklusive Icons von </a:t>
            </a:r>
            <a:r>
              <a:rPr lang="de" sz="1000" b="1" u="sng">
                <a:solidFill>
                  <a:schemeClr val="dk1"/>
                </a:solidFill>
                <a:latin typeface="Inter Tight"/>
                <a:ea typeface="Inter Tight"/>
                <a:cs typeface="Inter Tight"/>
                <a:sym typeface="Inter Tight"/>
                <a:hlinkClick r:id="rId3">
                  <a:extLst>
                    <a:ext uri="{A12FA001-AC4F-418D-AE19-62706E023703}">
                      <ahyp:hlinkClr xmlns:ahyp="http://schemas.microsoft.com/office/drawing/2018/hyperlinkcolor" val="tx"/>
                    </a:ext>
                  </a:extLst>
                </a:hlinkClick>
              </a:rPr>
              <a:t>Flaticon</a:t>
            </a:r>
            <a:r>
              <a:rPr lang="de" sz="1000" b="1">
                <a:solidFill>
                  <a:schemeClr val="dk1"/>
                </a:solidFill>
                <a:latin typeface="Inter Tight"/>
                <a:ea typeface="Inter Tight"/>
                <a:cs typeface="Inter Tight"/>
                <a:sym typeface="Inter Tight"/>
              </a:rPr>
              <a:t> </a:t>
            </a:r>
            <a:r>
              <a:rPr lang="de" sz="1000">
                <a:solidFill>
                  <a:schemeClr val="dk1"/>
                </a:solidFill>
                <a:latin typeface="Inter Tight"/>
                <a:ea typeface="Inter Tight"/>
                <a:cs typeface="Inter Tight"/>
                <a:sym typeface="Inter Tight"/>
              </a:rPr>
              <a:t>und Infografiken &amp; Bildern von </a:t>
            </a:r>
            <a:r>
              <a:rPr lang="de" sz="1000" b="1" u="sng">
                <a:solidFill>
                  <a:schemeClr val="dk1"/>
                </a:solidFill>
                <a:latin typeface="Inter Tight"/>
                <a:ea typeface="Inter Tight"/>
                <a:cs typeface="Inter Tight"/>
                <a:sym typeface="Inter Tight"/>
                <a:hlinkClick r:id="rId4">
                  <a:extLst>
                    <a:ext uri="{A12FA001-AC4F-418D-AE19-62706E023703}">
                      <ahyp:hlinkClr xmlns:ahyp="http://schemas.microsoft.com/office/drawing/2018/hyperlinkcolor" val="tx"/>
                    </a:ext>
                  </a:extLst>
                </a:hlinkClick>
              </a:rPr>
              <a:t>Freepik</a:t>
            </a:r>
            <a:r>
              <a:rPr lang="de" sz="1000" b="1">
                <a:solidFill>
                  <a:schemeClr val="dk1"/>
                </a:solidFill>
                <a:uFill>
                  <a:noFill/>
                </a:uFill>
                <a:latin typeface="Inter Tight"/>
                <a:ea typeface="Inter Tight"/>
                <a:cs typeface="Inter Tight"/>
                <a:sym typeface="Inter Tight"/>
                <a:hlinkClick r:id="rId4">
                  <a:extLst>
                    <a:ext uri="{A12FA001-AC4F-418D-AE19-62706E023703}">
                      <ahyp:hlinkClr xmlns:ahyp="http://schemas.microsoft.com/office/drawing/2018/hyperlinkcolor" val="tx"/>
                    </a:ext>
                  </a:extLst>
                </a:hlinkClick>
              </a:rPr>
              <a:t> </a:t>
            </a:r>
            <a:endParaRPr sz="1000">
              <a:solidFill>
                <a:schemeClr val="dk1"/>
              </a:solidFill>
              <a:latin typeface="Inter Tight"/>
              <a:ea typeface="Inter Tight"/>
              <a:cs typeface="Inter Tight"/>
              <a:sym typeface="Inter Tight"/>
            </a:endParaRPr>
          </a:p>
        </p:txBody>
      </p:sp>
    </p:spTree>
    <p:extLst>
      <p:ext uri="{BB962C8B-B14F-4D97-AF65-F5344CB8AC3E}">
        <p14:creationId xmlns:p14="http://schemas.microsoft.com/office/powerpoint/2010/main" val="1664006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59"/>
        <p:cNvGrpSpPr/>
        <p:nvPr/>
      </p:nvGrpSpPr>
      <p:grpSpPr>
        <a:xfrm>
          <a:off x="0" y="0"/>
          <a:ext cx="0" cy="0"/>
          <a:chOff x="0" y="0"/>
          <a:chExt cx="0" cy="0"/>
        </a:xfrm>
      </p:grpSpPr>
      <p:sp>
        <p:nvSpPr>
          <p:cNvPr id="660" name="Google Shape;660;p25"/>
          <p:cNvSpPr/>
          <p:nvPr/>
        </p:nvSpPr>
        <p:spPr>
          <a:xfrm rot="8100000">
            <a:off x="-2057365" y="2974930"/>
            <a:ext cx="5624406" cy="553486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61" name="Google Shape;661;p25"/>
          <p:cNvGrpSpPr/>
          <p:nvPr/>
        </p:nvGrpSpPr>
        <p:grpSpPr>
          <a:xfrm rot="5647047" flipH="1">
            <a:off x="-4259" y="1483353"/>
            <a:ext cx="590073" cy="1309853"/>
            <a:chOff x="4590115" y="2319904"/>
            <a:chExt cx="590085" cy="1309878"/>
          </a:xfrm>
        </p:grpSpPr>
        <p:sp>
          <p:nvSpPr>
            <p:cNvPr id="662" name="Google Shape;662;p2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3" name="Google Shape;663;p2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4" name="Google Shape;664;p2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5" name="Google Shape;665;p2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6" name="Google Shape;666;p2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7" name="Google Shape;667;p2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68" name="Google Shape;668;p25"/>
          <p:cNvGrpSpPr/>
          <p:nvPr/>
        </p:nvGrpSpPr>
        <p:grpSpPr>
          <a:xfrm>
            <a:off x="-675825" y="1397293"/>
            <a:ext cx="10853038" cy="2503646"/>
            <a:chOff x="-675825" y="1397293"/>
            <a:chExt cx="10853038" cy="2503646"/>
          </a:xfrm>
        </p:grpSpPr>
        <p:grpSp>
          <p:nvGrpSpPr>
            <p:cNvPr id="669" name="Google Shape;669;p25"/>
            <p:cNvGrpSpPr/>
            <p:nvPr/>
          </p:nvGrpSpPr>
          <p:grpSpPr>
            <a:xfrm rot="6773405" flipH="1">
              <a:off x="-468338" y="2433751"/>
              <a:ext cx="1226047" cy="1263640"/>
              <a:chOff x="8381275" y="162075"/>
              <a:chExt cx="1226250" cy="1263850"/>
            </a:xfrm>
          </p:grpSpPr>
          <p:sp>
            <p:nvSpPr>
              <p:cNvPr id="670" name="Google Shape;670;p25"/>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1" name="Google Shape;671;p25"/>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2" name="Google Shape;672;p25"/>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3" name="Google Shape;673;p25"/>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4" name="Google Shape;674;p25"/>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5" name="Google Shape;675;p25"/>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76" name="Google Shape;676;p25"/>
            <p:cNvGrpSpPr/>
            <p:nvPr/>
          </p:nvGrpSpPr>
          <p:grpSpPr>
            <a:xfrm rot="3306224" flipH="1">
              <a:off x="7993706" y="1867841"/>
              <a:ext cx="1962625" cy="1562549"/>
              <a:chOff x="-161413" y="-118061"/>
              <a:chExt cx="1962599" cy="1562528"/>
            </a:xfrm>
          </p:grpSpPr>
          <p:grpSp>
            <p:nvGrpSpPr>
              <p:cNvPr id="677" name="Google Shape;677;p25"/>
              <p:cNvGrpSpPr/>
              <p:nvPr/>
            </p:nvGrpSpPr>
            <p:grpSpPr>
              <a:xfrm rot="5214588" flipH="1">
                <a:off x="898950" y="-479870"/>
                <a:ext cx="493752" cy="1285975"/>
                <a:chOff x="4111688" y="2568185"/>
                <a:chExt cx="493824" cy="1286163"/>
              </a:xfrm>
            </p:grpSpPr>
            <p:sp>
              <p:nvSpPr>
                <p:cNvPr id="678" name="Google Shape;678;p2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9" name="Google Shape;679;p2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0" name="Google Shape;680;p2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1" name="Google Shape;681;p2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2" name="Google Shape;682;p2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3" name="Google Shape;683;p2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84" name="Google Shape;684;p25"/>
              <p:cNvGrpSpPr/>
              <p:nvPr/>
            </p:nvGrpSpPr>
            <p:grpSpPr>
              <a:xfrm rot="-8132091" flipH="1">
                <a:off x="110217" y="67581"/>
                <a:ext cx="1016966" cy="1191247"/>
                <a:chOff x="7488025" y="1788464"/>
                <a:chExt cx="1017075" cy="1191375"/>
              </a:xfrm>
            </p:grpSpPr>
            <p:grpSp>
              <p:nvGrpSpPr>
                <p:cNvPr id="685" name="Google Shape;685;p25"/>
                <p:cNvGrpSpPr/>
                <p:nvPr/>
              </p:nvGrpSpPr>
              <p:grpSpPr>
                <a:xfrm>
                  <a:off x="7488025" y="1788464"/>
                  <a:ext cx="1017075" cy="1191375"/>
                  <a:chOff x="7457475" y="1779363"/>
                  <a:chExt cx="1017075" cy="1191375"/>
                </a:xfrm>
              </p:grpSpPr>
              <p:sp>
                <p:nvSpPr>
                  <p:cNvPr id="686" name="Google Shape;686;p2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7" name="Google Shape;687;p2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8" name="Google Shape;688;p2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9" name="Google Shape;689;p2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90" name="Google Shape;690;p2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1" name="Google Shape;691;p2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16417488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92"/>
        <p:cNvGrpSpPr/>
        <p:nvPr/>
      </p:nvGrpSpPr>
      <p:grpSpPr>
        <a:xfrm>
          <a:off x="0" y="0"/>
          <a:ext cx="0" cy="0"/>
          <a:chOff x="0" y="0"/>
          <a:chExt cx="0" cy="0"/>
        </a:xfrm>
      </p:grpSpPr>
      <p:grpSp>
        <p:nvGrpSpPr>
          <p:cNvPr id="693" name="Google Shape;693;p26"/>
          <p:cNvGrpSpPr/>
          <p:nvPr/>
        </p:nvGrpSpPr>
        <p:grpSpPr>
          <a:xfrm>
            <a:off x="-1233153" y="-3787279"/>
            <a:ext cx="14182070" cy="7942704"/>
            <a:chOff x="-1233153" y="-3787279"/>
            <a:chExt cx="14182070" cy="7942704"/>
          </a:xfrm>
        </p:grpSpPr>
        <p:sp>
          <p:nvSpPr>
            <p:cNvPr id="694" name="Google Shape;694;p26"/>
            <p:cNvSpPr/>
            <p:nvPr/>
          </p:nvSpPr>
          <p:spPr>
            <a:xfrm rot="-900872">
              <a:off x="6703340" y="-2013734"/>
              <a:ext cx="5624619" cy="553507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5" name="Google Shape;695;p26"/>
            <p:cNvSpPr/>
            <p:nvPr/>
          </p:nvSpPr>
          <p:spPr>
            <a:xfrm rot="-5400000">
              <a:off x="-1277921" y="-3742510"/>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96" name="Google Shape;696;p26"/>
          <p:cNvGrpSpPr/>
          <p:nvPr/>
        </p:nvGrpSpPr>
        <p:grpSpPr>
          <a:xfrm>
            <a:off x="-339182" y="-92407"/>
            <a:ext cx="10203489" cy="2357590"/>
            <a:chOff x="-339182" y="-92407"/>
            <a:chExt cx="10203489" cy="2357590"/>
          </a:xfrm>
        </p:grpSpPr>
        <p:grpSp>
          <p:nvGrpSpPr>
            <p:cNvPr id="697" name="Google Shape;697;p26"/>
            <p:cNvGrpSpPr/>
            <p:nvPr/>
          </p:nvGrpSpPr>
          <p:grpSpPr>
            <a:xfrm rot="5647047" flipH="1">
              <a:off x="40202" y="123527"/>
              <a:ext cx="590073" cy="1309853"/>
              <a:chOff x="4590115" y="2319904"/>
              <a:chExt cx="590085" cy="1309878"/>
            </a:xfrm>
          </p:grpSpPr>
          <p:sp>
            <p:nvSpPr>
              <p:cNvPr id="698" name="Google Shape;698;p2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9" name="Google Shape;699;p2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0" name="Google Shape;700;p2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1" name="Google Shape;701;p2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2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2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04" name="Google Shape;704;p26"/>
            <p:cNvGrpSpPr/>
            <p:nvPr/>
          </p:nvGrpSpPr>
          <p:grpSpPr>
            <a:xfrm rot="1889131" flipH="1">
              <a:off x="7638069" y="305098"/>
              <a:ext cx="1962663" cy="1562579"/>
              <a:chOff x="-161413" y="-118061"/>
              <a:chExt cx="1962599" cy="1562528"/>
            </a:xfrm>
          </p:grpSpPr>
          <p:grpSp>
            <p:nvGrpSpPr>
              <p:cNvPr id="705" name="Google Shape;705;p26"/>
              <p:cNvGrpSpPr/>
              <p:nvPr/>
            </p:nvGrpSpPr>
            <p:grpSpPr>
              <a:xfrm rot="5214588" flipH="1">
                <a:off x="898950" y="-479870"/>
                <a:ext cx="493752" cy="1285975"/>
                <a:chOff x="4111688" y="2568185"/>
                <a:chExt cx="493824" cy="1286163"/>
              </a:xfrm>
            </p:grpSpPr>
            <p:sp>
              <p:nvSpPr>
                <p:cNvPr id="706" name="Google Shape;706;p2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2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2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9" name="Google Shape;709;p2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0" name="Google Shape;710;p2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1" name="Google Shape;711;p2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12" name="Google Shape;712;p26"/>
              <p:cNvGrpSpPr/>
              <p:nvPr/>
            </p:nvGrpSpPr>
            <p:grpSpPr>
              <a:xfrm rot="-8132091" flipH="1">
                <a:off x="110217" y="67581"/>
                <a:ext cx="1016966" cy="1191247"/>
                <a:chOff x="7488025" y="1788464"/>
                <a:chExt cx="1017075" cy="1191375"/>
              </a:xfrm>
            </p:grpSpPr>
            <p:grpSp>
              <p:nvGrpSpPr>
                <p:cNvPr id="713" name="Google Shape;713;p26"/>
                <p:cNvGrpSpPr/>
                <p:nvPr/>
              </p:nvGrpSpPr>
              <p:grpSpPr>
                <a:xfrm>
                  <a:off x="7488025" y="1788464"/>
                  <a:ext cx="1017075" cy="1191375"/>
                  <a:chOff x="7457475" y="1779363"/>
                  <a:chExt cx="1017075" cy="1191375"/>
                </a:xfrm>
              </p:grpSpPr>
              <p:sp>
                <p:nvSpPr>
                  <p:cNvPr id="714" name="Google Shape;714;p2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5" name="Google Shape;715;p2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6" name="Google Shape;716;p2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7" name="Google Shape;717;p2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18" name="Google Shape;718;p2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9" name="Google Shape;719;p2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552953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720"/>
        <p:cNvGrpSpPr/>
        <p:nvPr/>
      </p:nvGrpSpPr>
      <p:grpSpPr>
        <a:xfrm>
          <a:off x="0" y="0"/>
          <a:ext cx="0" cy="0"/>
          <a:chOff x="0" y="0"/>
          <a:chExt cx="0" cy="0"/>
        </a:xfrm>
      </p:grpSpPr>
      <p:grpSp>
        <p:nvGrpSpPr>
          <p:cNvPr id="721" name="Google Shape;721;p27"/>
          <p:cNvGrpSpPr/>
          <p:nvPr/>
        </p:nvGrpSpPr>
        <p:grpSpPr>
          <a:xfrm>
            <a:off x="-3534312" y="-3302863"/>
            <a:ext cx="16693139" cy="9372504"/>
            <a:chOff x="-3534313" y="-3302863"/>
            <a:chExt cx="16693139" cy="9372504"/>
          </a:xfrm>
        </p:grpSpPr>
        <p:sp>
          <p:nvSpPr>
            <p:cNvPr id="722" name="Google Shape;722;p27"/>
            <p:cNvSpPr/>
            <p:nvPr/>
          </p:nvSpPr>
          <p:spPr>
            <a:xfrm rot="10800000">
              <a:off x="-3534313" y="534994"/>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3" name="Google Shape;723;p27"/>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24" name="Google Shape;724;p27"/>
          <p:cNvGrpSpPr/>
          <p:nvPr/>
        </p:nvGrpSpPr>
        <p:grpSpPr>
          <a:xfrm>
            <a:off x="-320131" y="-694608"/>
            <a:ext cx="9276535" cy="6541856"/>
            <a:chOff x="-320132" y="-694608"/>
            <a:chExt cx="9276535" cy="6541856"/>
          </a:xfrm>
        </p:grpSpPr>
        <p:grpSp>
          <p:nvGrpSpPr>
            <p:cNvPr id="725" name="Google Shape;725;p27"/>
            <p:cNvGrpSpPr/>
            <p:nvPr/>
          </p:nvGrpSpPr>
          <p:grpSpPr>
            <a:xfrm rot="6773405" flipH="1">
              <a:off x="3864812" y="-515924"/>
              <a:ext cx="1226047" cy="1263640"/>
              <a:chOff x="8381275" y="162075"/>
              <a:chExt cx="1226250" cy="1263850"/>
            </a:xfrm>
          </p:grpSpPr>
          <p:sp>
            <p:nvSpPr>
              <p:cNvPr id="726" name="Google Shape;726;p27"/>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7" name="Google Shape;727;p27"/>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8" name="Google Shape;728;p27"/>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9" name="Google Shape;729;p27"/>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0" name="Google Shape;730;p27"/>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1" name="Google Shape;731;p27"/>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32" name="Google Shape;732;p27"/>
            <p:cNvGrpSpPr/>
            <p:nvPr/>
          </p:nvGrpSpPr>
          <p:grpSpPr>
            <a:xfrm rot="5647047" flipH="1">
              <a:off x="59252" y="4147277"/>
              <a:ext cx="590073" cy="1309853"/>
              <a:chOff x="4590115" y="2319904"/>
              <a:chExt cx="590085" cy="1309878"/>
            </a:xfrm>
          </p:grpSpPr>
          <p:sp>
            <p:nvSpPr>
              <p:cNvPr id="733" name="Google Shape;733;p2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4" name="Google Shape;734;p2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5" name="Google Shape;735;p2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6" name="Google Shape;736;p2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7" name="Google Shape;737;p2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8" name="Google Shape;738;p2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39" name="Google Shape;739;p27"/>
            <p:cNvGrpSpPr/>
            <p:nvPr/>
          </p:nvGrpSpPr>
          <p:grpSpPr>
            <a:xfrm rot="8253681" flipH="1">
              <a:off x="6723708" y="3827230"/>
              <a:ext cx="1962598" cy="1562527"/>
              <a:chOff x="-161413" y="-118061"/>
              <a:chExt cx="1962599" cy="1562528"/>
            </a:xfrm>
          </p:grpSpPr>
          <p:grpSp>
            <p:nvGrpSpPr>
              <p:cNvPr id="740" name="Google Shape;740;p27"/>
              <p:cNvGrpSpPr/>
              <p:nvPr/>
            </p:nvGrpSpPr>
            <p:grpSpPr>
              <a:xfrm rot="5214588" flipH="1">
                <a:off x="898950" y="-479870"/>
                <a:ext cx="493752" cy="1285975"/>
                <a:chOff x="4111688" y="2568185"/>
                <a:chExt cx="493824" cy="1286163"/>
              </a:xfrm>
            </p:grpSpPr>
            <p:sp>
              <p:nvSpPr>
                <p:cNvPr id="741" name="Google Shape;741;p27"/>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2" name="Google Shape;742;p27"/>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3" name="Google Shape;743;p27"/>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4" name="Google Shape;744;p27"/>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5" name="Google Shape;745;p27"/>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6" name="Google Shape;746;p27"/>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47" name="Google Shape;747;p27"/>
              <p:cNvGrpSpPr/>
              <p:nvPr/>
            </p:nvGrpSpPr>
            <p:grpSpPr>
              <a:xfrm rot="-8132091" flipH="1">
                <a:off x="110217" y="67581"/>
                <a:ext cx="1016966" cy="1191247"/>
                <a:chOff x="7488025" y="1788464"/>
                <a:chExt cx="1017075" cy="1191375"/>
              </a:xfrm>
            </p:grpSpPr>
            <p:grpSp>
              <p:nvGrpSpPr>
                <p:cNvPr id="748" name="Google Shape;748;p27"/>
                <p:cNvGrpSpPr/>
                <p:nvPr/>
              </p:nvGrpSpPr>
              <p:grpSpPr>
                <a:xfrm>
                  <a:off x="7488025" y="1788464"/>
                  <a:ext cx="1017075" cy="1191375"/>
                  <a:chOff x="7457475" y="1779363"/>
                  <a:chExt cx="1017075" cy="1191375"/>
                </a:xfrm>
              </p:grpSpPr>
              <p:sp>
                <p:nvSpPr>
                  <p:cNvPr id="749" name="Google Shape;749;p2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0" name="Google Shape;750;p2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1" name="Google Shape;751;p2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2" name="Google Shape;752;p2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3" name="Google Shape;753;p2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4" name="Google Shape;754;p2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35506177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96"/>
        <p:cNvGrpSpPr/>
        <p:nvPr/>
      </p:nvGrpSpPr>
      <p:grpSpPr>
        <a:xfrm>
          <a:off x="0" y="0"/>
          <a:ext cx="0" cy="0"/>
          <a:chOff x="0" y="0"/>
          <a:chExt cx="0" cy="0"/>
        </a:xfrm>
      </p:grpSpPr>
      <p:sp>
        <p:nvSpPr>
          <p:cNvPr id="497" name="Google Shape;497;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21"/>
          <p:cNvSpPr txBox="1">
            <a:spLocks noGrp="1"/>
          </p:cNvSpPr>
          <p:nvPr>
            <p:ph type="subTitle" idx="1"/>
          </p:nvPr>
        </p:nvSpPr>
        <p:spPr>
          <a:xfrm>
            <a:off x="2838500"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9" name="Google Shape;499;p21"/>
          <p:cNvSpPr txBox="1">
            <a:spLocks noGrp="1"/>
          </p:cNvSpPr>
          <p:nvPr>
            <p:ph type="subTitle" idx="2"/>
          </p:nvPr>
        </p:nvSpPr>
        <p:spPr>
          <a:xfrm>
            <a:off x="2838501"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0" name="Google Shape;500;p21"/>
          <p:cNvSpPr txBox="1">
            <a:spLocks noGrp="1"/>
          </p:cNvSpPr>
          <p:nvPr>
            <p:ph type="subTitle" idx="3"/>
          </p:nvPr>
        </p:nvSpPr>
        <p:spPr>
          <a:xfrm>
            <a:off x="5633724"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1" name="Google Shape;501;p21"/>
          <p:cNvSpPr txBox="1">
            <a:spLocks noGrp="1"/>
          </p:cNvSpPr>
          <p:nvPr>
            <p:ph type="subTitle" idx="4"/>
          </p:nvPr>
        </p:nvSpPr>
        <p:spPr>
          <a:xfrm>
            <a:off x="2838501"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21"/>
          <p:cNvSpPr txBox="1">
            <a:spLocks noGrp="1"/>
          </p:cNvSpPr>
          <p:nvPr>
            <p:ph type="subTitle" idx="5"/>
          </p:nvPr>
        </p:nvSpPr>
        <p:spPr>
          <a:xfrm>
            <a:off x="5633724"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21"/>
          <p:cNvSpPr txBox="1">
            <a:spLocks noGrp="1"/>
          </p:cNvSpPr>
          <p:nvPr>
            <p:ph type="subTitle" idx="6"/>
          </p:nvPr>
        </p:nvSpPr>
        <p:spPr>
          <a:xfrm>
            <a:off x="2838500"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21"/>
          <p:cNvSpPr txBox="1">
            <a:spLocks noGrp="1"/>
          </p:cNvSpPr>
          <p:nvPr>
            <p:ph type="subTitle" idx="7"/>
          </p:nvPr>
        </p:nvSpPr>
        <p:spPr>
          <a:xfrm>
            <a:off x="5633722"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5" name="Google Shape;505;p21"/>
          <p:cNvSpPr txBox="1">
            <a:spLocks noGrp="1"/>
          </p:cNvSpPr>
          <p:nvPr>
            <p:ph type="subTitle" idx="8"/>
          </p:nvPr>
        </p:nvSpPr>
        <p:spPr>
          <a:xfrm>
            <a:off x="5633722"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06" name="Google Shape;506;p21"/>
          <p:cNvGrpSpPr/>
          <p:nvPr/>
        </p:nvGrpSpPr>
        <p:grpSpPr>
          <a:xfrm>
            <a:off x="-3463570" y="-4055650"/>
            <a:ext cx="16670555" cy="7945479"/>
            <a:chOff x="-3463571" y="-4055650"/>
            <a:chExt cx="16670555" cy="7945479"/>
          </a:xfrm>
        </p:grpSpPr>
        <p:sp>
          <p:nvSpPr>
            <p:cNvPr id="507" name="Google Shape;507;p21"/>
            <p:cNvSpPr/>
            <p:nvPr/>
          </p:nvSpPr>
          <p:spPr>
            <a:xfrm rot="-6925087">
              <a:off x="-2569211" y="-3095302"/>
              <a:ext cx="5624176" cy="553463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8" name="Google Shape;508;p21"/>
            <p:cNvSpPr/>
            <p:nvPr/>
          </p:nvSpPr>
          <p:spPr>
            <a:xfrm rot="-518167">
              <a:off x="7198674" y="-2036167"/>
              <a:ext cx="5624626" cy="553508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09" name="Google Shape;509;p21"/>
          <p:cNvGrpSpPr/>
          <p:nvPr/>
        </p:nvGrpSpPr>
        <p:grpSpPr>
          <a:xfrm>
            <a:off x="-750413" y="3687372"/>
            <a:ext cx="10294414" cy="2138863"/>
            <a:chOff x="-750413" y="3811374"/>
            <a:chExt cx="10294414" cy="2138863"/>
          </a:xfrm>
        </p:grpSpPr>
        <p:grpSp>
          <p:nvGrpSpPr>
            <p:cNvPr id="510" name="Google Shape;510;p21"/>
            <p:cNvGrpSpPr/>
            <p:nvPr/>
          </p:nvGrpSpPr>
          <p:grpSpPr>
            <a:xfrm rot="4026595">
              <a:off x="-542925" y="4507911"/>
              <a:ext cx="1226047" cy="1263640"/>
              <a:chOff x="8381275" y="162075"/>
              <a:chExt cx="1226250" cy="1263850"/>
            </a:xfrm>
          </p:grpSpPr>
          <p:sp>
            <p:nvSpPr>
              <p:cNvPr id="511" name="Google Shape;511;p21"/>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21"/>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21"/>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21"/>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5" name="Google Shape;515;p21"/>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6" name="Google Shape;516;p21"/>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17" name="Google Shape;517;p21"/>
            <p:cNvGrpSpPr/>
            <p:nvPr/>
          </p:nvGrpSpPr>
          <p:grpSpPr>
            <a:xfrm rot="3019633">
              <a:off x="563363" y="4566561"/>
              <a:ext cx="590082" cy="1309873"/>
              <a:chOff x="4590115" y="2319904"/>
              <a:chExt cx="590085" cy="1309878"/>
            </a:xfrm>
          </p:grpSpPr>
          <p:sp>
            <p:nvSpPr>
              <p:cNvPr id="518" name="Google Shape;518;p2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 name="Google Shape;519;p2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2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2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2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2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24" name="Google Shape;524;p21"/>
            <p:cNvGrpSpPr/>
            <p:nvPr/>
          </p:nvGrpSpPr>
          <p:grpSpPr>
            <a:xfrm rot="10800000">
              <a:off x="7581402" y="3811374"/>
              <a:ext cx="1962599" cy="1562528"/>
              <a:chOff x="-161413" y="-118061"/>
              <a:chExt cx="1962599" cy="1562528"/>
            </a:xfrm>
          </p:grpSpPr>
          <p:grpSp>
            <p:nvGrpSpPr>
              <p:cNvPr id="525" name="Google Shape;525;p21"/>
              <p:cNvGrpSpPr/>
              <p:nvPr/>
            </p:nvGrpSpPr>
            <p:grpSpPr>
              <a:xfrm rot="5214588" flipH="1">
                <a:off x="898950" y="-479870"/>
                <a:ext cx="493752" cy="1285975"/>
                <a:chOff x="4111688" y="2568185"/>
                <a:chExt cx="493824" cy="1286163"/>
              </a:xfrm>
            </p:grpSpPr>
            <p:sp>
              <p:nvSpPr>
                <p:cNvPr id="526" name="Google Shape;526;p21"/>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21"/>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21"/>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21"/>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21"/>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21"/>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32" name="Google Shape;532;p21"/>
              <p:cNvGrpSpPr/>
              <p:nvPr/>
            </p:nvGrpSpPr>
            <p:grpSpPr>
              <a:xfrm rot="-8132091" flipH="1">
                <a:off x="110217" y="67581"/>
                <a:ext cx="1016966" cy="1191247"/>
                <a:chOff x="7488025" y="1788464"/>
                <a:chExt cx="1017075" cy="1191375"/>
              </a:xfrm>
            </p:grpSpPr>
            <p:grpSp>
              <p:nvGrpSpPr>
                <p:cNvPr id="533" name="Google Shape;533;p21"/>
                <p:cNvGrpSpPr/>
                <p:nvPr/>
              </p:nvGrpSpPr>
              <p:grpSpPr>
                <a:xfrm>
                  <a:off x="7488025" y="1788464"/>
                  <a:ext cx="1017075" cy="1191375"/>
                  <a:chOff x="7457475" y="1779363"/>
                  <a:chExt cx="1017075" cy="1191375"/>
                </a:xfrm>
              </p:grpSpPr>
              <p:sp>
                <p:nvSpPr>
                  <p:cNvPr id="534" name="Google Shape;534;p2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5" name="Google Shape;535;p2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2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7" name="Google Shape;537;p2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38" name="Google Shape;538;p2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9" name="Google Shape;539;p2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656250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719950" y="1399275"/>
            <a:ext cx="4229400" cy="2943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40" name="Google Shape;140;p7"/>
          <p:cNvSpPr>
            <a:spLocks noGrp="1"/>
          </p:cNvSpPr>
          <p:nvPr>
            <p:ph type="pic" idx="2"/>
          </p:nvPr>
        </p:nvSpPr>
        <p:spPr>
          <a:xfrm>
            <a:off x="5108474" y="1213125"/>
            <a:ext cx="3315600" cy="3315600"/>
          </a:xfrm>
          <a:prstGeom prst="ellipse">
            <a:avLst/>
          </a:prstGeom>
          <a:noFill/>
          <a:ln>
            <a:noFill/>
          </a:ln>
        </p:spPr>
      </p:sp>
      <p:sp>
        <p:nvSpPr>
          <p:cNvPr id="141" name="Google Shape;141;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7"/>
          <p:cNvGrpSpPr/>
          <p:nvPr/>
        </p:nvGrpSpPr>
        <p:grpSpPr>
          <a:xfrm>
            <a:off x="-3658118" y="-4076724"/>
            <a:ext cx="14592455" cy="13277684"/>
            <a:chOff x="-3658118" y="-4076724"/>
            <a:chExt cx="14592455" cy="13277684"/>
          </a:xfrm>
        </p:grpSpPr>
        <p:sp>
          <p:nvSpPr>
            <p:cNvPr id="143" name="Google Shape;143;p7"/>
            <p:cNvSpPr/>
            <p:nvPr/>
          </p:nvSpPr>
          <p:spPr>
            <a:xfrm rot="8876677">
              <a:off x="-2618108" y="2595566"/>
              <a:ext cx="5624338" cy="5534798"/>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7"/>
          <p:cNvGrpSpPr/>
          <p:nvPr/>
        </p:nvGrpSpPr>
        <p:grpSpPr>
          <a:xfrm>
            <a:off x="-482572" y="1571970"/>
            <a:ext cx="9762522" cy="3698116"/>
            <a:chOff x="-482572" y="1571970"/>
            <a:chExt cx="9762522" cy="3698116"/>
          </a:xfrm>
        </p:grpSpPr>
        <p:grpSp>
          <p:nvGrpSpPr>
            <p:cNvPr id="146" name="Google Shape;146;p7"/>
            <p:cNvGrpSpPr/>
            <p:nvPr/>
          </p:nvGrpSpPr>
          <p:grpSpPr>
            <a:xfrm rot="8374474">
              <a:off x="-128290" y="1606929"/>
              <a:ext cx="590123" cy="1309963"/>
              <a:chOff x="4590115" y="2319904"/>
              <a:chExt cx="590085" cy="1309878"/>
            </a:xfrm>
          </p:grpSpPr>
          <p:sp>
            <p:nvSpPr>
              <p:cNvPr id="147" name="Google Shape;147;p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7"/>
            <p:cNvGrpSpPr/>
            <p:nvPr/>
          </p:nvGrpSpPr>
          <p:grpSpPr>
            <a:xfrm rot="-9217936">
              <a:off x="8051304" y="3914922"/>
              <a:ext cx="1017005" cy="1191293"/>
              <a:chOff x="7488025" y="1788464"/>
              <a:chExt cx="1017075" cy="1191375"/>
            </a:xfrm>
          </p:grpSpPr>
          <p:grpSp>
            <p:nvGrpSpPr>
              <p:cNvPr id="154" name="Google Shape;154;p7"/>
              <p:cNvGrpSpPr/>
              <p:nvPr/>
            </p:nvGrpSpPr>
            <p:grpSpPr>
              <a:xfrm>
                <a:off x="7488025" y="1788464"/>
                <a:ext cx="1017075" cy="1191375"/>
                <a:chOff x="7457475" y="1779363"/>
                <a:chExt cx="1017075" cy="1191375"/>
              </a:xfrm>
            </p:grpSpPr>
            <p:sp>
              <p:nvSpPr>
                <p:cNvPr id="155" name="Google Shape;155;p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9" name="Google Shape;19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0" name="Google Shape;200;p9"/>
          <p:cNvGrpSpPr/>
          <p:nvPr/>
        </p:nvGrpSpPr>
        <p:grpSpPr>
          <a:xfrm>
            <a:off x="-4008690" y="-3199238"/>
            <a:ext cx="16764841" cy="12967206"/>
            <a:chOff x="-4008690" y="-3199238"/>
            <a:chExt cx="16764841" cy="12967206"/>
          </a:xfrm>
        </p:grpSpPr>
        <p:sp>
          <p:nvSpPr>
            <p:cNvPr id="201" name="Google Shape;201;p9"/>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317507" flipH="1">
              <a:off x="-3177840" y="-23483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9"/>
          <p:cNvGrpSpPr/>
          <p:nvPr/>
        </p:nvGrpSpPr>
        <p:grpSpPr>
          <a:xfrm>
            <a:off x="-715085" y="534990"/>
            <a:ext cx="10430810" cy="3101058"/>
            <a:chOff x="-715085" y="534990"/>
            <a:chExt cx="10430810" cy="3101058"/>
          </a:xfrm>
        </p:grpSpPr>
        <p:grpSp>
          <p:nvGrpSpPr>
            <p:cNvPr id="204" name="Google Shape;204;p9"/>
            <p:cNvGrpSpPr/>
            <p:nvPr/>
          </p:nvGrpSpPr>
          <p:grpSpPr>
            <a:xfrm rot="-450317" flipH="1">
              <a:off x="-637807" y="2297707"/>
              <a:ext cx="1226086" cy="1263681"/>
              <a:chOff x="8381275" y="162075"/>
              <a:chExt cx="1226250" cy="1263850"/>
            </a:xfrm>
          </p:grpSpPr>
          <p:sp>
            <p:nvSpPr>
              <p:cNvPr id="205" name="Google Shape;205;p9"/>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rot="9848329" flipH="1">
              <a:off x="-141877" y="590691"/>
              <a:ext cx="590068" cy="1309842"/>
              <a:chOff x="4590115" y="2319904"/>
              <a:chExt cx="590085" cy="1309878"/>
            </a:xfrm>
          </p:grpSpPr>
          <p:sp>
            <p:nvSpPr>
              <p:cNvPr id="212" name="Google Shape;212;p9"/>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9"/>
            <p:cNvGrpSpPr/>
            <p:nvPr/>
          </p:nvGrpSpPr>
          <p:grpSpPr>
            <a:xfrm rot="-6388125" flipH="1">
              <a:off x="8491740" y="1005376"/>
              <a:ext cx="1017102" cy="1191407"/>
              <a:chOff x="7488025" y="1788464"/>
              <a:chExt cx="1017075" cy="1191375"/>
            </a:xfrm>
          </p:grpSpPr>
          <p:grpSp>
            <p:nvGrpSpPr>
              <p:cNvPr id="219" name="Google Shape;219;p9"/>
              <p:cNvGrpSpPr/>
              <p:nvPr/>
            </p:nvGrpSpPr>
            <p:grpSpPr>
              <a:xfrm>
                <a:off x="7488025" y="1788464"/>
                <a:ext cx="1017075" cy="1191375"/>
                <a:chOff x="7457475" y="1779363"/>
                <a:chExt cx="1017075" cy="1191375"/>
              </a:xfrm>
            </p:grpSpPr>
            <p:sp>
              <p:nvSpPr>
                <p:cNvPr id="220" name="Google Shape;220;p9"/>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9"/>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6"/>
        <p:cNvGrpSpPr/>
        <p:nvPr/>
      </p:nvGrpSpPr>
      <p:grpSpPr>
        <a:xfrm>
          <a:off x="0" y="0"/>
          <a:ext cx="0" cy="0"/>
          <a:chOff x="0" y="0"/>
          <a:chExt cx="0" cy="0"/>
        </a:xfrm>
      </p:grpSpPr>
      <p:sp>
        <p:nvSpPr>
          <p:cNvPr id="227" name="Google Shape;227;p10"/>
          <p:cNvSpPr>
            <a:spLocks noGrp="1"/>
          </p:cNvSpPr>
          <p:nvPr>
            <p:ph type="pic" idx="2"/>
          </p:nvPr>
        </p:nvSpPr>
        <p:spPr>
          <a:xfrm>
            <a:off x="0" y="0"/>
            <a:ext cx="9144000" cy="5143500"/>
          </a:xfrm>
          <a:prstGeom prst="rect">
            <a:avLst/>
          </a:prstGeom>
          <a:noFill/>
          <a:ln>
            <a:noFill/>
          </a:ln>
        </p:spPr>
      </p:sp>
      <p:sp>
        <p:nvSpPr>
          <p:cNvPr id="228" name="Google Shape;228;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1" name="Google Shape;231;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32" name="Google Shape;232;p11"/>
          <p:cNvGrpSpPr/>
          <p:nvPr/>
        </p:nvGrpSpPr>
        <p:grpSpPr>
          <a:xfrm>
            <a:off x="-5049880" y="-370405"/>
            <a:ext cx="17806032" cy="10138373"/>
            <a:chOff x="-5049880" y="-370405"/>
            <a:chExt cx="17806032" cy="10138373"/>
          </a:xfrm>
        </p:grpSpPr>
        <p:sp>
          <p:nvSpPr>
            <p:cNvPr id="233" name="Google Shape;233;p11"/>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1761696" flipH="1">
              <a:off x="-4054183" y="652996"/>
              <a:ext cx="5624512" cy="553496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a:off x="-553146" y="-600135"/>
            <a:ext cx="9078882" cy="5574117"/>
            <a:chOff x="-553146" y="-600135"/>
            <a:chExt cx="9078882" cy="5574117"/>
          </a:xfrm>
        </p:grpSpPr>
        <p:grpSp>
          <p:nvGrpSpPr>
            <p:cNvPr id="236" name="Google Shape;236;p11"/>
            <p:cNvGrpSpPr/>
            <p:nvPr/>
          </p:nvGrpSpPr>
          <p:grpSpPr>
            <a:xfrm rot="-9848329">
              <a:off x="7767906" y="-544434"/>
              <a:ext cx="590068" cy="1309842"/>
              <a:chOff x="4590115" y="2319904"/>
              <a:chExt cx="590085" cy="1309878"/>
            </a:xfrm>
          </p:grpSpPr>
          <p:sp>
            <p:nvSpPr>
              <p:cNvPr id="237" name="Google Shape;237;p1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rot="7250750">
              <a:off x="-289529" y="3636341"/>
              <a:ext cx="1017016" cy="1191306"/>
              <a:chOff x="7488025" y="1788464"/>
              <a:chExt cx="1017075" cy="1191375"/>
            </a:xfrm>
          </p:grpSpPr>
          <p:grpSp>
            <p:nvGrpSpPr>
              <p:cNvPr id="244" name="Google Shape;244;p11"/>
              <p:cNvGrpSpPr/>
              <p:nvPr/>
            </p:nvGrpSpPr>
            <p:grpSpPr>
              <a:xfrm>
                <a:off x="7488025" y="1788464"/>
                <a:ext cx="1017075" cy="1191375"/>
                <a:chOff x="7457475" y="1779363"/>
                <a:chExt cx="1017075" cy="1191375"/>
              </a:xfrm>
            </p:grpSpPr>
            <p:sp>
              <p:nvSpPr>
                <p:cNvPr id="245" name="Google Shape;245;p1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2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1pPr>
            <a:lvl2pPr lvl="1"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2pPr>
            <a:lvl3pPr lvl="2"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3pPr>
            <a:lvl4pPr lvl="3"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4pPr>
            <a:lvl5pPr lvl="4"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5pPr>
            <a:lvl6pPr lvl="5"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6pPr>
            <a:lvl7pPr lvl="6"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7pPr>
            <a:lvl8pPr lvl="7"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8pPr>
            <a:lvl9pPr lvl="8"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 id="2147483671" r:id="rId19"/>
    <p:sldLayoutId id="2147483672" r:id="rId20"/>
    <p:sldLayoutId id="214748367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1pPr>
            <a:lvl2pPr lvl="1"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2pPr>
            <a:lvl3pPr lvl="2"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3pPr>
            <a:lvl4pPr lvl="3"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4pPr>
            <a:lvl5pPr lvl="4"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5pPr>
            <a:lvl6pPr lvl="5"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6pPr>
            <a:lvl7pPr lvl="6"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7pPr>
            <a:lvl8pPr lvl="7"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8pPr>
            <a:lvl9pPr lvl="8"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extLst>
      <p:ext uri="{BB962C8B-B14F-4D97-AF65-F5344CB8AC3E}">
        <p14:creationId xmlns:p14="http://schemas.microsoft.com/office/powerpoint/2010/main" val="3772855670"/>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hyperlink" Target="https://www.mysql.com/about/" TargetMode="External"/><Relationship Id="rId7" Type="http://schemas.openxmlformats.org/officeDocument/2006/relationships/hyperlink" Target="https://www.oracle.com/mysql/what-is-mysql/"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www.oracle.com/webfolder/college-recruiting/projects/mysql.html" TargetMode="External"/><Relationship Id="rId5" Type="http://schemas.openxmlformats.org/officeDocument/2006/relationships/hyperlink" Target="https://www.partnerbase.com/mysql" TargetMode="External"/><Relationship Id="rId4" Type="http://schemas.openxmlformats.org/officeDocument/2006/relationships/hyperlink" Target="https://www.mysql.com/about/legal/licensing/oe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www.mysql.com/" TargetMode="External"/><Relationship Id="rId5" Type="http://schemas.openxmlformats.org/officeDocument/2006/relationships/hyperlink" Target="https://1000logos.net/mysql-logo/" TargetMode="External"/><Relationship Id="rId4" Type="http://schemas.openxmlformats.org/officeDocument/2006/relationships/hyperlink" Target="https://db-engines.com/en/system/Amazon+Aurora%3BMariaDB%3BPercona+Server+for+MySQ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medium.com/airbnb-engineering/how-we-partitioned-airbnb-s-main-database-in-two-weeks-55f7e006ff21" TargetMode="External"/><Relationship Id="rId5" Type="http://schemas.openxmlformats.org/officeDocument/2006/relationships/hyperlink" Target="https://www.mysql.com/why-mysql/case-studies/rtts-querysurge-mysql-embedded.html"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osssoftware.org/blog/free-and-open-source-software-foss-core-principle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guru99.com/what-is-incremental-model-in-sdlc-advantages-disadvantages.html"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guru99.com/what-is-incremental-model-in-sdlc-advantages-disadvantages.html"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www.smartsheet.com/content/sprint-planning-templates"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smartsheet.com/content/sprint-planning-template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hyperlink" Target="https://www.freepik.com/free-vector/banner-with-diverse-happy-people-group-standing-together-white_12873006.htm#fromView=search&amp;page=1&amp;position=27&amp;uuid=f789654e-d293-4c2f-adc9-d60109001927"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freepik.com/free-vector/banner-with-diverse-happy-people-group-standing-together-white_12873006.htm#fromView=search&amp;page=1&amp;position=27&amp;uuid=f789654e-d293-4c2f-adc9-d60109001927" TargetMode="External"/><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hyperlink" Target="https://www.sfenvironment.org/business-resourc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www.freepik.com/free-vector/banner-with-diverse-happy-people-group-standing-together-white_12873006.htm#fromView=search&amp;page=1&amp;position=27&amp;uuid=f789654e-d293-4c2f-adc9-d60109001927"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banner-with-diverse-happy-people-group-standing-together-white_12873006.htm#fromView=search&amp;page=1&amp;position=27&amp;uuid=f789654e-d293-4c2f-adc9-d60109001927"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lucid.co/"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hyperlink" Target="https://www.seeddms.org/images/seeddms-logo.sv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hyperlink" Target="https://www.seeddms.org/images/seeddms-logo.svg" TargetMode="External"/><Relationship Id="rId4" Type="http://schemas.openxmlformats.org/officeDocument/2006/relationships/hyperlink" Target="https://lucid.co/"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lucid.co/" TargetMode="External"/><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ucid.co/" TargetMode="Externa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www.eraser.io/&#8203;" TargetMode="External"/><Relationship Id="rId2" Type="http://schemas.openxmlformats.org/officeDocument/2006/relationships/hyperlink" Target="https://lucid.co/" TargetMode="Externa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hyperlink" Target="https://www.clariostechnology.com/productivity/blog/whatisaburnupchart/"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ziprecruiter.com/Salaries" TargetMode="External"/><Relationship Id="rId2" Type="http://schemas.openxmlformats.org/officeDocument/2006/relationships/hyperlink" Target="https://ethixbase360.com/beyond-the-numbers-corporate-esg-spending-gains-momentum-amid-calls-for-transparency/"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www.automation.com/en-us/articles/december-2020/impacting-energy-through-smart-manufacturing" TargetMode="External"/><Relationship Id="rId2" Type="http://schemas.openxmlformats.org/officeDocument/2006/relationships/hyperlink" Target="https://www.ubqmaterials.com/blog-post/sustainability-in-manufacturing-processes/" TargetMode="External"/><Relationship Id="rId1" Type="http://schemas.openxmlformats.org/officeDocument/2006/relationships/slideLayout" Target="../slideLayouts/slideLayout4.xml"/><Relationship Id="rId4" Type="http://schemas.openxmlformats.org/officeDocument/2006/relationships/hyperlink" Target="https://www.strategy-business.com/article/Green-taxes-and-incentives-can-help-businesses-achieve-ESG-goal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www.ibm.com/topics/data-breach"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hyperlink" Target="https://pretius.com/blog/system-downtime/" TargetMode="External"/><Relationship Id="rId4" Type="http://schemas.openxmlformats.org/officeDocument/2006/relationships/hyperlink" Target="https://en.wikipedia.org/wiki/Data_los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Risk_management"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hyperlink" Target="https://www.nasa.gov/reference/6-4-technical-risk-managemen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eeksforgeeks.org/software-testing-tools/" TargetMode="External"/><Relationship Id="rId2" Type="http://schemas.openxmlformats.org/officeDocument/2006/relationships/hyperlink" Target="https://katalon.com/resources-center/blog/test-strategy" TargetMode="External"/><Relationship Id="rId1" Type="http://schemas.openxmlformats.org/officeDocument/2006/relationships/slideLayout" Target="../slideLayouts/slideLayout4.xml"/><Relationship Id="rId4" Type="http://schemas.openxmlformats.org/officeDocument/2006/relationships/hyperlink" Target="https://www.geeksforgeeks.org/types-software-test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seeddms.org/about/"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software-testing-tools/" TargetMode="External"/><Relationship Id="rId2" Type="http://schemas.openxmlformats.org/officeDocument/2006/relationships/hyperlink" Target="https://katalon.com/resources-center/blog/test-strategy" TargetMode="External"/><Relationship Id="rId1" Type="http://schemas.openxmlformats.org/officeDocument/2006/relationships/slideLayout" Target="../slideLayouts/slideLayout4.xml"/><Relationship Id="rId4" Type="http://schemas.openxmlformats.org/officeDocument/2006/relationships/hyperlink" Target="https://www.geeksforgeeks.org/types-software-test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headspin.io/blog/unit-integration-and-functional-testing-4-main-points-of-difference"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www.tricentis.com/learn/performance-testing"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remlin.com/blog/reliability-testing-definition-history-methods-and-examples"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https:/www.ibm.com/blog/7-data-testing-method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hotjar.com/usability-testing/"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s://brightsec.com/blog/security-testin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hausmanmarketingletter.com/software-testing-user-acceptance-testing-vs-regression-testing/"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blog.paessler.com/key-considerations-when-choosing-a-dbms"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axissoftwaredynamics.com/choosing-the-right-database-management-system-for-your-applicati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evathon.com/blog/mysql-vs-postgresql-vs-sqlite/"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s://www.digitalocean.com/community/tutorials/sqlite-vs-mysql-vs-postgresql-a-comparison-of-relational-database-management-system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statista.com/statistics/809750/worldwide-popularity-ranking-database-management-systems/" TargetMode="External"/><Relationship Id="rId7" Type="http://schemas.openxmlformats.org/officeDocument/2006/relationships/hyperlink" Target="https://www.seeddms.org/about/"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baffle.io/blog/data-security-in-mysql-is-an-evolving-compliance-and-threat-landscape/" TargetMode="External"/><Relationship Id="rId5" Type="http://schemas.openxmlformats.org/officeDocument/2006/relationships/hyperlink" Target="https://lynn-kwong.medium.com/understand-the-basics-of-locks-and-deadlocks-in-mysql-part-i-92f229db0a" TargetMode="External"/><Relationship Id="rId4" Type="http://schemas.openxmlformats.org/officeDocument/2006/relationships/hyperlink" Target="https://www.mysql.com/abou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DAD3"/>
        </a:solidFill>
        <a:effectLst/>
      </p:bgPr>
    </p:bg>
    <p:spTree>
      <p:nvGrpSpPr>
        <p:cNvPr id="1" name="Shape 770"/>
        <p:cNvGrpSpPr/>
        <p:nvPr/>
      </p:nvGrpSpPr>
      <p:grpSpPr>
        <a:xfrm>
          <a:off x="0" y="0"/>
          <a:ext cx="0" cy="0"/>
          <a:chOff x="0" y="0"/>
          <a:chExt cx="0" cy="0"/>
        </a:xfrm>
      </p:grpSpPr>
      <p:grpSp>
        <p:nvGrpSpPr>
          <p:cNvPr id="774" name="Google Shape;774;p34"/>
          <p:cNvGrpSpPr/>
          <p:nvPr/>
        </p:nvGrpSpPr>
        <p:grpSpPr>
          <a:xfrm flipH="1">
            <a:off x="-418648" y="-653832"/>
            <a:ext cx="1853595" cy="1737165"/>
            <a:chOff x="7520165" y="-361942"/>
            <a:chExt cx="1752146" cy="1642088"/>
          </a:xfrm>
        </p:grpSpPr>
        <p:grpSp>
          <p:nvGrpSpPr>
            <p:cNvPr id="775" name="Google Shape;775;p34"/>
            <p:cNvGrpSpPr/>
            <p:nvPr/>
          </p:nvGrpSpPr>
          <p:grpSpPr>
            <a:xfrm rot="-3917742">
              <a:off x="7737358" y="-172769"/>
              <a:ext cx="1226146" cy="1263743"/>
              <a:chOff x="8381275" y="162075"/>
              <a:chExt cx="1226250" cy="1263850"/>
            </a:xfrm>
          </p:grpSpPr>
          <p:sp>
            <p:nvSpPr>
              <p:cNvPr id="776" name="Google Shape;776;p3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4"/>
            <p:cNvGrpSpPr/>
            <p:nvPr/>
          </p:nvGrpSpPr>
          <p:grpSpPr>
            <a:xfrm rot="-9848329">
              <a:off x="8514481" y="-195784"/>
              <a:ext cx="590068" cy="1309842"/>
              <a:chOff x="4590115" y="2319904"/>
              <a:chExt cx="590085" cy="1309878"/>
            </a:xfrm>
          </p:grpSpPr>
          <p:sp>
            <p:nvSpPr>
              <p:cNvPr id="783" name="Google Shape;783;p3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 name="Google Shape;789;p34"/>
          <p:cNvGrpSpPr/>
          <p:nvPr/>
        </p:nvGrpSpPr>
        <p:grpSpPr>
          <a:xfrm rot="19899533" flipH="1">
            <a:off x="8748618" y="3881592"/>
            <a:ext cx="522394" cy="1360575"/>
            <a:chOff x="4111688" y="2568185"/>
            <a:chExt cx="493824" cy="1286163"/>
          </a:xfrm>
        </p:grpSpPr>
        <p:sp>
          <p:nvSpPr>
            <p:cNvPr id="790" name="Google Shape;790;p3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4"/>
          <p:cNvGrpSpPr/>
          <p:nvPr/>
        </p:nvGrpSpPr>
        <p:grpSpPr>
          <a:xfrm rot="19899533" flipH="1">
            <a:off x="7864344" y="4393388"/>
            <a:ext cx="1075918" cy="1260303"/>
            <a:chOff x="7488025" y="1788464"/>
            <a:chExt cx="1017075" cy="1191375"/>
          </a:xfrm>
        </p:grpSpPr>
        <p:grpSp>
          <p:nvGrpSpPr>
            <p:cNvPr id="797" name="Google Shape;797;p34"/>
            <p:cNvGrpSpPr/>
            <p:nvPr/>
          </p:nvGrpSpPr>
          <p:grpSpPr>
            <a:xfrm>
              <a:off x="7488025" y="1788464"/>
              <a:ext cx="1017075" cy="1191375"/>
              <a:chOff x="7457475" y="1779363"/>
              <a:chExt cx="1017075" cy="1191375"/>
            </a:xfrm>
          </p:grpSpPr>
          <p:sp>
            <p:nvSpPr>
              <p:cNvPr id="798" name="Google Shape;798;p3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3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50051E25-6239-198C-FFF2-39EC0BD737E7}"/>
              </a:ext>
            </a:extLst>
          </p:cNvPr>
          <p:cNvGrpSpPr/>
          <p:nvPr/>
        </p:nvGrpSpPr>
        <p:grpSpPr>
          <a:xfrm>
            <a:off x="1954348" y="718325"/>
            <a:ext cx="5132370" cy="1027744"/>
            <a:chOff x="2777358" y="358307"/>
            <a:chExt cx="3103966" cy="594360"/>
          </a:xfrm>
        </p:grpSpPr>
        <p:pic>
          <p:nvPicPr>
            <p:cNvPr id="804" name="Google Shape;804;p34"/>
            <p:cNvPicPr preferRelativeResize="0">
              <a:picLocks noChangeAspect="1"/>
            </p:cNvPicPr>
            <p:nvPr/>
          </p:nvPicPr>
          <p:blipFill rotWithShape="1">
            <a:blip r:embed="rId3">
              <a:alphaModFix/>
            </a:blip>
            <a:srcRect l="14894" t="6681" r="9536" b="13681"/>
            <a:stretch/>
          </p:blipFill>
          <p:spPr>
            <a:xfrm>
              <a:off x="5227093" y="358307"/>
              <a:ext cx="654231" cy="594360"/>
            </a:xfrm>
            <a:prstGeom prst="rect">
              <a:avLst/>
            </a:prstGeom>
            <a:noFill/>
            <a:ln>
              <a:noFill/>
            </a:ln>
          </p:spPr>
        </p:pic>
        <p:pic>
          <p:nvPicPr>
            <p:cNvPr id="3" name="Picture 2">
              <a:extLst>
                <a:ext uri="{FF2B5EF4-FFF2-40B4-BE49-F238E27FC236}">
                  <a16:creationId xmlns:a16="http://schemas.microsoft.com/office/drawing/2014/main" id="{A782F3EA-887B-B1C6-A49C-120B0F79134F}"/>
                </a:ext>
              </a:extLst>
            </p:cNvPr>
            <p:cNvPicPr>
              <a:picLocks noChangeAspect="1"/>
            </p:cNvPicPr>
            <p:nvPr/>
          </p:nvPicPr>
          <p:blipFill rotWithShape="1">
            <a:blip r:embed="rId4"/>
            <a:srcRect l="1744" t="13816" r="2378" b="8815"/>
            <a:stretch/>
          </p:blipFill>
          <p:spPr>
            <a:xfrm>
              <a:off x="2777358" y="358307"/>
              <a:ext cx="2362274" cy="594360"/>
            </a:xfrm>
            <a:prstGeom prst="rect">
              <a:avLst/>
            </a:prstGeom>
          </p:spPr>
        </p:pic>
      </p:grpSp>
      <p:sp>
        <p:nvSpPr>
          <p:cNvPr id="2" name="Google Shape;966;p41">
            <a:extLst>
              <a:ext uri="{FF2B5EF4-FFF2-40B4-BE49-F238E27FC236}">
                <a16:creationId xmlns:a16="http://schemas.microsoft.com/office/drawing/2014/main" id="{E88A2EC7-8873-03FF-B67C-D738BCF8221F}"/>
              </a:ext>
            </a:extLst>
          </p:cNvPr>
          <p:cNvSpPr txBox="1"/>
          <p:nvPr/>
        </p:nvSpPr>
        <p:spPr>
          <a:xfrm>
            <a:off x="6738838" y="0"/>
            <a:ext cx="2405162" cy="3060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MSIS 2606 | Team 1: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Scrumtastic</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r" rtl="0">
              <a:spcBef>
                <a:spcPts val="0"/>
              </a:spcBef>
              <a:spcAft>
                <a:spcPts val="0"/>
              </a:spcAft>
              <a:buNone/>
            </a:pP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Reading Report Time: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60 minutes</a:t>
            </a:r>
            <a:endParaRPr sz="8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grpSp>
        <p:nvGrpSpPr>
          <p:cNvPr id="15" name="Group 14">
            <a:extLst>
              <a:ext uri="{FF2B5EF4-FFF2-40B4-BE49-F238E27FC236}">
                <a16:creationId xmlns:a16="http://schemas.microsoft.com/office/drawing/2014/main" id="{C6384234-6FE1-6DB3-25CC-20467403001F}"/>
              </a:ext>
            </a:extLst>
          </p:cNvPr>
          <p:cNvGrpSpPr/>
          <p:nvPr/>
        </p:nvGrpSpPr>
        <p:grpSpPr>
          <a:xfrm>
            <a:off x="187918" y="1452756"/>
            <a:ext cx="8631731" cy="3389444"/>
            <a:chOff x="282842" y="1305809"/>
            <a:chExt cx="8491671" cy="3422090"/>
          </a:xfrm>
        </p:grpSpPr>
        <p:pic>
          <p:nvPicPr>
            <p:cNvPr id="5" name="Google Shape;962;p41">
              <a:extLst>
                <a:ext uri="{FF2B5EF4-FFF2-40B4-BE49-F238E27FC236}">
                  <a16:creationId xmlns:a16="http://schemas.microsoft.com/office/drawing/2014/main" id="{1FD05CB0-1C9C-0FDE-8455-844231EF21DB}"/>
                </a:ext>
              </a:extLst>
            </p:cNvPr>
            <p:cNvPicPr preferRelativeResize="0"/>
            <p:nvPr/>
          </p:nvPicPr>
          <p:blipFill>
            <a:blip r:embed="rId5">
              <a:alphaModFix/>
            </a:blip>
            <a:stretch>
              <a:fillRect/>
            </a:stretch>
          </p:blipFill>
          <p:spPr>
            <a:xfrm>
              <a:off x="7172753" y="1320895"/>
              <a:ext cx="1534064" cy="1507379"/>
            </a:xfrm>
            <a:prstGeom prst="ellipse">
              <a:avLst/>
            </a:prstGeom>
            <a:noFill/>
            <a:ln>
              <a:noFill/>
            </a:ln>
          </p:spPr>
        </p:pic>
        <p:sp>
          <p:nvSpPr>
            <p:cNvPr id="6" name="Google Shape;963;p41">
              <a:extLst>
                <a:ext uri="{FF2B5EF4-FFF2-40B4-BE49-F238E27FC236}">
                  <a16:creationId xmlns:a16="http://schemas.microsoft.com/office/drawing/2014/main" id="{2802C333-E5B5-D4E7-22CD-383A2E3C4310}"/>
                </a:ext>
              </a:extLst>
            </p:cNvPr>
            <p:cNvSpPr txBox="1"/>
            <p:nvPr/>
          </p:nvSpPr>
          <p:spPr>
            <a:xfrm>
              <a:off x="7154513" y="2828224"/>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Emily Su</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Product Owner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7" name="Google Shape;964;p41">
              <a:extLst>
                <a:ext uri="{FF2B5EF4-FFF2-40B4-BE49-F238E27FC236}">
                  <a16:creationId xmlns:a16="http://schemas.microsoft.com/office/drawing/2014/main" id="{A7056934-215F-8E85-DFBA-D3C0C73820E2}"/>
                </a:ext>
              </a:extLst>
            </p:cNvPr>
            <p:cNvSpPr txBox="1"/>
            <p:nvPr/>
          </p:nvSpPr>
          <p:spPr>
            <a:xfrm>
              <a:off x="5449705" y="4238299"/>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Ashley (Jia) Yan</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Software Tester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8" name="Google Shape;965;p41">
              <a:extLst>
                <a:ext uri="{FF2B5EF4-FFF2-40B4-BE49-F238E27FC236}">
                  <a16:creationId xmlns:a16="http://schemas.microsoft.com/office/drawing/2014/main" id="{3963E7AB-6E9D-2297-68C2-5087E4240484}"/>
                </a:ext>
              </a:extLst>
            </p:cNvPr>
            <p:cNvSpPr txBox="1"/>
            <p:nvPr/>
          </p:nvSpPr>
          <p:spPr>
            <a:xfrm>
              <a:off x="1691521" y="4190861"/>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Chen Chen</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Software Developer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9" name="Google Shape;966;p41">
              <a:extLst>
                <a:ext uri="{FF2B5EF4-FFF2-40B4-BE49-F238E27FC236}">
                  <a16:creationId xmlns:a16="http://schemas.microsoft.com/office/drawing/2014/main" id="{2DD501BF-26E8-8697-90C5-EF1DE5B25F1D}"/>
                </a:ext>
              </a:extLst>
            </p:cNvPr>
            <p:cNvSpPr txBox="1"/>
            <p:nvPr/>
          </p:nvSpPr>
          <p:spPr>
            <a:xfrm>
              <a:off x="3563696" y="3716657"/>
              <a:ext cx="179005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Dhvanil Sanjay Shah</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Support Engineer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10" name="Google Shape;967;p41" descr="A person smiling at camera&#10;&#10;Description automatically generated">
              <a:extLst>
                <a:ext uri="{FF2B5EF4-FFF2-40B4-BE49-F238E27FC236}">
                  <a16:creationId xmlns:a16="http://schemas.microsoft.com/office/drawing/2014/main" id="{0FA21B4E-8A8D-8E8B-75BC-501E1D7DB048}"/>
                </a:ext>
              </a:extLst>
            </p:cNvPr>
            <p:cNvPicPr preferRelativeResize="0"/>
            <p:nvPr/>
          </p:nvPicPr>
          <p:blipFill rotWithShape="1">
            <a:blip r:embed="rId6"/>
            <a:srcRect l="16667" r="16667"/>
            <a:stretch/>
          </p:blipFill>
          <p:spPr>
            <a:xfrm>
              <a:off x="300088" y="1305809"/>
              <a:ext cx="1534064" cy="1522465"/>
            </a:xfrm>
            <a:prstGeom prst="ellipse">
              <a:avLst/>
            </a:prstGeom>
            <a:noFill/>
            <a:ln>
              <a:noFill/>
            </a:ln>
          </p:spPr>
        </p:pic>
        <p:sp>
          <p:nvSpPr>
            <p:cNvPr id="11" name="Google Shape;968;p41">
              <a:extLst>
                <a:ext uri="{FF2B5EF4-FFF2-40B4-BE49-F238E27FC236}">
                  <a16:creationId xmlns:a16="http://schemas.microsoft.com/office/drawing/2014/main" id="{CF37970C-E242-001A-7F15-AB730F3CC12A}"/>
                </a:ext>
              </a:extLst>
            </p:cNvPr>
            <p:cNvSpPr txBox="1"/>
            <p:nvPr/>
          </p:nvSpPr>
          <p:spPr>
            <a:xfrm>
              <a:off x="282842" y="2828224"/>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Samiksha Khare</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Scrum Master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12" name="Google Shape;969;p41">
              <a:extLst>
                <a:ext uri="{FF2B5EF4-FFF2-40B4-BE49-F238E27FC236}">
                  <a16:creationId xmlns:a16="http://schemas.microsoft.com/office/drawing/2014/main" id="{353AED19-11C7-DAD2-1132-20AFA28F3950}"/>
                </a:ext>
              </a:extLst>
            </p:cNvPr>
            <p:cNvPicPr preferRelativeResize="0"/>
            <p:nvPr/>
          </p:nvPicPr>
          <p:blipFill rotWithShape="1">
            <a:blip r:embed="rId7">
              <a:alphaModFix/>
            </a:blip>
            <a:srcRect l="23133" r="10217"/>
            <a:stretch/>
          </p:blipFill>
          <p:spPr>
            <a:xfrm>
              <a:off x="3709218" y="2192243"/>
              <a:ext cx="1592859" cy="1552635"/>
            </a:xfrm>
            <a:prstGeom prst="ellipse">
              <a:avLst/>
            </a:prstGeom>
            <a:noFill/>
            <a:ln>
              <a:noFill/>
            </a:ln>
          </p:spPr>
        </p:pic>
        <p:pic>
          <p:nvPicPr>
            <p:cNvPr id="13" name="Google Shape;971;p41">
              <a:extLst>
                <a:ext uri="{FF2B5EF4-FFF2-40B4-BE49-F238E27FC236}">
                  <a16:creationId xmlns:a16="http://schemas.microsoft.com/office/drawing/2014/main" id="{6BDF685A-82D5-31B9-0294-2552EBFA8896}"/>
                </a:ext>
              </a:extLst>
            </p:cNvPr>
            <p:cNvPicPr preferRelativeResize="0"/>
            <p:nvPr/>
          </p:nvPicPr>
          <p:blipFill>
            <a:blip r:embed="rId8">
              <a:alphaModFix/>
            </a:blip>
            <a:stretch>
              <a:fillRect/>
            </a:stretch>
          </p:blipFill>
          <p:spPr>
            <a:xfrm>
              <a:off x="5658034" y="2570586"/>
              <a:ext cx="1563461" cy="1575263"/>
            </a:xfrm>
            <a:prstGeom prst="rect">
              <a:avLst/>
            </a:prstGeom>
            <a:noFill/>
            <a:ln>
              <a:noFill/>
            </a:ln>
          </p:spPr>
        </p:pic>
        <p:pic>
          <p:nvPicPr>
            <p:cNvPr id="14" name="Picture 13">
              <a:extLst>
                <a:ext uri="{FF2B5EF4-FFF2-40B4-BE49-F238E27FC236}">
                  <a16:creationId xmlns:a16="http://schemas.microsoft.com/office/drawing/2014/main" id="{740AC3B0-3971-5DA6-0197-342EB85D748D}"/>
                </a:ext>
              </a:extLst>
            </p:cNvPr>
            <p:cNvPicPr>
              <a:picLocks noChangeAspect="1"/>
            </p:cNvPicPr>
            <p:nvPr/>
          </p:nvPicPr>
          <p:blipFill>
            <a:blip r:embed="rId9"/>
            <a:stretch>
              <a:fillRect/>
            </a:stretch>
          </p:blipFill>
          <p:spPr>
            <a:xfrm>
              <a:off x="1727951" y="2596387"/>
              <a:ext cx="1546772" cy="1520476"/>
            </a:xfrm>
            <a:prstGeom prst="ellipse">
              <a:avLst/>
            </a:prstGeom>
          </p:spPr>
        </p:pic>
      </p:grpSp>
      <p:sp>
        <p:nvSpPr>
          <p:cNvPr id="16" name="Google Shape;966;p41">
            <a:extLst>
              <a:ext uri="{FF2B5EF4-FFF2-40B4-BE49-F238E27FC236}">
                <a16:creationId xmlns:a16="http://schemas.microsoft.com/office/drawing/2014/main" id="{66FD0CE5-3DE6-ED57-E452-650D511D2C9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TITLE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036295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4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Overview</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33;p40">
            <a:extLst>
              <a:ext uri="{FF2B5EF4-FFF2-40B4-BE49-F238E27FC236}">
                <a16:creationId xmlns:a16="http://schemas.microsoft.com/office/drawing/2014/main" id="{ECA08CD9-FE52-796F-05E2-53D55076CFBC}"/>
              </a:ext>
            </a:extLst>
          </p:cNvPr>
          <p:cNvSpPr txBox="1">
            <a:spLocks/>
          </p:cNvSpPr>
          <p:nvPr/>
        </p:nvSpPr>
        <p:spPr>
          <a:xfrm>
            <a:off x="798357" y="941525"/>
            <a:ext cx="7547287" cy="3559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MySQL is the world’s most popular</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1</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 open-source client/server relational database management system developed and maintained by Oracle’s MySQL team. As an open-source software, it is available for use under the version two GNU General Public License</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2</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endParaRPr lang="en-US" sz="800">
              <a:latin typeface="Open Sans" panose="020B0606030504020204" pitchFamily="34" charset="0"/>
              <a:ea typeface="Open Sans" panose="020B0606030504020204" pitchFamily="34" charset="0"/>
              <a:cs typeface="Open Sans" panose="020B0606030504020204" pitchFamily="34" charset="0"/>
            </a:endParaRPr>
          </a:p>
          <a:p>
            <a:pPr marL="0" indent="0"/>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Sponsors</a:t>
            </a:r>
          </a:p>
          <a:p>
            <a:pPr marL="0" indent="0"/>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MySQL has 8,000+ sponsors</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3</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 with the most sponsors at Hewlett Packard Enterprise, Amazon Web Services, Microsoft, and VMware.</a:t>
            </a:r>
          </a:p>
          <a:p>
            <a:pPr marL="0" indent="0"/>
            <a:endParaRPr lang="en-US" sz="800" b="1">
              <a:latin typeface="Open Sans" panose="020B0606030504020204" pitchFamily="34" charset="0"/>
              <a:ea typeface="Open Sans" panose="020B0606030504020204" pitchFamily="34" charset="0"/>
              <a:cs typeface="Open Sans" panose="020B0606030504020204" pitchFamily="34" charset="0"/>
            </a:endParaRPr>
          </a:p>
          <a:p>
            <a:pPr marL="0" indent="0"/>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Critical Users</a:t>
            </a:r>
          </a:p>
          <a:p>
            <a:pPr marL="0" indent="0"/>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MySQL is used by major companies including Facebook, Twitter, eBay, Pinterest, Tumblr, Wikipedia, and many more</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4</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7495316C-B463-C506-EA44-DD28C2C5E756}"/>
              </a:ext>
            </a:extLst>
          </p:cNvPr>
          <p:cNvSpPr txBox="1"/>
          <p:nvPr/>
        </p:nvSpPr>
        <p:spPr>
          <a:xfrm>
            <a:off x="798356" y="3521903"/>
            <a:ext cx="2514600" cy="979712"/>
          </a:xfrm>
          <a:prstGeom prst="rect">
            <a:avLst/>
          </a:prstGeom>
          <a:noFill/>
        </p:spPr>
        <p:txBody>
          <a:bodyPr wrap="square" anchor="ctr">
            <a:noAutofit/>
          </a:bodyPr>
          <a:lstStyle/>
          <a:p>
            <a:pPr marL="0" indent="0"/>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Key Benefits</a:t>
            </a:r>
            <a:r>
              <a:rPr lang="en-US" sz="1500" b="1" baseline="30000">
                <a:solidFill>
                  <a:schemeClr val="accent1"/>
                </a:solidFill>
                <a:latin typeface="Open Sans" panose="020B0606030504020204" pitchFamily="34" charset="0"/>
                <a:ea typeface="Open Sans" panose="020B0606030504020204" pitchFamily="34" charset="0"/>
                <a:cs typeface="Open Sans" panose="020B0606030504020204" pitchFamily="34" charset="0"/>
              </a:rPr>
              <a:t>5</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Ease of use</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Reliability</a:t>
            </a:r>
          </a:p>
        </p:txBody>
      </p:sp>
      <p:sp>
        <p:nvSpPr>
          <p:cNvPr id="17" name="TextBox 16">
            <a:extLst>
              <a:ext uri="{FF2B5EF4-FFF2-40B4-BE49-F238E27FC236}">
                <a16:creationId xmlns:a16="http://schemas.microsoft.com/office/drawing/2014/main" id="{C6EFADAE-DF75-4F09-27CC-AF7520B75E38}"/>
              </a:ext>
            </a:extLst>
          </p:cNvPr>
          <p:cNvSpPr txBox="1"/>
          <p:nvPr/>
        </p:nvSpPr>
        <p:spPr>
          <a:xfrm>
            <a:off x="3312956" y="3521903"/>
            <a:ext cx="2514600" cy="979712"/>
          </a:xfrm>
          <a:prstGeom prst="rect">
            <a:avLst/>
          </a:prstGeom>
          <a:noFill/>
        </p:spPr>
        <p:txBody>
          <a:bodyPr wrap="square" anchor="ctr">
            <a:noAutofit/>
          </a:bodyPr>
          <a:lstStyle/>
          <a:p>
            <a:pPr>
              <a:buClr>
                <a:schemeClr val="tx1"/>
              </a:buClr>
            </a:pPr>
            <a:endParaRPr lang="en-US" sz="1500">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Scalability</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18" name="TextBox 17">
            <a:extLst>
              <a:ext uri="{FF2B5EF4-FFF2-40B4-BE49-F238E27FC236}">
                <a16:creationId xmlns:a16="http://schemas.microsoft.com/office/drawing/2014/main" id="{6B12B02D-9BD5-ADD7-883C-C02D12D89334}"/>
              </a:ext>
            </a:extLst>
          </p:cNvPr>
          <p:cNvSpPr txBox="1"/>
          <p:nvPr/>
        </p:nvSpPr>
        <p:spPr>
          <a:xfrm>
            <a:off x="5827555" y="3521903"/>
            <a:ext cx="2518088" cy="979712"/>
          </a:xfrm>
          <a:prstGeom prst="rect">
            <a:avLst/>
          </a:prstGeom>
          <a:noFill/>
        </p:spPr>
        <p:txBody>
          <a:bodyPr wrap="square" anchor="ctr">
            <a:noAutofit/>
          </a:bodyPr>
          <a:lstStyle/>
          <a:p>
            <a:pPr>
              <a:buClr>
                <a:schemeClr val="tx1"/>
              </a:buClr>
            </a:pPr>
            <a:endParaRPr lang="en-US" sz="1500">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High Availability</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Security</a:t>
            </a:r>
          </a:p>
        </p:txBody>
      </p:sp>
      <p:sp>
        <p:nvSpPr>
          <p:cNvPr id="2" name="TextBox 1">
            <a:extLst>
              <a:ext uri="{FF2B5EF4-FFF2-40B4-BE49-F238E27FC236}">
                <a16:creationId xmlns:a16="http://schemas.microsoft.com/office/drawing/2014/main" id="{B4C1949F-07C0-F347-0287-BFB34A8C7A2E}"/>
              </a:ext>
            </a:extLst>
          </p:cNvPr>
          <p:cNvSpPr txBox="1"/>
          <p:nvPr/>
        </p:nvSpPr>
        <p:spPr>
          <a:xfrm>
            <a:off x="798355" y="4581606"/>
            <a:ext cx="754728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MySQL. (n.d.). About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https://www.mysql.com/about/</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MySQL. (2010, Jul). Commercial License for OEMs, ISVs and </a:t>
            </a:r>
            <a:r>
              <a:rPr lang="en-US" sz="600" err="1">
                <a:latin typeface="Open Sans" panose="020B0606030504020204" pitchFamily="34" charset="0"/>
                <a:ea typeface="Open Sans" panose="020B0606030504020204" pitchFamily="34" charset="0"/>
                <a:cs typeface="Open Sans" panose="020B0606030504020204" pitchFamily="34" charset="0"/>
              </a:rPr>
              <a:t>VARs.</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https://www.mysql.com/about/legal/licensing/oem/</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600">
                <a:latin typeface="Open Sans" panose="020B0606030504020204" pitchFamily="34" charset="0"/>
                <a:ea typeface="Open Sans" panose="020B0606030504020204" pitchFamily="34" charset="0"/>
                <a:cs typeface="Open Sans" panose="020B0606030504020204" pitchFamily="34" charset="0"/>
              </a:rPr>
              <a:t>[3] </a:t>
            </a:r>
            <a:r>
              <a:rPr lang="en-US" sz="600" err="1">
                <a:latin typeface="Open Sans" panose="020B0606030504020204" pitchFamily="34" charset="0"/>
                <a:ea typeface="Open Sans" panose="020B0606030504020204" pitchFamily="34" charset="0"/>
                <a:cs typeface="Open Sans" panose="020B0606030504020204" pitchFamily="34" charset="0"/>
              </a:rPr>
              <a:t>PartnerBase</a:t>
            </a:r>
            <a:r>
              <a:rPr lang="en-US" sz="600">
                <a:latin typeface="Open Sans" panose="020B0606030504020204" pitchFamily="34" charset="0"/>
                <a:ea typeface="Open Sans" panose="020B0606030504020204" pitchFamily="34" charset="0"/>
                <a:cs typeface="Open Sans" panose="020B0606030504020204" pitchFamily="34" charset="0"/>
              </a:rPr>
              <a:t>. (n.d.).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https://www.partnerbase.com/mysql</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600">
                <a:latin typeface="Open Sans" panose="020B0606030504020204" pitchFamily="34" charset="0"/>
                <a:ea typeface="Open Sans" panose="020B0606030504020204" pitchFamily="34" charset="0"/>
                <a:cs typeface="Open Sans" panose="020B0606030504020204" pitchFamily="34" charset="0"/>
              </a:rPr>
              <a:t>[4] Oracle. (n.d.).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6"/>
              </a:rPr>
              <a:t>https://www.oracle.com/webfolder/college-recruiting/projects/mysql.html</a:t>
            </a:r>
            <a:endParaRPr lang="en-US" sz="600">
              <a:latin typeface="Open Sans" panose="020B0606030504020204" pitchFamily="34" charset="0"/>
              <a:ea typeface="Open Sans" panose="020B0606030504020204" pitchFamily="34" charset="0"/>
              <a:cs typeface="Open Sans" panose="020B0606030504020204" pitchFamily="34" charset="0"/>
            </a:endParaRPr>
          </a:p>
          <a:p>
            <a:r>
              <a:rPr lang="en-US" sz="600">
                <a:latin typeface="Open Sans" panose="020B0606030504020204" pitchFamily="34" charset="0"/>
                <a:ea typeface="Open Sans" panose="020B0606030504020204" pitchFamily="34" charset="0"/>
                <a:cs typeface="Open Sans" panose="020B0606030504020204" pitchFamily="34" charset="0"/>
              </a:rPr>
              <a:t>[5] Oracle. (n.d.). What is MySQL?.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7"/>
              </a:rPr>
              <a:t>https://www.oracle.com/mysql/what-is-mysql/</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1C40300E-A4C5-518A-A2BC-B7CB4DDB5226}"/>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574983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46"/>
          <p:cNvSpPr txBox="1">
            <a:spLocks noGrp="1"/>
          </p:cNvSpPr>
          <p:nvPr>
            <p:ph type="title"/>
          </p:nvPr>
        </p:nvSpPr>
        <p:spPr>
          <a:xfrm>
            <a:off x="720000" y="6123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Upstream &amp; Downstream</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5" name="Google Shape;1005;p46"/>
          <p:cNvSpPr/>
          <p:nvPr/>
        </p:nvSpPr>
        <p:spPr>
          <a:xfrm>
            <a:off x="3290632" y="1776250"/>
            <a:ext cx="2377440" cy="2632200"/>
          </a:xfrm>
          <a:prstGeom prst="rect">
            <a:avLst/>
          </a:prstGeom>
          <a:noFill/>
          <a:ln w="19050" cap="flat" cmpd="sng">
            <a:solidFill>
              <a:schemeClr val="dk2"/>
            </a:solidFill>
            <a:prstDash val="dash"/>
            <a:round/>
            <a:headEnd type="none" w="sm" len="sm"/>
            <a:tailEnd type="none" w="sm" len="sm"/>
          </a:ln>
        </p:spPr>
        <p:txBody>
          <a:bodyPr spcFirstLastPara="1" wrap="square" lIns="137160" tIns="137160" rIns="137160" bIns="137160"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en-US" sz="1200">
                <a:latin typeface="Open Sans" panose="020B0606030504020204" pitchFamily="34" charset="0"/>
                <a:ea typeface="Open Sans" panose="020B0606030504020204" pitchFamily="34" charset="0"/>
                <a:cs typeface="Open Sans" panose="020B0606030504020204" pitchFamily="34" charset="0"/>
                <a:sym typeface="Inter Tight"/>
              </a:rPr>
              <a:t>MySQL has several distributions for various use cases and deployment scenarios:</a:t>
            </a: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Community Edition</a:t>
            </a: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Enterprise Edition</a:t>
            </a: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Cluster</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Database Service MySQL HeatWave</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sym typeface="Inter Tight"/>
            </a:endParaRPr>
          </a:p>
        </p:txBody>
      </p:sp>
      <p:sp>
        <p:nvSpPr>
          <p:cNvPr id="1006" name="Google Shape;1006;p46"/>
          <p:cNvSpPr/>
          <p:nvPr/>
        </p:nvSpPr>
        <p:spPr>
          <a:xfrm>
            <a:off x="3564952" y="1405550"/>
            <a:ext cx="1828800" cy="440100"/>
          </a:xfrm>
          <a:prstGeom prst="roundRect">
            <a:avLst>
              <a:gd name="adj" fmla="val 16667"/>
            </a:avLst>
          </a:prstGeom>
          <a:solidFill>
            <a:srgbClr val="A6CBC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Distribution</a:t>
            </a:r>
            <a:r>
              <a:rPr lang="en-US" b="1" baseline="30000">
                <a:solidFill>
                  <a:schemeClr val="tx1"/>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008" name="Google Shape;1008;p46"/>
          <p:cNvSpPr/>
          <p:nvPr/>
        </p:nvSpPr>
        <p:spPr>
          <a:xfrm>
            <a:off x="5940800" y="1776250"/>
            <a:ext cx="2377440" cy="2632200"/>
          </a:xfrm>
          <a:prstGeom prst="rect">
            <a:avLst/>
          </a:prstGeom>
          <a:noFill/>
          <a:ln w="19050" cap="flat" cmpd="sng">
            <a:solidFill>
              <a:schemeClr val="dk2"/>
            </a:solidFill>
            <a:prstDash val="dash"/>
            <a:round/>
            <a:headEnd type="none" w="sm" len="sm"/>
            <a:tailEnd type="none" w="sm" len="sm"/>
          </a:ln>
        </p:spPr>
        <p:txBody>
          <a:bodyPr spcFirstLastPara="1" wrap="square" lIns="137160" tIns="137160" rIns="137160" bIns="137160" anchor="ctr" anchorCtr="0">
            <a:noAutofit/>
          </a:bodyPr>
          <a:lstStyle/>
          <a:p>
            <a:pPr marL="0" lvl="0" indent="0" algn="l" rtl="0">
              <a:spcBef>
                <a:spcPts val="0"/>
              </a:spcBef>
              <a:spcAft>
                <a:spcPts val="0"/>
              </a:spcAft>
              <a:buNone/>
            </a:pPr>
            <a:r>
              <a:rPr lang="en-US" sz="1200">
                <a:latin typeface="Open Sans" panose="020B0606030504020204" pitchFamily="34" charset="0"/>
                <a:ea typeface="Open Sans" panose="020B0606030504020204" pitchFamily="34" charset="0"/>
                <a:cs typeface="Open Sans" panose="020B0606030504020204" pitchFamily="34" charset="0"/>
              </a:rPr>
              <a:t>MySQL's downstream versions are derived versions or branches based on the upstream MySQL versions, with modifications, optimizations, or extensions:</a:t>
            </a: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rPr>
              <a:t>MariaDB </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rPr>
              <a:t>Percona Server for MySQL Amazon RDS MySQL</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0" name="Google Shape;1010;p46"/>
          <p:cNvSpPr/>
          <p:nvPr/>
        </p:nvSpPr>
        <p:spPr>
          <a:xfrm>
            <a:off x="6215120" y="1405550"/>
            <a:ext cx="1828800" cy="440100"/>
          </a:xfrm>
          <a:prstGeom prst="roundRect">
            <a:avLst>
              <a:gd name="adj" fmla="val 16667"/>
            </a:avLst>
          </a:prstGeom>
          <a:solidFill>
            <a:srgbClr val="A6CBC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Downstream</a:t>
            </a:r>
            <a:r>
              <a:rPr lang="en-US" b="1" baseline="30000">
                <a:solidFill>
                  <a:schemeClr val="tx1"/>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1002" name="Google Shape;1002;p46"/>
          <p:cNvSpPr/>
          <p:nvPr/>
        </p:nvSpPr>
        <p:spPr>
          <a:xfrm>
            <a:off x="640464" y="1776250"/>
            <a:ext cx="2377440" cy="2644800"/>
          </a:xfrm>
          <a:prstGeom prst="rect">
            <a:avLst/>
          </a:prstGeom>
          <a:noFill/>
          <a:ln w="19050" cap="flat" cmpd="sng">
            <a:solidFill>
              <a:schemeClr val="dk2"/>
            </a:solidFill>
            <a:prstDash val="dash"/>
            <a:round/>
            <a:headEnd type="none" w="sm" len="sm"/>
            <a:tailEnd type="none" w="sm" len="sm"/>
          </a:ln>
        </p:spPr>
        <p:txBody>
          <a:bodyPr spcFirstLastPara="1" wrap="square" lIns="137160" tIns="137160" rIns="137160" bIns="137160" anchor="ctr" anchorCtr="0">
            <a:noAutofit/>
          </a:bodyPr>
          <a:lstStyle/>
          <a:p>
            <a:pPr marL="0" lvl="0" indent="0" algn="l" rtl="0">
              <a:spcBef>
                <a:spcPts val="0"/>
              </a:spcBef>
              <a:spcAft>
                <a:spcPts val="0"/>
              </a:spcAft>
              <a:buNone/>
            </a:pPr>
            <a:endParaRPr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de" sz="1200" b="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The official MySQL codebase</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maintained by the MySQL development team at </a:t>
            </a:r>
            <a:r>
              <a:rPr lang="de" sz="1200" b="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Oracle Corporation</a:t>
            </a:r>
            <a:r>
              <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t>
            </a: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p:txBody>
      </p:sp>
      <p:pic>
        <p:nvPicPr>
          <p:cNvPr id="1028" name="Picture 4" descr="MySQL logo and symbol, meaning, history, PNG">
            <a:extLst>
              <a:ext uri="{FF2B5EF4-FFF2-40B4-BE49-F238E27FC236}">
                <a16:creationId xmlns:a16="http://schemas.microsoft.com/office/drawing/2014/main" id="{7D195ACB-8BB5-E6AB-7B3B-03AD63A80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20" y="2888343"/>
            <a:ext cx="2051528" cy="12827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06;p46">
            <a:extLst>
              <a:ext uri="{FF2B5EF4-FFF2-40B4-BE49-F238E27FC236}">
                <a16:creationId xmlns:a16="http://schemas.microsoft.com/office/drawing/2014/main" id="{CFE488FB-497C-2ABE-F7DB-FA34260B7C97}"/>
              </a:ext>
            </a:extLst>
          </p:cNvPr>
          <p:cNvSpPr/>
          <p:nvPr/>
        </p:nvSpPr>
        <p:spPr>
          <a:xfrm>
            <a:off x="914784" y="1405550"/>
            <a:ext cx="1828800" cy="440100"/>
          </a:xfrm>
          <a:prstGeom prst="roundRect">
            <a:avLst>
              <a:gd name="adj" fmla="val 16667"/>
            </a:avLst>
          </a:prstGeom>
          <a:solidFill>
            <a:srgbClr val="A6CBC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Upstream</a:t>
            </a:r>
            <a:r>
              <a:rPr lang="en-US" b="1" baseline="30000">
                <a:solidFill>
                  <a:schemeClr val="tx1"/>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3" name="TextBox 2">
            <a:extLst>
              <a:ext uri="{FF2B5EF4-FFF2-40B4-BE49-F238E27FC236}">
                <a16:creationId xmlns:a16="http://schemas.microsoft.com/office/drawing/2014/main" id="{AD5D8DAA-B689-DD0A-A10B-B8AF2AD22D6B}"/>
              </a:ext>
            </a:extLst>
          </p:cNvPr>
          <p:cNvSpPr txBox="1"/>
          <p:nvPr/>
        </p:nvSpPr>
        <p:spPr>
          <a:xfrm>
            <a:off x="116115" y="4774168"/>
            <a:ext cx="8911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DB-Engines GmbH. (n.d.). System Properties Comparison Amazon Aurora vs. MariaDB vs. </a:t>
            </a:r>
            <a:r>
              <a:rPr lang="en-US" sz="600" err="1">
                <a:latin typeface="Open Sans" panose="020B0606030504020204" pitchFamily="34" charset="0"/>
                <a:ea typeface="Open Sans" panose="020B0606030504020204" pitchFamily="34" charset="0"/>
                <a:cs typeface="Open Sans" panose="020B0606030504020204" pitchFamily="34" charset="0"/>
              </a:rPr>
              <a:t>Percona</a:t>
            </a:r>
            <a:r>
              <a:rPr lang="en-US" sz="600">
                <a:latin typeface="Open Sans" panose="020B0606030504020204" pitchFamily="34" charset="0"/>
                <a:ea typeface="Open Sans" panose="020B0606030504020204" pitchFamily="34" charset="0"/>
                <a:cs typeface="Open Sans" panose="020B0606030504020204" pitchFamily="34" charset="0"/>
              </a:rPr>
              <a:t> Server for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https://db-engines.com/en/system/Amazon+Aurora%3BMariaDB%3BPercona+Server+for+MySQL</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Oracle Corporation. (2024 Apr 8). MySQL logo.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https://1000logos.net/mysql-logo/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[3] MySQL. (n.d.).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6"/>
              </a:rPr>
              <a:t>https://www.mysql.com/</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5321ADF2-550A-4580-E972-CC67C034C394}"/>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Google Shape;1029;p48">
            <a:extLst>
              <a:ext uri="{FF2B5EF4-FFF2-40B4-BE49-F238E27FC236}">
                <a16:creationId xmlns:a16="http://schemas.microsoft.com/office/drawing/2014/main" id="{8DCD4A92-335B-2BB7-0F20-1D1186545D26}"/>
              </a:ext>
            </a:extLst>
          </p:cNvPr>
          <p:cNvSpPr txBox="1">
            <a:spLocks noGrp="1"/>
          </p:cNvSpPr>
          <p:nvPr>
            <p:ph type="title"/>
          </p:nvPr>
        </p:nvSpPr>
        <p:spPr>
          <a:xfrm>
            <a:off x="720000" y="66346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User Success Stories</a:t>
            </a:r>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1028" name="Picture 4" descr="Home | RTTS">
            <a:extLst>
              <a:ext uri="{FF2B5EF4-FFF2-40B4-BE49-F238E27FC236}">
                <a16:creationId xmlns:a16="http://schemas.microsoft.com/office/drawing/2014/main" id="{1E426DEA-82E3-A9F4-180A-BE1F2A3ED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6" y="1406117"/>
            <a:ext cx="2743200" cy="94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Airbnb Png Transparent Images – Free Psd Templates, PNG, Vectors Wowjohn">
            <a:extLst>
              <a:ext uri="{FF2B5EF4-FFF2-40B4-BE49-F238E27FC236}">
                <a16:creationId xmlns:a16="http://schemas.microsoft.com/office/drawing/2014/main" id="{5D0765E1-0A15-9793-0184-B9E91D58D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423" y="1406117"/>
            <a:ext cx="2834640" cy="885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3F6F2C-EFE6-2A82-2CBC-B099C7E7EFE7}"/>
              </a:ext>
            </a:extLst>
          </p:cNvPr>
          <p:cNvSpPr/>
          <p:nvPr/>
        </p:nvSpPr>
        <p:spPr>
          <a:xfrm>
            <a:off x="4733784" y="2510790"/>
            <a:ext cx="3475919" cy="1795299"/>
          </a:xfrm>
          <a:prstGeom prst="rect">
            <a:avLst/>
          </a:prstGeom>
          <a:solidFill>
            <a:srgbClr val="FFFAF6"/>
          </a:solidFill>
          <a:ln w="19050">
            <a:solidFill>
              <a:srgbClr val="41B0AB"/>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37160" tIns="137160" rIns="137160" bIns="137160" rtlCol="0" anchor="ctr"/>
          <a:lstStyle/>
          <a:p>
            <a:r>
              <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rPr>
              <a:t>"The decision to use MySQL’s built-in replication to migrate the data for us meant that we no longer had to build the most challenging pieces to guarantee data consistency ourselves as replication was a proven quantity.“</a:t>
            </a:r>
            <a:r>
              <a:rPr lang="en-US" sz="111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2</a:t>
            </a:r>
          </a:p>
          <a:p>
            <a:pPr algn="ctr"/>
            <a:endPar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sz="1110" b="1">
                <a:solidFill>
                  <a:srgbClr val="4E8477"/>
                </a:solidFill>
                <a:latin typeface="Open Sans" panose="020B0606030504020204" pitchFamily="34" charset="0"/>
                <a:ea typeface="Open Sans" panose="020B0606030504020204" pitchFamily="34" charset="0"/>
                <a:cs typeface="Open Sans" panose="020B0606030504020204" pitchFamily="34" charset="0"/>
              </a:rPr>
              <a:t>Willie Yao</a:t>
            </a:r>
          </a:p>
          <a:p>
            <a:r>
              <a:rPr lang="en-US" sz="1110" i="1">
                <a:solidFill>
                  <a:srgbClr val="4E8477"/>
                </a:solidFill>
                <a:latin typeface="Open Sans" panose="020B0606030504020204" pitchFamily="34" charset="0"/>
                <a:ea typeface="Open Sans" panose="020B0606030504020204" pitchFamily="34" charset="0"/>
                <a:cs typeface="Open Sans" panose="020B0606030504020204" pitchFamily="34" charset="0"/>
              </a:rPr>
              <a:t>Head of Developer Infrastructure</a:t>
            </a:r>
          </a:p>
        </p:txBody>
      </p:sp>
      <p:sp>
        <p:nvSpPr>
          <p:cNvPr id="8" name="Rectangle 7">
            <a:extLst>
              <a:ext uri="{FF2B5EF4-FFF2-40B4-BE49-F238E27FC236}">
                <a16:creationId xmlns:a16="http://schemas.microsoft.com/office/drawing/2014/main" id="{2EC955C2-22BE-55CC-4863-C5A0EC068AD8}"/>
              </a:ext>
            </a:extLst>
          </p:cNvPr>
          <p:cNvSpPr/>
          <p:nvPr/>
        </p:nvSpPr>
        <p:spPr>
          <a:xfrm>
            <a:off x="934297" y="2510790"/>
            <a:ext cx="3475919" cy="1795299"/>
          </a:xfrm>
          <a:prstGeom prst="rect">
            <a:avLst/>
          </a:prstGeom>
          <a:solidFill>
            <a:srgbClr val="FFFAF6"/>
          </a:solidFill>
          <a:ln w="19050">
            <a:solidFill>
              <a:srgbClr val="41B0AB"/>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37160" tIns="137160" rIns="137160" bIns="137160" rtlCol="0" anchor="ctr"/>
          <a:lstStyle/>
          <a:p>
            <a:r>
              <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rPr>
              <a:t>"MySQL is the engine that drives our business, handles computationally intensive queries, and performs all the testing in terms of executing tasks and producing valuable results for users. It's the engine that drives QuerySurge.“</a:t>
            </a:r>
            <a:r>
              <a:rPr lang="en-US" sz="111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1</a:t>
            </a:r>
          </a:p>
          <a:p>
            <a:endPar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sz="1110" b="1">
                <a:solidFill>
                  <a:srgbClr val="4E8477"/>
                </a:solidFill>
                <a:latin typeface="Open Sans" panose="020B0606030504020204" pitchFamily="34" charset="0"/>
                <a:ea typeface="Open Sans" panose="020B0606030504020204" pitchFamily="34" charset="0"/>
                <a:cs typeface="Open Sans" panose="020B0606030504020204" pitchFamily="34" charset="0"/>
              </a:rPr>
              <a:t>Joe </a:t>
            </a:r>
            <a:r>
              <a:rPr lang="en-US" sz="1110" b="1" err="1">
                <a:solidFill>
                  <a:srgbClr val="4E8477"/>
                </a:solidFill>
                <a:latin typeface="Open Sans" panose="020B0606030504020204" pitchFamily="34" charset="0"/>
                <a:ea typeface="Open Sans" panose="020B0606030504020204" pitchFamily="34" charset="0"/>
                <a:cs typeface="Open Sans" panose="020B0606030504020204" pitchFamily="34" charset="0"/>
              </a:rPr>
              <a:t>Brandsdorfer</a:t>
            </a:r>
            <a:endParaRPr lang="en-US" sz="1110" b="1">
              <a:solidFill>
                <a:srgbClr val="4E8477"/>
              </a:solidFill>
              <a:latin typeface="Open Sans" panose="020B0606030504020204" pitchFamily="34" charset="0"/>
              <a:ea typeface="Open Sans" panose="020B0606030504020204" pitchFamily="34" charset="0"/>
              <a:cs typeface="Open Sans" panose="020B0606030504020204" pitchFamily="34" charset="0"/>
            </a:endParaRPr>
          </a:p>
          <a:p>
            <a:r>
              <a:rPr lang="en-US" sz="1110">
                <a:solidFill>
                  <a:srgbClr val="4E8477"/>
                </a:solidFill>
                <a:latin typeface="Open Sans" panose="020B0606030504020204" pitchFamily="34" charset="0"/>
                <a:ea typeface="Open Sans" panose="020B0606030504020204" pitchFamily="34" charset="0"/>
                <a:cs typeface="Open Sans" panose="020B0606030504020204" pitchFamily="34" charset="0"/>
              </a:rPr>
              <a:t>Director of Operations, Real-Time Tech Solutions</a:t>
            </a:r>
          </a:p>
        </p:txBody>
      </p:sp>
      <p:sp>
        <p:nvSpPr>
          <p:cNvPr id="2" name="TextBox 1">
            <a:extLst>
              <a:ext uri="{FF2B5EF4-FFF2-40B4-BE49-F238E27FC236}">
                <a16:creationId xmlns:a16="http://schemas.microsoft.com/office/drawing/2014/main" id="{F798E9D8-879F-3AC9-E1E7-3E0D23B8DEBA}"/>
              </a:ext>
            </a:extLst>
          </p:cNvPr>
          <p:cNvSpPr txBox="1"/>
          <p:nvPr/>
        </p:nvSpPr>
        <p:spPr>
          <a:xfrm>
            <a:off x="1072254" y="4774168"/>
            <a:ext cx="6999493" cy="369332"/>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MySQL. (n.d.). RTTS Uses MySQL Embedded for QA and Testing Platform.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https://www.mysql.com/why-mysql/case-studies/rtts-querysurge-mysql-embedded.html</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Yao, W. (2015, Oct 6). How We Partitioned Airbnb’s Main Database in Two Weeks.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6"/>
              </a:rPr>
              <a:t>https://medium.com/airbnb-engineering/how-we-partitioned-airbnb-s-main-database-in-two-weeks-55f7e006ff21</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B513DD2E-933C-E237-5A9D-5F5630DEBD5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52982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Google Shape;1029;p48">
            <a:extLst>
              <a:ext uri="{FF2B5EF4-FFF2-40B4-BE49-F238E27FC236}">
                <a16:creationId xmlns:a16="http://schemas.microsoft.com/office/drawing/2014/main" id="{8DCD4A92-335B-2BB7-0F20-1D1186545D26}"/>
              </a:ext>
            </a:extLst>
          </p:cNvPr>
          <p:cNvSpPr txBox="1">
            <a:spLocks noGrp="1"/>
          </p:cNvSpPr>
          <p:nvPr>
            <p:ph type="title"/>
          </p:nvPr>
        </p:nvSpPr>
        <p:spPr>
          <a:xfrm>
            <a:off x="720000" y="66346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OSS Guiding </a:t>
            </a:r>
            <a:r>
              <a:rPr lang="en-US">
                <a:latin typeface="Open Sans" panose="020B0606030504020204" pitchFamily="34" charset="0"/>
                <a:ea typeface="Open Sans" panose="020B0606030504020204" pitchFamily="34" charset="0"/>
                <a:cs typeface="Open Sans" panose="020B0606030504020204" pitchFamily="34" charset="0"/>
              </a:rPr>
              <a:t>Principles</a:t>
            </a:r>
            <a:r>
              <a:rPr lang="en-US" baseline="30000">
                <a:latin typeface="Open Sans" panose="020B0606030504020204" pitchFamily="34" charset="0"/>
                <a:ea typeface="Open Sans" panose="020B0606030504020204" pitchFamily="34" charset="0"/>
                <a:cs typeface="Open Sans" panose="020B0606030504020204" pitchFamily="34" charset="0"/>
              </a:rPr>
              <a:t>1</a:t>
            </a:r>
          </a:p>
        </p:txBody>
      </p:sp>
      <p:sp>
        <p:nvSpPr>
          <p:cNvPr id="2" name="Google Shape;933;p40">
            <a:extLst>
              <a:ext uri="{FF2B5EF4-FFF2-40B4-BE49-F238E27FC236}">
                <a16:creationId xmlns:a16="http://schemas.microsoft.com/office/drawing/2014/main" id="{D3897079-A1E6-8FC5-45BF-EA69AC175B40}"/>
              </a:ext>
            </a:extLst>
          </p:cNvPr>
          <p:cNvSpPr txBox="1">
            <a:spLocks/>
          </p:cNvSpPr>
          <p:nvPr/>
        </p:nvSpPr>
        <p:spPr>
          <a:xfrm>
            <a:off x="798357" y="1338942"/>
            <a:ext cx="7547287" cy="3141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License Compliance</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must understand and adhere to the open-source license terms.</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Community Engagement</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should actively participate and contribute to the open-source community.</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Transparency and Collaboration</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need to be transparent about our software use and collaborate openly.</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Security and Quality Assurance</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must prioritize security and conduct thorough testing.</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Long-Term Maintenance</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should consider sustainability and community support for long-term use.</a:t>
            </a:r>
          </a:p>
        </p:txBody>
      </p:sp>
      <p:sp>
        <p:nvSpPr>
          <p:cNvPr id="3" name="TextBox 2">
            <a:extLst>
              <a:ext uri="{FF2B5EF4-FFF2-40B4-BE49-F238E27FC236}">
                <a16:creationId xmlns:a16="http://schemas.microsoft.com/office/drawing/2014/main" id="{B0510468-9F59-EF9B-8658-F13810D4B92A}"/>
              </a:ext>
            </a:extLst>
          </p:cNvPr>
          <p:cNvSpPr txBox="1"/>
          <p:nvPr/>
        </p:nvSpPr>
        <p:spPr>
          <a:xfrm>
            <a:off x="1051560" y="4958834"/>
            <a:ext cx="7040880" cy="184666"/>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Open Source Software. (2024, Jan 6). Free and Open Source Software (FOSS) Core Principles.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https://osssoftware.org/blog/free-and-open-source-software-foss-core-principles/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2F6B1774-DAE4-E088-6FA3-7AC2A2E37752}"/>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161348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C12DA73-3C6C-D769-E986-D8AE98B59FF2}"/>
              </a:ext>
            </a:extLst>
          </p:cNvPr>
          <p:cNvGraphicFramePr>
            <a:graphicFrameLocks noGrp="1"/>
          </p:cNvGraphicFramePr>
          <p:nvPr>
            <p:extLst>
              <p:ext uri="{D42A27DB-BD31-4B8C-83A1-F6EECF244321}">
                <p14:modId xmlns:p14="http://schemas.microsoft.com/office/powerpoint/2010/main" val="4058413885"/>
              </p:ext>
            </p:extLst>
          </p:nvPr>
        </p:nvGraphicFramePr>
        <p:xfrm>
          <a:off x="731520" y="1632585"/>
          <a:ext cx="7680960" cy="3108960"/>
        </p:xfrm>
        <a:graphic>
          <a:graphicData uri="http://schemas.openxmlformats.org/drawingml/2006/table">
            <a:tbl>
              <a:tblPr firstRow="1" bandRow="1">
                <a:tableStyleId>{F6D6EA9A-273F-4AC8-9EDF-B5E7F9130763}</a:tableStyleId>
              </a:tblPr>
              <a:tblGrid>
                <a:gridCol w="3795326">
                  <a:extLst>
                    <a:ext uri="{9D8B030D-6E8A-4147-A177-3AD203B41FA5}">
                      <a16:colId xmlns:a16="http://schemas.microsoft.com/office/drawing/2014/main" val="3950214799"/>
                    </a:ext>
                  </a:extLst>
                </a:gridCol>
                <a:gridCol w="3885634">
                  <a:extLst>
                    <a:ext uri="{9D8B030D-6E8A-4147-A177-3AD203B41FA5}">
                      <a16:colId xmlns:a16="http://schemas.microsoft.com/office/drawing/2014/main" val="3620701361"/>
                    </a:ext>
                  </a:extLst>
                </a:gridCol>
              </a:tblGrid>
              <a:tr h="2909625">
                <a:tc>
                  <a:txBody>
                    <a:bodyPr/>
                    <a:lstStyle/>
                    <a:p>
                      <a:pPr marL="171450" marR="0" lvl="0" indent="-171450" algn="l">
                        <a:lnSpc>
                          <a:spcPct val="100000"/>
                        </a:lnSpc>
                        <a:spcBef>
                          <a:spcPts val="0"/>
                        </a:spcBef>
                        <a:spcAft>
                          <a:spcPts val="0"/>
                        </a:spcAft>
                        <a:buClr>
                          <a:schemeClr val="tx1"/>
                        </a:buClr>
                        <a:buFont typeface="Arial"/>
                        <a:buChar char="•"/>
                      </a:pPr>
                      <a:r>
                        <a:rPr lang="en-US" sz="900" b="1" i="0" u="none" strike="noStrike" noProof="0">
                          <a:solidFill>
                            <a:schemeClr val="tx1"/>
                          </a:solidFill>
                          <a:latin typeface="Open Sans"/>
                          <a:ea typeface="Open Sans"/>
                          <a:cs typeface="Open Sans"/>
                        </a:rPr>
                        <a:t>Flexibility and Adaptivity</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 Scrum is highly adaptive to changes, which is crucial in projects dealing with environmental data. In such area, requirements can evolve </a:t>
                      </a:r>
                      <a:r>
                        <a:rPr lang="en-US" sz="900" b="0" i="0" u="none" strike="noStrike" noProof="0">
                          <a:solidFill>
                            <a:schemeClr val="tx1"/>
                          </a:solidFill>
                          <a:latin typeface="Open Sans"/>
                        </a:rPr>
                        <a:t>freque</a:t>
                      </a:r>
                      <a:r>
                        <a:rPr lang="en-US" sz="900" b="0" i="0" u="none" strike="noStrike" noProof="0">
                          <a:solidFill>
                            <a:srgbClr val="000000"/>
                          </a:solidFill>
                          <a:latin typeface="Open Sans"/>
                        </a:rPr>
                        <a:t>n</a:t>
                      </a:r>
                      <a:r>
                        <a:rPr lang="en-US" sz="900" b="0" i="0" u="none" strike="noStrike" noProof="0">
                          <a:solidFill>
                            <a:schemeClr val="tx1"/>
                          </a:solidFill>
                          <a:latin typeface="Open Sans"/>
                        </a:rPr>
                        <a:t>tly</a:t>
                      </a:r>
                      <a:r>
                        <a:rPr lang="en-US" sz="900" b="0" i="0" u="none" strike="noStrike" noProof="0">
                          <a:solidFill>
                            <a:srgbClr val="000000"/>
                          </a:solidFill>
                          <a:latin typeface="Open Sans"/>
                        </a:rPr>
                        <a:t> because of new regulations or changes in company policy. Based on ongoing feedback, priorities and functionalities could be adjusted </a:t>
                      </a:r>
                      <a:r>
                        <a:rPr lang="en-US" sz="900" b="0" i="0" u="none" strike="noStrike" noProof="0">
                          <a:solidFill>
                            <a:schemeClr val="tx1"/>
                          </a:solidFill>
                          <a:latin typeface="Open Sans"/>
                        </a:rPr>
                        <a:t>on</a:t>
                      </a:r>
                      <a:r>
                        <a:rPr lang="en-US" sz="900" b="0" i="0" u="none" strike="noStrike" noProof="0">
                          <a:solidFill>
                            <a:srgbClr val="000000"/>
                          </a:solidFill>
                          <a:latin typeface="Open Sans"/>
                        </a:rPr>
                        <a:t> account of Scrum’s iterative process. </a:t>
                      </a:r>
                      <a:endParaRPr lang="en-US" sz="900" b="0" i="0" u="none" strike="noStrike" noProof="0">
                        <a:solidFill>
                          <a:schemeClr val="tx1"/>
                        </a:solidFill>
                        <a:latin typeface="Open Sans"/>
                        <a:ea typeface="Open Sans"/>
                        <a:cs typeface="Open Sans"/>
                      </a:endParaRPr>
                    </a:p>
                    <a:p>
                      <a:pPr marL="171450" marR="0" lvl="0" indent="-171450" algn="l">
                        <a:lnSpc>
                          <a:spcPct val="100000"/>
                        </a:lnSpc>
                        <a:spcBef>
                          <a:spcPts val="0"/>
                        </a:spcBef>
                        <a:spcAft>
                          <a:spcPts val="0"/>
                        </a:spcAft>
                        <a:buClr>
                          <a:schemeClr val="tx1"/>
                        </a:buClr>
                        <a:buFont typeface="Arial"/>
                        <a:buChar char="•"/>
                      </a:pPr>
                      <a:endParaRPr lang="en-US" sz="900" b="0" i="0" u="none" strike="noStrike" noProof="0">
                        <a:solidFill>
                          <a:schemeClr val="tx1"/>
                        </a:solidFill>
                        <a:latin typeface="Open Sans"/>
                        <a:ea typeface="Open Sans"/>
                        <a:cs typeface="Open Sans"/>
                      </a:endParaRPr>
                    </a:p>
                    <a:p>
                      <a:pPr marL="171450" marR="0" lvl="0" indent="-171450" algn="l">
                        <a:lnSpc>
                          <a:spcPct val="100000"/>
                        </a:lnSpc>
                        <a:spcBef>
                          <a:spcPts val="0"/>
                        </a:spcBef>
                        <a:spcAft>
                          <a:spcPts val="0"/>
                        </a:spcAft>
                        <a:buClr>
                          <a:srgbClr val="000000"/>
                        </a:buClr>
                        <a:buFont typeface="Arial"/>
                        <a:buChar char="•"/>
                      </a:pPr>
                      <a:r>
                        <a:rPr lang="en-US" sz="900" b="1" i="0" u="none" strike="noStrike" noProof="0">
                          <a:solidFill>
                            <a:schemeClr val="tx1"/>
                          </a:solidFill>
                          <a:latin typeface="Open Sans"/>
                          <a:ea typeface="Open Sans"/>
                          <a:cs typeface="Open Sans"/>
                        </a:rPr>
                        <a:t>Stakeholder Engagement</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Stakeholders are involved throughout the development process by </a:t>
                      </a:r>
                      <a:r>
                        <a:rPr lang="en-US" sz="900" b="0" i="0" u="none" strike="noStrike" noProof="0">
                          <a:solidFill>
                            <a:schemeClr val="tx1"/>
                          </a:solidFill>
                          <a:latin typeface="Open Sans"/>
                        </a:rPr>
                        <a:t>means of</a:t>
                      </a:r>
                      <a:r>
                        <a:rPr lang="en-US" sz="900" b="0" i="0" u="none" strike="noStrike" noProof="0">
                          <a:solidFill>
                            <a:srgbClr val="000000"/>
                          </a:solidFill>
                          <a:latin typeface="Open Sans"/>
                        </a:rPr>
                        <a:t> regular reviews and sprints in Scrum. This continuous engagement is crucial for our EMS, because it aligns with user needs and compliance requirements. </a:t>
                      </a:r>
                      <a:r>
                        <a:rPr lang="en-US" sz="900" b="0" i="0" u="none" strike="noStrike" noProof="0">
                          <a:solidFill>
                            <a:schemeClr val="tx1"/>
                          </a:solidFill>
                          <a:latin typeface="Open Sans"/>
                        </a:rPr>
                        <a:t> </a:t>
                      </a:r>
                    </a:p>
                    <a:p>
                      <a:pPr marL="171450" marR="0" lvl="0" indent="-171450" algn="l">
                        <a:lnSpc>
                          <a:spcPct val="100000"/>
                        </a:lnSpc>
                        <a:spcBef>
                          <a:spcPts val="0"/>
                        </a:spcBef>
                        <a:spcAft>
                          <a:spcPts val="0"/>
                        </a:spcAft>
                        <a:buClr>
                          <a:srgbClr val="005C51"/>
                        </a:buClr>
                        <a:buFont typeface="Arial"/>
                        <a:buChar char="•"/>
                      </a:pPr>
                      <a:endParaRPr lang="en-US" sz="900" baseline="-25000">
                        <a:solidFill>
                          <a:srgbClr val="000000"/>
                        </a:solidFill>
                        <a:latin typeface="Open Sans"/>
                      </a:endParaRPr>
                    </a:p>
                    <a:p>
                      <a:pPr marL="171450" marR="0" lvl="0" indent="-171450" algn="l">
                        <a:lnSpc>
                          <a:spcPct val="100000"/>
                        </a:lnSpc>
                        <a:spcBef>
                          <a:spcPts val="0"/>
                        </a:spcBef>
                        <a:spcAft>
                          <a:spcPts val="0"/>
                        </a:spcAft>
                        <a:buClr>
                          <a:schemeClr val="tx1"/>
                        </a:buClr>
                        <a:buFont typeface="Arial"/>
                        <a:buChar char="•"/>
                      </a:pPr>
                      <a:r>
                        <a:rPr lang="en-US" sz="900" b="1" i="0" u="none" strike="noStrike" noProof="0">
                          <a:solidFill>
                            <a:schemeClr val="tx1"/>
                          </a:solidFill>
                          <a:latin typeface="Open Sans"/>
                          <a:ea typeface="Open Sans"/>
                          <a:cs typeface="Open Sans"/>
                        </a:rPr>
                        <a:t>Team Dynamics and Productivity</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 Scrum enhance collaborati</a:t>
                      </a:r>
                      <a:r>
                        <a:rPr lang="en-US" sz="900" b="0" i="0" u="none" strike="noStrike" noProof="0">
                          <a:solidFill>
                            <a:schemeClr val="tx1"/>
                          </a:solidFill>
                          <a:latin typeface="Open Sans"/>
                        </a:rPr>
                        <a:t>on </a:t>
                      </a:r>
                      <a:r>
                        <a:rPr lang="en-US" sz="900" b="0" i="0" u="none" strike="noStrike" noProof="0">
                          <a:solidFill>
                            <a:srgbClr val="000000"/>
                          </a:solidFill>
                          <a:latin typeface="Open Sans"/>
                        </a:rPr>
                        <a:t>and self-organizing within the team, which can facilitate problem-solving and innovation. Regular sprints and stand-up meetings keep team</a:t>
                      </a:r>
                      <a:r>
                        <a:rPr lang="en-US" sz="900" b="0" i="0" u="none" strike="noStrike" noProof="0">
                          <a:solidFill>
                            <a:schemeClr val="tx1"/>
                          </a:solidFill>
                          <a:latin typeface="Open Sans"/>
                        </a:rPr>
                        <a:t>s</a:t>
                      </a:r>
                      <a:r>
                        <a:rPr lang="en-US" sz="900" b="0" i="0" u="none" strike="noStrike" noProof="0">
                          <a:solidFill>
                            <a:srgbClr val="000000"/>
                          </a:solidFill>
                          <a:latin typeface="Open Sans"/>
                        </a:rPr>
                        <a:t> focused and productive.</a:t>
                      </a:r>
                      <a:r>
                        <a:rPr lang="en-US" sz="900" b="0" i="0" u="none" strike="noStrike" noProof="0">
                          <a:solidFill>
                            <a:schemeClr val="tx1"/>
                          </a:solidFill>
                          <a:latin typeface="Open Sans"/>
                        </a:rPr>
                        <a:t> </a:t>
                      </a:r>
                    </a:p>
                    <a:p>
                      <a:pPr marL="171450" marR="0" lvl="0" indent="-171450" algn="l">
                        <a:lnSpc>
                          <a:spcPct val="100000"/>
                        </a:lnSpc>
                        <a:spcBef>
                          <a:spcPts val="0"/>
                        </a:spcBef>
                        <a:spcAft>
                          <a:spcPts val="0"/>
                        </a:spcAft>
                        <a:buClr>
                          <a:srgbClr val="005C51"/>
                        </a:buClr>
                        <a:buFont typeface="Arial" panose="020B0604020202020204" pitchFamily="34" charset="0"/>
                        <a:buChar char="•"/>
                      </a:pPr>
                      <a:endParaRPr lang="en-US" sz="900" b="0" i="0" u="none" strike="noStrike" noProof="0">
                        <a:solidFill>
                          <a:schemeClr val="tx1"/>
                        </a:solidFill>
                        <a:latin typeface="Open Sans"/>
                        <a:ea typeface="Open Sans"/>
                        <a:cs typeface="Open Sans"/>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Clr>
                          <a:schemeClr val="tx1"/>
                        </a:buClr>
                        <a:buFont typeface="Arial" panose="020B0604020202020204" pitchFamily="34" charset="0"/>
                        <a:buChar char="•"/>
                      </a:pPr>
                      <a:r>
                        <a:rPr lang="en-US" sz="900" b="1" i="0" u="none" strike="noStrike" noProof="0">
                          <a:solidFill>
                            <a:schemeClr val="tx1"/>
                          </a:solidFill>
                          <a:latin typeface="Open Sans"/>
                          <a:ea typeface="Open Sans"/>
                          <a:cs typeface="Open Sans"/>
                        </a:rPr>
                        <a:t>Progressive Development</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The Incremental </a:t>
                      </a:r>
                      <a:r>
                        <a:rPr lang="en-US" sz="900" b="0" i="0" u="none" strike="noStrike" noProof="0">
                          <a:solidFill>
                            <a:schemeClr val="tx1"/>
                          </a:solidFill>
                          <a:latin typeface="Open Sans"/>
                        </a:rPr>
                        <a:t>m</a:t>
                      </a:r>
                      <a:r>
                        <a:rPr lang="en-US" sz="900" b="0" i="0" u="none" strike="noStrike" noProof="0">
                          <a:solidFill>
                            <a:srgbClr val="000000"/>
                          </a:solidFill>
                          <a:latin typeface="Open Sans"/>
                        </a:rPr>
                        <a:t>odel provides manageable, functional or increments modules in the development of our EMS. This method breaks down the development process into smaller parts, each adding functionality to the previously delivered parts, and it is ideal for complex projects.</a:t>
                      </a:r>
                      <a:r>
                        <a:rPr lang="en-US" sz="900" b="0" i="0" u="none" strike="noStrike" noProof="0">
                          <a:solidFill>
                            <a:schemeClr val="tx1"/>
                          </a:solidFill>
                          <a:latin typeface="Open Sans"/>
                        </a:rPr>
                        <a:t> </a:t>
                      </a:r>
                      <a:endParaRPr lang="en-US" sz="900">
                        <a:latin typeface="Open Sans"/>
                      </a:endParaRPr>
                    </a:p>
                    <a:p>
                      <a:pPr marL="171450" lvl="0" indent="-171450" algn="l">
                        <a:lnSpc>
                          <a:spcPct val="100000"/>
                        </a:lnSpc>
                        <a:spcBef>
                          <a:spcPts val="0"/>
                        </a:spcBef>
                        <a:spcAft>
                          <a:spcPts val="0"/>
                        </a:spcAft>
                        <a:buClr>
                          <a:srgbClr val="005C51"/>
                        </a:buClr>
                        <a:buFont typeface="Arial" panose="020B0604020202020204" pitchFamily="34" charset="0"/>
                        <a:buChar char="•"/>
                      </a:pPr>
                      <a:endParaRPr lang="en-US" sz="900" b="0" i="0" u="none" strike="noStrike" noProof="0">
                        <a:solidFill>
                          <a:schemeClr val="tx1"/>
                        </a:solidFill>
                        <a:latin typeface="Open Sans"/>
                        <a:ea typeface="Open Sans"/>
                        <a:cs typeface="Open Sans"/>
                      </a:endParaRPr>
                    </a:p>
                    <a:p>
                      <a:pPr marL="0" lvl="0" indent="0" algn="l">
                        <a:lnSpc>
                          <a:spcPct val="100000"/>
                        </a:lnSpc>
                        <a:spcBef>
                          <a:spcPts val="0"/>
                        </a:spcBef>
                        <a:spcAft>
                          <a:spcPts val="0"/>
                        </a:spcAft>
                        <a:buClr>
                          <a:schemeClr val="tx1"/>
                        </a:buClr>
                        <a:buFont typeface="Arial" panose="020B0604020202020204" pitchFamily="34" charset="0"/>
                        <a:buNone/>
                      </a:pPr>
                      <a:endParaRPr lang="en-US" sz="900" b="1" i="0" u="none" strike="noStrike" noProof="0">
                        <a:solidFill>
                          <a:schemeClr val="tx1"/>
                        </a:solidFill>
                        <a:latin typeface="Open Sans"/>
                        <a:ea typeface="Open Sans"/>
                        <a:cs typeface="Open Sans"/>
                      </a:endParaRPr>
                    </a:p>
                    <a:p>
                      <a:pPr marL="171450" lvl="0" indent="-171450" algn="l">
                        <a:lnSpc>
                          <a:spcPct val="100000"/>
                        </a:lnSpc>
                        <a:spcBef>
                          <a:spcPts val="0"/>
                        </a:spcBef>
                        <a:spcAft>
                          <a:spcPts val="0"/>
                        </a:spcAft>
                        <a:buClr>
                          <a:schemeClr val="tx1"/>
                        </a:buClr>
                        <a:buFont typeface="Arial" panose="020B0604020202020204" pitchFamily="34" charset="0"/>
                        <a:buChar char="•"/>
                      </a:pPr>
                      <a:r>
                        <a:rPr lang="en-US" sz="900" b="1" i="0" u="none" strike="noStrike" noProof="0">
                          <a:solidFill>
                            <a:schemeClr val="tx1"/>
                          </a:solidFill>
                          <a:latin typeface="Open Sans"/>
                          <a:ea typeface="Open Sans"/>
                          <a:cs typeface="Open Sans"/>
                        </a:rPr>
                        <a:t>Early and Predictable Deliveries</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By delivering the system incrementally, we'll able to provide functional improvements at each stage, which enables early testing and feedback. This is essential for an EMS, where early bug detection and adaptation to user feedback can significantly enhance the final product.</a:t>
                      </a:r>
                      <a:r>
                        <a:rPr lang="en-US" sz="900" b="0" i="0" u="none" strike="noStrike" noProof="0">
                          <a:solidFill>
                            <a:schemeClr val="tx1"/>
                          </a:solidFill>
                          <a:latin typeface="Open Sans"/>
                        </a:rPr>
                        <a:t> </a:t>
                      </a:r>
                    </a:p>
                    <a:p>
                      <a:pPr marL="0" lvl="0" indent="0" algn="l">
                        <a:lnSpc>
                          <a:spcPct val="100000"/>
                        </a:lnSpc>
                        <a:spcBef>
                          <a:spcPts val="0"/>
                        </a:spcBef>
                        <a:spcAft>
                          <a:spcPts val="0"/>
                        </a:spcAft>
                        <a:buClr>
                          <a:schemeClr val="tx1"/>
                        </a:buClr>
                        <a:buFont typeface="Arial" panose="020B0604020202020204" pitchFamily="34" charset="0"/>
                        <a:buNone/>
                      </a:pPr>
                      <a:endParaRPr lang="en-US" sz="900" b="1" i="0" u="none" strike="noStrike" noProof="0">
                        <a:solidFill>
                          <a:schemeClr val="tx1"/>
                        </a:solidFill>
                        <a:latin typeface="Open Sans"/>
                        <a:ea typeface="Open Sans"/>
                        <a:cs typeface="Open Sans"/>
                      </a:endParaRPr>
                    </a:p>
                    <a:p>
                      <a:pPr marL="171450" lvl="0" indent="-171450" algn="l">
                        <a:lnSpc>
                          <a:spcPct val="100000"/>
                        </a:lnSpc>
                        <a:spcBef>
                          <a:spcPts val="0"/>
                        </a:spcBef>
                        <a:spcAft>
                          <a:spcPts val="0"/>
                        </a:spcAft>
                        <a:buClr>
                          <a:schemeClr val="tx1"/>
                        </a:buClr>
                        <a:buFont typeface="Arial" panose="020B0604020202020204" pitchFamily="34" charset="0"/>
                        <a:buChar char="•"/>
                      </a:pPr>
                      <a:r>
                        <a:rPr lang="en-US" sz="900" b="1" i="0" u="none" strike="noStrike" noProof="0">
                          <a:solidFill>
                            <a:schemeClr val="tx1"/>
                          </a:solidFill>
                          <a:latin typeface="Open Sans"/>
                          <a:ea typeface="Open Sans"/>
                          <a:cs typeface="Open Sans"/>
                        </a:rPr>
                        <a:t>Risk Management:</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This model reduces risks, because each increment is smaller and more manageable. Problems can be detected early and are typically associated with a specific increment. This will make them easy to address without affecting the entire system.</a:t>
                      </a:r>
                      <a:r>
                        <a:rPr lang="en-US" sz="900" b="0" i="0" u="none" strike="noStrike" noProof="0">
                          <a:solidFill>
                            <a:schemeClr val="tx1"/>
                          </a:solidFill>
                          <a:latin typeface="Open Sans"/>
                        </a:rPr>
                        <a:t> </a:t>
                      </a:r>
                      <a:br>
                        <a:rPr lang="en-US" sz="900" b="0" i="0" u="none" strike="noStrike" noProof="0">
                          <a:solidFill>
                            <a:srgbClr val="005C51"/>
                          </a:solidFill>
                          <a:latin typeface="Open Sans"/>
                        </a:rPr>
                      </a:br>
                      <a:r>
                        <a:rPr lang="en-US" sz="900" b="0" i="0" u="none" strike="noStrike" noProof="0">
                          <a:solidFill>
                            <a:schemeClr val="tx1"/>
                          </a:solidFill>
                          <a:latin typeface="Open Sans"/>
                        </a:rPr>
                        <a:t> </a:t>
                      </a:r>
                    </a:p>
                    <a:p>
                      <a:pPr marL="171450" lvl="0" indent="-171450" algn="l">
                        <a:lnSpc>
                          <a:spcPct val="100000"/>
                        </a:lnSpc>
                        <a:spcBef>
                          <a:spcPts val="0"/>
                        </a:spcBef>
                        <a:spcAft>
                          <a:spcPts val="0"/>
                        </a:spcAft>
                        <a:buClr>
                          <a:srgbClr val="005C51"/>
                        </a:buClr>
                        <a:buFont typeface="Arial" panose="020B0604020202020204" pitchFamily="34" charset="0"/>
                        <a:buChar char="•"/>
                      </a:pPr>
                      <a:endParaRPr lang="en-US" sz="900" b="0" i="0" u="none" strike="noStrike" noProof="0">
                        <a:solidFill>
                          <a:schemeClr val="tx1"/>
                        </a:solidFill>
                        <a:latin typeface="Open Sans"/>
                        <a:ea typeface="Open Sans"/>
                        <a:cs typeface="Open Sans"/>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4624320"/>
                  </a:ext>
                </a:extLst>
              </a:tr>
            </a:tbl>
          </a:graphicData>
        </a:graphic>
      </p:graphicFrame>
      <p:sp>
        <p:nvSpPr>
          <p:cNvPr id="4" name="TextBox 3">
            <a:extLst>
              <a:ext uri="{FF2B5EF4-FFF2-40B4-BE49-F238E27FC236}">
                <a16:creationId xmlns:a16="http://schemas.microsoft.com/office/drawing/2014/main" id="{EF4CE910-CC02-6994-2898-AB3F33E0C794}"/>
              </a:ext>
            </a:extLst>
          </p:cNvPr>
          <p:cNvSpPr txBox="1"/>
          <p:nvPr/>
        </p:nvSpPr>
        <p:spPr>
          <a:xfrm>
            <a:off x="868680" y="4866501"/>
            <a:ext cx="7406640" cy="276999"/>
          </a:xfrm>
          <a:prstGeom prst="rect">
            <a:avLst/>
          </a:prstGeom>
          <a:solidFill>
            <a:srgbClr val="FFFAF6"/>
          </a:solidFill>
        </p:spPr>
        <p:txBody>
          <a:bodyPr wrap="square">
            <a:spAutoFit/>
          </a:bodyPr>
          <a:lstStyle/>
          <a:p>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[1] Sean, P. (2023, Dec 30). What Is Agile Scrum Methodology? Retrieved from https://www.businessnewsdaily.com/4987-what-is-agile-scrum-methodology.html</a:t>
            </a:r>
          </a:p>
          <a:p>
            <a:pPr marL="0" marR="0" lvl="0" indent="0" algn="l">
              <a:lnSpc>
                <a:spcPct val="100000"/>
              </a:lnSpc>
              <a:spcBef>
                <a:spcPts val="0"/>
              </a:spcBef>
              <a:spcAft>
                <a:spcPts val="0"/>
              </a:spcAft>
              <a:buNone/>
            </a:pP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[2] Martin, M. (2023, Dec 30). What is Incremental Model in SDLC? Advantages &amp; Disadvantages. Retrieved from </a:t>
            </a: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3"/>
              </a:rPr>
              <a:t>https://www.guru99.com/what-is-incremental-model-in-sdlc-advantages-disadvantages.html</a:t>
            </a:r>
            <a:endPar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1174;p56">
            <a:extLst>
              <a:ext uri="{FF2B5EF4-FFF2-40B4-BE49-F238E27FC236}">
                <a16:creationId xmlns:a16="http://schemas.microsoft.com/office/drawing/2014/main" id="{5B4CC3CD-3B2E-16CF-79F1-6ABB8E9F35EF}"/>
              </a:ext>
            </a:extLst>
          </p:cNvPr>
          <p:cNvSpPr txBox="1">
            <a:spLocks noGrp="1"/>
          </p:cNvSpPr>
          <p:nvPr>
            <p:ph type="title"/>
          </p:nvPr>
        </p:nvSpPr>
        <p:spPr>
          <a:xfrm>
            <a:off x="720000" y="2530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SDLC Model</a:t>
            </a:r>
            <a:br>
              <a:rPr lang="de">
                <a:latin typeface="Open Sans" panose="020B0606030504020204" pitchFamily="34" charset="0"/>
                <a:ea typeface="Open Sans" panose="020B0606030504020204" pitchFamily="34" charset="0"/>
                <a:cs typeface="Open Sans" panose="020B0606030504020204" pitchFamily="34" charset="0"/>
              </a:rPr>
            </a:br>
            <a:r>
              <a:rPr lang="de" sz="2200" b="0" i="1">
                <a:latin typeface="Open Sans" panose="020B0606030504020204" pitchFamily="34" charset="0"/>
                <a:ea typeface="Open Sans" panose="020B0606030504020204" pitchFamily="34" charset="0"/>
                <a:cs typeface="Open Sans" panose="020B0606030504020204" pitchFamily="34" charset="0"/>
              </a:rPr>
              <a:t>Scrum + Incremental Model</a:t>
            </a:r>
            <a:endParaRPr sz="2200" b="0" i="1">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BADA243D-54EC-CDD8-9217-C096D5BE87A9}"/>
              </a:ext>
            </a:extLst>
          </p:cNvPr>
          <p:cNvSpPr txBox="1"/>
          <p:nvPr/>
        </p:nvSpPr>
        <p:spPr>
          <a:xfrm>
            <a:off x="731520" y="1290643"/>
            <a:ext cx="2927329" cy="338554"/>
          </a:xfrm>
          <a:prstGeom prst="rect">
            <a:avLst/>
          </a:prstGeom>
          <a:noFill/>
        </p:spPr>
        <p:txBody>
          <a:bodyPr wrap="square" anchor="b">
            <a:spAutoFit/>
          </a:bodyPr>
          <a:lstStyle/>
          <a:p>
            <a:r>
              <a:rPr lang="de"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Benefits of Scrum</a:t>
            </a:r>
            <a:r>
              <a:rPr lang="de" sz="1600" b="1" baseline="30000">
                <a:solidFill>
                  <a:schemeClr val="accent1"/>
                </a:solidFill>
                <a:latin typeface="Open Sans" panose="020B0606030504020204" pitchFamily="34" charset="0"/>
                <a:ea typeface="Open Sans" panose="020B0606030504020204" pitchFamily="34" charset="0"/>
                <a:cs typeface="Open Sans" panose="020B0606030504020204" pitchFamily="34" charset="0"/>
              </a:rPr>
              <a:t>1</a:t>
            </a:r>
            <a:endParaRPr lang="en-US" sz="1600" b="1"/>
          </a:p>
        </p:txBody>
      </p:sp>
      <p:sp>
        <p:nvSpPr>
          <p:cNvPr id="7" name="TextBox 6">
            <a:extLst>
              <a:ext uri="{FF2B5EF4-FFF2-40B4-BE49-F238E27FC236}">
                <a16:creationId xmlns:a16="http://schemas.microsoft.com/office/drawing/2014/main" id="{7B56D53E-E65D-3713-CC7C-B9F9758AF7C0}"/>
              </a:ext>
            </a:extLst>
          </p:cNvPr>
          <p:cNvSpPr txBox="1"/>
          <p:nvPr/>
        </p:nvSpPr>
        <p:spPr>
          <a:xfrm>
            <a:off x="4572000" y="1283709"/>
            <a:ext cx="3557451" cy="338554"/>
          </a:xfrm>
          <a:prstGeom prst="rect">
            <a:avLst/>
          </a:prstGeom>
          <a:noFill/>
        </p:spPr>
        <p:txBody>
          <a:bodyPr wrap="square" anchor="b">
            <a:spAutoFit/>
          </a:bodyPr>
          <a:lstStyle/>
          <a:p>
            <a:r>
              <a:rPr lang="de"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Benefits of Incremental Model</a:t>
            </a:r>
            <a:r>
              <a:rPr lang="de" sz="1600" b="1" baseline="30000">
                <a:solidFill>
                  <a:schemeClr val="accent1"/>
                </a:solidFill>
                <a:latin typeface="Open Sans" panose="020B0606030504020204" pitchFamily="34" charset="0"/>
                <a:ea typeface="Open Sans" panose="020B0606030504020204" pitchFamily="34" charset="0"/>
                <a:cs typeface="Open Sans" panose="020B0606030504020204" pitchFamily="34" charset="0"/>
              </a:rPr>
              <a:t>2</a:t>
            </a:r>
            <a:endParaRPr lang="en-US" sz="1600" b="1" baseline="30000"/>
          </a:p>
        </p:txBody>
      </p:sp>
      <p:sp>
        <p:nvSpPr>
          <p:cNvPr id="8" name="Google Shape;966;p41">
            <a:extLst>
              <a:ext uri="{FF2B5EF4-FFF2-40B4-BE49-F238E27FC236}">
                <a16:creationId xmlns:a16="http://schemas.microsoft.com/office/drawing/2014/main" id="{BA2E84D5-1471-1DB4-B507-6DD9DF76DF5D}"/>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919883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6" name="TextBox 5">
            <a:extLst>
              <a:ext uri="{FF2B5EF4-FFF2-40B4-BE49-F238E27FC236}">
                <a16:creationId xmlns:a16="http://schemas.microsoft.com/office/drawing/2014/main" id="{69A37D5C-EAF2-AA7E-1FB2-79BD7AF45A97}"/>
              </a:ext>
            </a:extLst>
          </p:cNvPr>
          <p:cNvSpPr txBox="1"/>
          <p:nvPr/>
        </p:nvSpPr>
        <p:spPr>
          <a:xfrm>
            <a:off x="1016454" y="1370511"/>
            <a:ext cx="711109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b="1">
                <a:solidFill>
                  <a:schemeClr val="accent1"/>
                </a:solidFill>
                <a:latin typeface="Open Sans"/>
                <a:ea typeface="Open Sans"/>
                <a:cs typeface="Open Sans"/>
              </a:rPr>
              <a:t>Combining Predictability with Flexibility:</a:t>
            </a:r>
            <a:r>
              <a:rPr lang="en-US" sz="1100" b="1">
                <a:latin typeface="Open Sans"/>
                <a:ea typeface="Open Sans"/>
                <a:cs typeface="Open Sans"/>
              </a:rPr>
              <a:t> </a:t>
            </a:r>
            <a:r>
              <a:rPr lang="en-US" sz="1100">
                <a:latin typeface="Open Sans"/>
                <a:ea typeface="Open Sans"/>
              </a:rPr>
              <a:t>Blending the Incremental Model with Scrum provides the structured delivery of increments. In the meanwhile, it will still maintain the flexibility based on real-time feedback and changing needs. This is particularly useful for an EMS, where different modules might require rapid adjustments due to technological, regulatory, or operational changes.  </a:t>
            </a:r>
            <a:endParaRPr lang="en-US">
              <a:latin typeface="Open Sans"/>
              <a:ea typeface="Open Sans"/>
            </a:endParaRPr>
          </a:p>
          <a:p>
            <a:pPr marL="171450" indent="-171450">
              <a:buChar char="•"/>
            </a:pPr>
            <a:endParaRPr lang="en-US" sz="1100">
              <a:solidFill>
                <a:schemeClr val="accent1"/>
              </a:solidFill>
              <a:latin typeface="Open Sans"/>
              <a:ea typeface="Open Sans"/>
              <a:cs typeface="Open Sans"/>
            </a:endParaRPr>
          </a:p>
          <a:p>
            <a:pPr marL="171450" indent="-171450">
              <a:buChar char="•"/>
            </a:pPr>
            <a:r>
              <a:rPr lang="en-US" sz="1100" b="1">
                <a:solidFill>
                  <a:schemeClr val="accent1"/>
                </a:solidFill>
                <a:latin typeface="Open Sans"/>
                <a:ea typeface="Open Sans"/>
                <a:cs typeface="Open Sans"/>
              </a:rPr>
              <a:t>Enhanced Focus on Deliverables:</a:t>
            </a:r>
            <a:r>
              <a:rPr lang="en-US" sz="1100" b="1">
                <a:latin typeface="Open Sans"/>
                <a:ea typeface="Open Sans"/>
                <a:cs typeface="Open Sans"/>
              </a:rPr>
              <a:t> </a:t>
            </a:r>
            <a:r>
              <a:rPr lang="en-US" sz="1100">
                <a:latin typeface="Open Sans"/>
                <a:ea typeface="Open Sans"/>
                <a:cs typeface="Times New Roman"/>
              </a:rPr>
              <a:t>Incremental Model’s focus on delivering working components at each stage. While combined with Scrum’s sprint-based approach, each component will be fully functional and meet quality standards before moving on to the next. This method reduces the accumulated complexity, especially during the final stages of the project.  </a:t>
            </a:r>
            <a:endParaRPr lang="en-US">
              <a:latin typeface="Open Sans"/>
              <a:ea typeface="Open Sans"/>
              <a:cs typeface="Open Sans"/>
            </a:endParaRPr>
          </a:p>
          <a:p>
            <a:pPr marL="171450" indent="-171450">
              <a:buChar char="•"/>
            </a:pPr>
            <a:endParaRPr lang="en-US" sz="1100">
              <a:solidFill>
                <a:schemeClr val="tx1"/>
              </a:solidFill>
              <a:latin typeface="Open Sans"/>
              <a:ea typeface="Open Sans"/>
              <a:cs typeface="Open Sans"/>
            </a:endParaRPr>
          </a:p>
          <a:p>
            <a:pPr marL="171450" indent="-171450">
              <a:buChar char="•"/>
            </a:pPr>
            <a:r>
              <a:rPr lang="en-US" sz="1100" b="1">
                <a:solidFill>
                  <a:schemeClr val="accent1"/>
                </a:solidFill>
                <a:latin typeface="Open Sans"/>
                <a:ea typeface="Open Sans"/>
                <a:cs typeface="Open Sans"/>
              </a:rPr>
              <a:t>Risk Reduction: </a:t>
            </a:r>
            <a:r>
              <a:rPr lang="en-US" sz="1100">
                <a:latin typeface="Open Sans"/>
                <a:ea typeface="Open Sans"/>
              </a:rPr>
              <a:t>The regular review and adaptation processes in Scrum, associated with the Incremental Model’s approach to modular development, will effectively spread the risk. Each increment can be adjusted or improved without significant  disturbing the entire project, which is crucial in managing risks while developing an EMS.  </a:t>
            </a:r>
            <a:endParaRPr lang="en-US">
              <a:latin typeface="Open Sans"/>
              <a:ea typeface="Open Sans"/>
              <a:cs typeface="Open Sans"/>
            </a:endParaRPr>
          </a:p>
          <a:p>
            <a:pPr marL="171450" indent="-171450">
              <a:buChar char="•"/>
            </a:pPr>
            <a:endParaRPr lang="en-US" sz="1100">
              <a:solidFill>
                <a:schemeClr val="tx1"/>
              </a:solidFill>
              <a:latin typeface="Open Sans"/>
              <a:ea typeface="Open Sans"/>
              <a:cs typeface="Open Sans"/>
            </a:endParaRPr>
          </a:p>
          <a:p>
            <a:pPr marL="171450" indent="-171450">
              <a:buChar char="•"/>
            </a:pPr>
            <a:r>
              <a:rPr lang="en-US" sz="1100" b="1">
                <a:solidFill>
                  <a:schemeClr val="accent1"/>
                </a:solidFill>
                <a:latin typeface="Open Sans"/>
                <a:ea typeface="Open Sans"/>
                <a:cs typeface="Open Sans"/>
              </a:rPr>
              <a:t>Continuous Improvement and Integration: </a:t>
            </a:r>
            <a:r>
              <a:rPr lang="en-US" sz="1100">
                <a:latin typeface="Open Sans"/>
                <a:ea typeface="Open Sans"/>
                <a:cs typeface="Times New Roman"/>
              </a:rPr>
              <a:t>With each increment, the team can integrate lessons learned into the next phase. This continuous loop of feedback and improvement will provide robustness, user-friendliness, and compliance with environmental standards in our EMS.</a:t>
            </a:r>
            <a:endParaRPr lang="en-US">
              <a:latin typeface="Open Sans"/>
              <a:ea typeface="Open Sans"/>
              <a:cs typeface="Times New Roman"/>
            </a:endParaRPr>
          </a:p>
        </p:txBody>
      </p:sp>
      <p:sp>
        <p:nvSpPr>
          <p:cNvPr id="7" name="Title 1">
            <a:extLst>
              <a:ext uri="{FF2B5EF4-FFF2-40B4-BE49-F238E27FC236}">
                <a16:creationId xmlns:a16="http://schemas.microsoft.com/office/drawing/2014/main" id="{CA41485D-33D9-80AF-BA85-71248C82EAB7}"/>
              </a:ext>
            </a:extLst>
          </p:cNvPr>
          <p:cNvSpPr>
            <a:spLocks noGrp="1"/>
          </p:cNvSpPr>
          <p:nvPr>
            <p:ph type="title"/>
          </p:nvPr>
        </p:nvSpPr>
        <p:spPr>
          <a:xfrm>
            <a:off x="1016454" y="797811"/>
            <a:ext cx="7111092" cy="572700"/>
          </a:xfrm>
        </p:spPr>
        <p:txBody>
          <a:bodyPr anchor="ctr"/>
          <a:lstStyle/>
          <a:p>
            <a:pPr algn="l"/>
            <a:r>
              <a:rPr lang="en-US" sz="2000">
                <a:solidFill>
                  <a:schemeClr val="tx1"/>
                </a:solidFill>
                <a:latin typeface="Open Sans"/>
                <a:ea typeface="Open Sans"/>
                <a:cs typeface="Open Sans"/>
              </a:rPr>
              <a:t>Why a Blend of Scrum and Incremental Model?</a:t>
            </a:r>
            <a:r>
              <a:rPr lang="en-US" sz="2000" baseline="30000">
                <a:solidFill>
                  <a:schemeClr val="tx1"/>
                </a:solidFill>
                <a:latin typeface="Open Sans"/>
                <a:ea typeface="Open Sans"/>
                <a:cs typeface="Open Sans"/>
              </a:rPr>
              <a:t>1, 2</a:t>
            </a:r>
            <a:endParaRPr lang="en-US" sz="2000" b="0" baseline="30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DB4F785-DCCC-DB5C-F10D-810C08FD11FB}"/>
              </a:ext>
            </a:extLst>
          </p:cNvPr>
          <p:cNvSpPr txBox="1"/>
          <p:nvPr/>
        </p:nvSpPr>
        <p:spPr>
          <a:xfrm>
            <a:off x="868680" y="4866501"/>
            <a:ext cx="7406640" cy="276999"/>
          </a:xfrm>
          <a:prstGeom prst="rect">
            <a:avLst/>
          </a:prstGeom>
          <a:solidFill>
            <a:srgbClr val="FFFAF6"/>
          </a:solidFill>
        </p:spPr>
        <p:txBody>
          <a:bodyPr wrap="square">
            <a:spAutoFit/>
          </a:bodyPr>
          <a:lstStyle/>
          <a:p>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[1] Sean, P. (2023, Dec 30). What Is Agile Scrum Methodology? Retrieved from https://www.businessnewsdaily.com/4987-what-is-agile-scrum-methodology.html</a:t>
            </a:r>
          </a:p>
          <a:p>
            <a:pPr marL="0" marR="0" lvl="0" indent="0" algn="l">
              <a:lnSpc>
                <a:spcPct val="100000"/>
              </a:lnSpc>
              <a:spcBef>
                <a:spcPts val="0"/>
              </a:spcBef>
              <a:spcAft>
                <a:spcPts val="0"/>
              </a:spcAft>
              <a:buNone/>
            </a:pP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[2] Martin, M. (2023, Dec 30). What is Incremental Model in SDLC? Advantages &amp; Disadvantages. Retrieved from </a:t>
            </a: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3"/>
              </a:rPr>
              <a:t>https://www.guru99.com/what-is-incremental-model-in-sdlc-advantages-disadvantages.html</a:t>
            </a:r>
            <a:endPar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8FBA1965-3041-E1A7-49AB-7AD0D720BD7B}"/>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7783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ign with green lines on a black background&#10;&#10;Description automatically generated">
            <a:extLst>
              <a:ext uri="{FF2B5EF4-FFF2-40B4-BE49-F238E27FC236}">
                <a16:creationId xmlns:a16="http://schemas.microsoft.com/office/drawing/2014/main" id="{C84B61F8-1151-DE87-CF5B-8520C147FD9C}"/>
              </a:ext>
            </a:extLst>
          </p:cNvPr>
          <p:cNvPicPr>
            <a:picLocks noChangeAspect="1"/>
          </p:cNvPicPr>
          <p:nvPr/>
        </p:nvPicPr>
        <p:blipFill>
          <a:blip r:embed="rId2"/>
          <a:stretch>
            <a:fillRect/>
          </a:stretch>
        </p:blipFill>
        <p:spPr>
          <a:xfrm>
            <a:off x="281434" y="1024924"/>
            <a:ext cx="1022475" cy="3452586"/>
          </a:xfrm>
          <a:prstGeom prst="rect">
            <a:avLst/>
          </a:prstGeom>
        </p:spPr>
      </p:pic>
      <p:graphicFrame>
        <p:nvGraphicFramePr>
          <p:cNvPr id="6" name="Table 5">
            <a:extLst>
              <a:ext uri="{FF2B5EF4-FFF2-40B4-BE49-F238E27FC236}">
                <a16:creationId xmlns:a16="http://schemas.microsoft.com/office/drawing/2014/main" id="{3486C708-78EE-AD00-D6C7-3E1CDEB9C7E8}"/>
              </a:ext>
            </a:extLst>
          </p:cNvPr>
          <p:cNvGraphicFramePr>
            <a:graphicFrameLocks noGrp="1"/>
          </p:cNvGraphicFramePr>
          <p:nvPr>
            <p:extLst>
              <p:ext uri="{D42A27DB-BD31-4B8C-83A1-F6EECF244321}">
                <p14:modId xmlns:p14="http://schemas.microsoft.com/office/powerpoint/2010/main" val="1579756226"/>
              </p:ext>
            </p:extLst>
          </p:nvPr>
        </p:nvGraphicFramePr>
        <p:xfrm>
          <a:off x="1204596" y="712867"/>
          <a:ext cx="4389120" cy="4000500"/>
        </p:xfrm>
        <a:graphic>
          <a:graphicData uri="http://schemas.openxmlformats.org/drawingml/2006/table">
            <a:tbl>
              <a:tblPr bandRow="1">
                <a:tableStyleId>{F6D6EA9A-273F-4AC8-9EDF-B5E7F9130763}</a:tableStyleId>
              </a:tblPr>
              <a:tblGrid>
                <a:gridCol w="914400">
                  <a:extLst>
                    <a:ext uri="{9D8B030D-6E8A-4147-A177-3AD203B41FA5}">
                      <a16:colId xmlns:a16="http://schemas.microsoft.com/office/drawing/2014/main" val="2373726451"/>
                    </a:ext>
                  </a:extLst>
                </a:gridCol>
                <a:gridCol w="3474720">
                  <a:extLst>
                    <a:ext uri="{9D8B030D-6E8A-4147-A177-3AD203B41FA5}">
                      <a16:colId xmlns:a16="http://schemas.microsoft.com/office/drawing/2014/main" val="3971799349"/>
                    </a:ext>
                  </a:extLst>
                </a:gridCol>
              </a:tblGrid>
              <a:tr h="800100">
                <a:tc>
                  <a:txBody>
                    <a:bodyPr/>
                    <a:lstStyle/>
                    <a:p>
                      <a:pPr lvl="0" algn="ctr">
                        <a:spcBef>
                          <a:spcPts val="0"/>
                        </a:spcBef>
                        <a:spcAft>
                          <a:spcPts val="0"/>
                        </a:spcAft>
                        <a:buNone/>
                      </a:pPr>
                      <a:r>
                        <a:rPr lang="en-US" sz="900" b="1" i="0" u="none" strike="noStrike" noProof="0">
                          <a:solidFill>
                            <a:schemeClr val="accent1"/>
                          </a:solidFill>
                          <a:latin typeface="Open Sans"/>
                          <a:ea typeface="Open Sans"/>
                          <a:cs typeface="Open Sans"/>
                        </a:rPr>
                        <a:t>Increment 1</a:t>
                      </a:r>
                      <a:endParaRPr lang="en-US" sz="900" b="0" i="0" u="none" strike="noStrike" noProof="0">
                        <a:solidFill>
                          <a:schemeClr val="accent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fontAlgn="base">
                        <a:lnSpc>
                          <a:spcPct val="100000"/>
                        </a:lnSpc>
                        <a:spcBef>
                          <a:spcPts val="0"/>
                        </a:spcBef>
                        <a:spcAft>
                          <a:spcPts val="0"/>
                        </a:spcAft>
                        <a:buFont typeface="Arial"/>
                        <a:buNone/>
                      </a:pPr>
                      <a:r>
                        <a:rPr lang="en-US" sz="900" b="0" i="0" u="none" strike="noStrike" noProof="0">
                          <a:solidFill>
                            <a:schemeClr val="tx1"/>
                          </a:solidFill>
                          <a:effectLst/>
                          <a:latin typeface="Open Sans"/>
                          <a:ea typeface="Open Sans"/>
                          <a:cs typeface="Open Sans"/>
                        </a:rPr>
                        <a:t>System Setup and Core Development</a:t>
                      </a:r>
                      <a:endParaRPr lang="en-US" sz="900">
                        <a:solidFill>
                          <a:schemeClr val="tx1"/>
                        </a:solidFill>
                        <a:effectLst/>
                        <a:latin typeface="Open Sans"/>
                        <a:ea typeface="Open Sans"/>
                        <a:cs typeface="Open Sans"/>
                      </a:endParaRPr>
                    </a:p>
                    <a:p>
                      <a:pPr marL="171450" lvl="0" indent="-171450" algn="l">
                        <a:lnSpc>
                          <a:spcPct val="100000"/>
                        </a:lnSpc>
                        <a:spcBef>
                          <a:spcPts val="0"/>
                        </a:spcBef>
                        <a:spcAft>
                          <a:spcPts val="0"/>
                        </a:spcAft>
                        <a:buFont typeface="Arial"/>
                        <a:buChar char="•"/>
                      </a:pPr>
                      <a:r>
                        <a:rPr lang="en-US" sz="900" b="0" i="0" u="none" strike="noStrike" noProof="0">
                          <a:solidFill>
                            <a:schemeClr val="tx1"/>
                          </a:solidFill>
                          <a:effectLst/>
                          <a:latin typeface="Open Sans"/>
                          <a:ea typeface="Open Sans"/>
                          <a:cs typeface="Open Sans"/>
                        </a:rPr>
                        <a:t>Setting up the project environment.</a:t>
                      </a:r>
                      <a:endParaRPr lang="en-US" sz="900">
                        <a:solidFill>
                          <a:schemeClr val="tx1"/>
                        </a:solidFill>
                        <a:latin typeface="Open Sans"/>
                        <a:ea typeface="Open Sans"/>
                        <a:cs typeface="Open Sans"/>
                      </a:endParaRPr>
                    </a:p>
                    <a:p>
                      <a:pPr marL="171450" lvl="0" indent="-171450" algn="l">
                        <a:lnSpc>
                          <a:spcPct val="100000"/>
                        </a:lnSpc>
                        <a:spcBef>
                          <a:spcPts val="0"/>
                        </a:spcBef>
                        <a:spcAft>
                          <a:spcPts val="0"/>
                        </a:spcAft>
                        <a:buFont typeface="Arial"/>
                        <a:buChar char="•"/>
                      </a:pPr>
                      <a:r>
                        <a:rPr lang="en-US" sz="900" b="0" i="0" u="none" strike="noStrike" noProof="0">
                          <a:solidFill>
                            <a:schemeClr val="tx1"/>
                          </a:solidFill>
                          <a:effectLst/>
                          <a:latin typeface="Open Sans"/>
                          <a:ea typeface="Open Sans"/>
                          <a:cs typeface="Open Sans"/>
                        </a:rPr>
                        <a:t>Developing basic data management functionalities.</a:t>
                      </a:r>
                      <a:endParaRPr lang="en-US" sz="900">
                        <a:solidFill>
                          <a:schemeClr val="tx1"/>
                        </a:solidFill>
                        <a:latin typeface="Open Sans"/>
                        <a:ea typeface="Open Sans"/>
                        <a:cs typeface="Open Sans"/>
                      </a:endParaRPr>
                    </a:p>
                    <a:p>
                      <a:pPr marL="171450" lvl="0" indent="-171450" algn="l">
                        <a:lnSpc>
                          <a:spcPct val="100000"/>
                        </a:lnSpc>
                        <a:spcBef>
                          <a:spcPts val="0"/>
                        </a:spcBef>
                        <a:spcAft>
                          <a:spcPts val="0"/>
                        </a:spcAft>
                        <a:buFont typeface="Arial"/>
                        <a:buChar char="•"/>
                      </a:pPr>
                      <a:r>
                        <a:rPr lang="en-US" sz="900" b="0" i="0" u="none" strike="noStrike" noProof="0">
                          <a:solidFill>
                            <a:schemeClr val="tx1"/>
                          </a:solidFill>
                          <a:effectLst/>
                          <a:latin typeface="Open Sans"/>
                          <a:ea typeface="Open Sans"/>
                          <a:cs typeface="Open Sans"/>
                        </a:rPr>
                        <a:t>Establishing user authentication and basic access controls.</a:t>
                      </a:r>
                      <a:endParaRPr lang="en-US" sz="90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8212460"/>
                  </a:ext>
                </a:extLst>
              </a:tr>
              <a:tr h="8001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noProof="0">
                          <a:solidFill>
                            <a:schemeClr val="accent1"/>
                          </a:solidFill>
                          <a:latin typeface="Open Sans"/>
                          <a:ea typeface="Open Sans"/>
                          <a:cs typeface="Open Sans"/>
                        </a:rPr>
                        <a:t>Increment 2</a:t>
                      </a:r>
                      <a:endParaRPr lang="en-US" sz="900" b="0" i="0" u="none" strike="noStrike" noProof="0">
                        <a:solidFill>
                          <a:schemeClr val="accent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rtl="0" fontAlgn="base">
                        <a:lnSpc>
                          <a:spcPct val="100000"/>
                        </a:lnSpc>
                        <a:spcBef>
                          <a:spcPts val="0"/>
                        </a:spcBef>
                        <a:spcAft>
                          <a:spcPts val="0"/>
                        </a:spcAft>
                        <a:buClr>
                          <a:srgbClr val="000000"/>
                        </a:buClr>
                        <a:buFont typeface="Arial"/>
                        <a:buNone/>
                      </a:pPr>
                      <a:r>
                        <a:rPr lang="en-US" sz="900" b="0" i="0" u="none" strike="noStrike" noProof="0">
                          <a:solidFill>
                            <a:schemeClr val="tx1"/>
                          </a:solidFill>
                          <a:effectLst/>
                          <a:latin typeface="Open Sans"/>
                          <a:ea typeface="Open Sans"/>
                          <a:cs typeface="Open Sans"/>
                        </a:rPr>
                        <a:t>Advanced Data Management and User System</a:t>
                      </a:r>
                      <a:endParaRPr lang="en-US" sz="900">
                        <a:solidFill>
                          <a:schemeClr val="tx1"/>
                        </a:solidFill>
                        <a:latin typeface="Open Sans"/>
                        <a:ea typeface="Open Sans"/>
                        <a:cs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chemeClr val="tx1"/>
                          </a:solidFill>
                          <a:effectLst/>
                          <a:latin typeface="Open Sans"/>
                          <a:ea typeface="Open Sans"/>
                          <a:cs typeface="Open Sans"/>
                        </a:rPr>
                        <a:t>Enhancing data import and export capabilities.</a:t>
                      </a: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chemeClr val="tx1"/>
                          </a:solidFill>
                          <a:effectLst/>
                          <a:latin typeface="Open Sans"/>
                          <a:ea typeface="Open Sans"/>
                          <a:cs typeface="Open Sans"/>
                        </a:rPr>
                        <a:t>Expanding user management features.</a:t>
                      </a:r>
                      <a:endParaRPr lang="en-US" sz="900" b="0" i="0" u="none" strike="noStrike" noProof="0">
                        <a:solidFill>
                          <a:schemeClr val="tx1"/>
                        </a:solidFill>
                        <a:latin typeface="Open Sans"/>
                        <a:ea typeface="Open Sans"/>
                        <a:cs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chemeClr val="tx1"/>
                          </a:solidFill>
                          <a:effectLst/>
                          <a:latin typeface="Open Sans"/>
                          <a:ea typeface="Open Sans"/>
                          <a:cs typeface="Open Sans"/>
                        </a:rPr>
                        <a:t>Implementing more sophisticated access controls.</a:t>
                      </a:r>
                      <a:endParaRPr lang="en-US" sz="900" b="0" i="0" u="none" strike="noStrike" noProof="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393684"/>
                  </a:ext>
                </a:extLst>
              </a:tr>
              <a:tr h="800100">
                <a:tc>
                  <a:txBody>
                    <a:bodyPr/>
                    <a:lstStyle/>
                    <a:p>
                      <a:pPr lvl="0" algn="ctr">
                        <a:spcBef>
                          <a:spcPts val="0"/>
                        </a:spcBef>
                        <a:spcAft>
                          <a:spcPts val="0"/>
                        </a:spcAft>
                        <a:buNone/>
                      </a:pPr>
                      <a:r>
                        <a:rPr lang="en-US" sz="900" b="1" i="0" u="none" strike="noStrike" noProof="0">
                          <a:solidFill>
                            <a:schemeClr val="accent1"/>
                          </a:solidFill>
                          <a:latin typeface="Open Sans"/>
                          <a:ea typeface="Open Sans"/>
                          <a:cs typeface="Open Sans"/>
                        </a:rPr>
                        <a:t>Increment 3</a:t>
                      </a:r>
                      <a:endParaRPr lang="en-US" sz="900">
                        <a:solidFill>
                          <a:schemeClr val="accent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rtl="0" fontAlgn="base">
                        <a:lnSpc>
                          <a:spcPct val="100000"/>
                        </a:lnSpc>
                        <a:spcBef>
                          <a:spcPts val="0"/>
                        </a:spcBef>
                        <a:spcAft>
                          <a:spcPts val="0"/>
                        </a:spcAft>
                        <a:buClr>
                          <a:srgbClr val="000000"/>
                        </a:buClr>
                        <a:buFont typeface="Arial"/>
                        <a:buNone/>
                      </a:pPr>
                      <a:r>
                        <a:rPr lang="en-US" sz="900" b="0" i="0" u="none" strike="noStrike" noProof="0">
                          <a:solidFill>
                            <a:schemeClr val="tx1"/>
                          </a:solidFill>
                          <a:effectLst/>
                          <a:latin typeface="Open Sans"/>
                          <a:ea typeface="Open Sans"/>
                          <a:cs typeface="Open Sans"/>
                        </a:rPr>
                        <a:t>Data Visualization and Reporting</a:t>
                      </a:r>
                      <a:endParaRPr lang="en-US" sz="900">
                        <a:solidFill>
                          <a:schemeClr val="tx1"/>
                        </a:solidFill>
                        <a:latin typeface="Open Sans"/>
                        <a:ea typeface="Open Sans"/>
                        <a:cs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chemeClr val="tx1"/>
                          </a:solidFill>
                          <a:effectLst/>
                          <a:latin typeface="Open Sans"/>
                          <a:ea typeface="Open Sans"/>
                          <a:cs typeface="Open Sans"/>
                        </a:rPr>
                        <a:t>Developing initial dashboards and reporting tools.</a:t>
                      </a: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chemeClr val="tx1"/>
                          </a:solidFill>
                          <a:effectLst/>
                          <a:latin typeface="Open Sans"/>
                          <a:ea typeface="Open Sans"/>
                          <a:cs typeface="Open Sans"/>
                        </a:rPr>
                        <a:t>Integrating real-time data updates and filtering capabilities.</a:t>
                      </a:r>
                      <a:endParaRPr lang="en-US" sz="900" b="0" i="0" u="none" strike="noStrike" noProof="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075938"/>
                  </a:ext>
                </a:extLst>
              </a:tr>
              <a:tr h="800100">
                <a:tc>
                  <a:txBody>
                    <a:bodyPr/>
                    <a:lstStyle/>
                    <a:p>
                      <a:pPr lvl="0" algn="ctr">
                        <a:spcBef>
                          <a:spcPts val="0"/>
                        </a:spcBef>
                        <a:spcAft>
                          <a:spcPts val="0"/>
                        </a:spcAft>
                        <a:buNone/>
                      </a:pPr>
                      <a:r>
                        <a:rPr lang="en-US" sz="900" b="1" i="0" u="none" strike="noStrike" noProof="0">
                          <a:solidFill>
                            <a:schemeClr val="accent1"/>
                          </a:solidFill>
                          <a:latin typeface="Open Sans"/>
                          <a:ea typeface="Open Sans"/>
                          <a:cs typeface="Open Sans"/>
                        </a:rPr>
                        <a:t>Increment 4</a:t>
                      </a:r>
                      <a:endParaRPr lang="en-US" sz="900">
                        <a:solidFill>
                          <a:schemeClr val="accent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rtl="0" fontAlgn="base">
                        <a:lnSpc>
                          <a:spcPct val="100000"/>
                        </a:lnSpc>
                        <a:spcBef>
                          <a:spcPts val="0"/>
                        </a:spcBef>
                        <a:spcAft>
                          <a:spcPts val="0"/>
                        </a:spcAft>
                        <a:buClr>
                          <a:srgbClr val="000000"/>
                        </a:buClr>
                        <a:buFont typeface="Arial"/>
                        <a:buNone/>
                      </a:pPr>
                      <a:r>
                        <a:rPr lang="en-US" sz="900" b="0" i="0" u="none" strike="noStrike" noProof="0">
                          <a:solidFill>
                            <a:schemeClr val="tx1"/>
                          </a:solidFill>
                          <a:effectLst/>
                          <a:latin typeface="Open Sans"/>
                          <a:ea typeface="Open Sans"/>
                          <a:cs typeface="Open Sans"/>
                        </a:rPr>
                        <a:t>Security Enhancements</a:t>
                      </a:r>
                      <a:endParaRPr lang="en-US" sz="900">
                        <a:solidFill>
                          <a:schemeClr val="tx1"/>
                        </a:solidFill>
                        <a:latin typeface="Open Sans"/>
                        <a:ea typeface="Open Sans"/>
                        <a:cs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chemeClr val="tx1"/>
                          </a:solidFill>
                          <a:effectLst/>
                          <a:latin typeface="Open Sans"/>
                          <a:ea typeface="Open Sans"/>
                          <a:cs typeface="Open Sans"/>
                        </a:rPr>
                        <a:t>Implementing robust data encryption and security measures.</a:t>
                      </a:r>
                      <a:endParaRPr lang="en-US" sz="900" b="0" i="0" u="none" strike="noStrike" noProof="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467345"/>
                  </a:ext>
                </a:extLst>
              </a:tr>
              <a:tr h="800100">
                <a:tc>
                  <a:txBody>
                    <a:bodyPr/>
                    <a:lstStyle/>
                    <a:p>
                      <a:pPr lvl="0" algn="ctr">
                        <a:spcBef>
                          <a:spcPts val="0"/>
                        </a:spcBef>
                        <a:spcAft>
                          <a:spcPts val="0"/>
                        </a:spcAft>
                        <a:buNone/>
                      </a:pPr>
                      <a:r>
                        <a:rPr lang="en-US" sz="900" b="1" i="0" u="none" strike="noStrike" noProof="0">
                          <a:solidFill>
                            <a:schemeClr val="accent1"/>
                          </a:solidFill>
                          <a:latin typeface="Open Sans"/>
                          <a:ea typeface="Open Sans"/>
                          <a:cs typeface="Open Sans"/>
                        </a:rPr>
                        <a:t>Increment 5</a:t>
                      </a:r>
                      <a:endParaRPr lang="en-US" sz="900">
                        <a:solidFill>
                          <a:schemeClr val="accent1"/>
                        </a:solidFill>
                        <a:latin typeface="Open Sans"/>
                        <a:ea typeface="Open Sans"/>
                        <a:cs typeface="Open Sans"/>
                      </a:endParaRPr>
                    </a:p>
                  </a:txBody>
                  <a:tcPr marL="95249" marR="95249" marT="95249" marB="95249" anchor="ctr">
                    <a:lnL w="9524">
                      <a:noFill/>
                    </a:lnL>
                    <a:lnR w="9524">
                      <a:noFill/>
                    </a:lnR>
                    <a:lnT w="9525" cap="flat" cmpd="sng" algn="ctr">
                      <a:noFill/>
                      <a:prstDash val="solid"/>
                      <a:round/>
                      <a:headEnd type="none" w="med" len="med"/>
                      <a:tailEnd type="none" w="med" len="med"/>
                    </a:lnT>
                    <a:lnB w="9524">
                      <a:noFill/>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Font typeface="Arial"/>
                        <a:buNone/>
                      </a:pPr>
                      <a:r>
                        <a:rPr lang="en-US" sz="900" b="0" i="0" u="none" strike="noStrike" noProof="0">
                          <a:solidFill>
                            <a:schemeClr val="tx1"/>
                          </a:solidFill>
                          <a:effectLst/>
                          <a:latin typeface="Open Sans"/>
                          <a:ea typeface="Open Sans"/>
                          <a:cs typeface="Open Sans"/>
                        </a:rPr>
                        <a:t> Compliance and Final Enhancements</a:t>
                      </a:r>
                    </a:p>
                    <a:p>
                      <a:pPr marL="171450" lvl="0" indent="-171450" algn="l">
                        <a:lnSpc>
                          <a:spcPct val="100000"/>
                        </a:lnSpc>
                        <a:spcBef>
                          <a:spcPts val="0"/>
                        </a:spcBef>
                        <a:spcAft>
                          <a:spcPts val="0"/>
                        </a:spcAft>
                        <a:buFont typeface="Arial"/>
                        <a:buChar char="•"/>
                      </a:pPr>
                      <a:r>
                        <a:rPr lang="en-US" sz="900" b="0" i="0" u="none" strike="noStrike" noProof="0">
                          <a:solidFill>
                            <a:schemeClr val="tx1"/>
                          </a:solidFill>
                          <a:effectLst/>
                          <a:latin typeface="Open Sans"/>
                          <a:ea typeface="Open Sans"/>
                          <a:cs typeface="Open Sans"/>
                        </a:rPr>
                        <a:t> Ensuring all compliance requirements are met.</a:t>
                      </a:r>
                      <a:endParaRPr lang="en-US" sz="900">
                        <a:solidFill>
                          <a:schemeClr val="tx1"/>
                        </a:solidFill>
                        <a:latin typeface="Open Sans"/>
                        <a:ea typeface="Open Sans"/>
                        <a:cs typeface="Open Sans"/>
                      </a:endParaRPr>
                    </a:p>
                    <a:p>
                      <a:pPr marL="171450" lvl="0" indent="-171450" algn="l">
                        <a:lnSpc>
                          <a:spcPct val="100000"/>
                        </a:lnSpc>
                        <a:spcBef>
                          <a:spcPts val="0"/>
                        </a:spcBef>
                        <a:spcAft>
                          <a:spcPts val="0"/>
                        </a:spcAft>
                        <a:buFont typeface="Arial"/>
                        <a:buChar char="•"/>
                      </a:pPr>
                      <a:r>
                        <a:rPr lang="en-US" sz="900" b="0" i="0" u="none" strike="noStrike" noProof="0">
                          <a:solidFill>
                            <a:schemeClr val="tx1"/>
                          </a:solidFill>
                          <a:effectLst/>
                          <a:latin typeface="Open Sans"/>
                          <a:ea typeface="Open Sans"/>
                          <a:cs typeface="Open Sans"/>
                        </a:rPr>
                        <a:t> Final testing and adjustments based on stakeholder feedback.</a:t>
                      </a:r>
                      <a:endParaRPr lang="en-US" sz="900">
                        <a:solidFill>
                          <a:schemeClr val="tx1"/>
                        </a:solidFill>
                        <a:latin typeface="Open Sans"/>
                        <a:ea typeface="Open Sans"/>
                        <a:cs typeface="Open Sans"/>
                      </a:endParaRPr>
                    </a:p>
                  </a:txBody>
                  <a:tcPr marL="95249" marR="95249" marT="95249" marB="95249" anchor="ctr">
                    <a:lnL w="9524">
                      <a:noFill/>
                    </a:lnL>
                    <a:lnR w="9524">
                      <a:noFill/>
                    </a:lnR>
                    <a:lnT w="9525" cap="flat" cmpd="sng" algn="ctr">
                      <a:noFill/>
                      <a:prstDash val="solid"/>
                      <a:round/>
                      <a:headEnd type="none" w="med" len="med"/>
                      <a:tailEnd type="none" w="med" len="med"/>
                    </a:lnT>
                    <a:lnB w="9524">
                      <a:noFill/>
                    </a:lnB>
                    <a:lnTlToBr w="12700" cmpd="sng">
                      <a:noFill/>
                      <a:prstDash val="solid"/>
                    </a:lnTlToBr>
                    <a:lnBlToTr w="12700" cmpd="sng">
                      <a:noFill/>
                      <a:prstDash val="solid"/>
                    </a:lnBlToTr>
                    <a:noFill/>
                  </a:tcPr>
                </a:tc>
                <a:extLst>
                  <a:ext uri="{0D108BD9-81ED-4DB2-BD59-A6C34878D82A}">
                    <a16:rowId xmlns:a16="http://schemas.microsoft.com/office/drawing/2014/main" val="2179867368"/>
                  </a:ext>
                </a:extLst>
              </a:tr>
            </a:tbl>
          </a:graphicData>
        </a:graphic>
      </p:graphicFrame>
      <p:sp>
        <p:nvSpPr>
          <p:cNvPr id="3" name="Title 1">
            <a:extLst>
              <a:ext uri="{FF2B5EF4-FFF2-40B4-BE49-F238E27FC236}">
                <a16:creationId xmlns:a16="http://schemas.microsoft.com/office/drawing/2014/main" id="{E49A0E22-7666-BB02-AD91-784F0B0881F8}"/>
              </a:ext>
            </a:extLst>
          </p:cNvPr>
          <p:cNvSpPr>
            <a:spLocks noGrp="1"/>
          </p:cNvSpPr>
          <p:nvPr>
            <p:ph type="title"/>
          </p:nvPr>
        </p:nvSpPr>
        <p:spPr>
          <a:xfrm>
            <a:off x="720000" y="231430"/>
            <a:ext cx="7704000" cy="572700"/>
          </a:xfrm>
        </p:spPr>
        <p:txBody>
          <a:bodyPr anchor="ctr"/>
          <a:lstStyle/>
          <a:p>
            <a:r>
              <a:rPr lang="en-US" sz="2000">
                <a:solidFill>
                  <a:schemeClr val="tx1"/>
                </a:solidFill>
                <a:latin typeface="+mn-lt"/>
                <a:ea typeface="Open Sans"/>
                <a:cs typeface="Open Sans"/>
              </a:rPr>
              <a:t>Scrum-Incremental: Sequential Increments</a:t>
            </a:r>
            <a:endParaRPr lang="en-US" sz="2000" b="0">
              <a:solidFill>
                <a:schemeClr val="tx1"/>
              </a:solidFill>
              <a:latin typeface="+mn-lt"/>
              <a:ea typeface="Open Sans" panose="020B0606030504020204" pitchFamily="34" charset="0"/>
              <a:cs typeface="Open Sans" panose="020B0606030504020204" pitchFamily="34" charset="0"/>
            </a:endParaRPr>
          </a:p>
        </p:txBody>
      </p:sp>
      <p:sp>
        <p:nvSpPr>
          <p:cNvPr id="14" name="Freeform: Shape 13">
            <a:extLst>
              <a:ext uri="{FF2B5EF4-FFF2-40B4-BE49-F238E27FC236}">
                <a16:creationId xmlns:a16="http://schemas.microsoft.com/office/drawing/2014/main" id="{3CF0CF10-5752-09DC-7699-5DC46D687530}"/>
              </a:ext>
            </a:extLst>
          </p:cNvPr>
          <p:cNvSpPr/>
          <p:nvPr/>
        </p:nvSpPr>
        <p:spPr>
          <a:xfrm>
            <a:off x="5599159" y="842452"/>
            <a:ext cx="480484" cy="686405"/>
          </a:xfrm>
          <a:custGeom>
            <a:avLst/>
            <a:gdLst>
              <a:gd name="connsiteX0" fmla="*/ 0 w 686404"/>
              <a:gd name="connsiteY0" fmla="*/ 0 h 480483"/>
              <a:gd name="connsiteX1" fmla="*/ 446163 w 686404"/>
              <a:gd name="connsiteY1" fmla="*/ 0 h 480483"/>
              <a:gd name="connsiteX2" fmla="*/ 686404 w 686404"/>
              <a:gd name="connsiteY2" fmla="*/ 240242 h 480483"/>
              <a:gd name="connsiteX3" fmla="*/ 446163 w 686404"/>
              <a:gd name="connsiteY3" fmla="*/ 480483 h 480483"/>
              <a:gd name="connsiteX4" fmla="*/ 0 w 686404"/>
              <a:gd name="connsiteY4" fmla="*/ 480483 h 480483"/>
              <a:gd name="connsiteX5" fmla="*/ 240242 w 686404"/>
              <a:gd name="connsiteY5" fmla="*/ 240242 h 480483"/>
              <a:gd name="connsiteX6" fmla="*/ 0 w 686404"/>
              <a:gd name="connsiteY6" fmla="*/ 0 h 48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04" h="480483">
                <a:moveTo>
                  <a:pt x="686403" y="0"/>
                </a:moveTo>
                <a:lnTo>
                  <a:pt x="686403" y="312314"/>
                </a:lnTo>
                <a:lnTo>
                  <a:pt x="343201" y="480483"/>
                </a:lnTo>
                <a:lnTo>
                  <a:pt x="1" y="312314"/>
                </a:lnTo>
                <a:lnTo>
                  <a:pt x="1" y="0"/>
                </a:lnTo>
                <a:lnTo>
                  <a:pt x="343201" y="168170"/>
                </a:lnTo>
                <a:lnTo>
                  <a:pt x="686403"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6593" rIns="6350" bIns="246591"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15" name="Freeform: Shape 14">
            <a:extLst>
              <a:ext uri="{FF2B5EF4-FFF2-40B4-BE49-F238E27FC236}">
                <a16:creationId xmlns:a16="http://schemas.microsoft.com/office/drawing/2014/main" id="{474F1C24-FC89-8CA8-6327-367B06979A36}"/>
              </a:ext>
            </a:extLst>
          </p:cNvPr>
          <p:cNvSpPr/>
          <p:nvPr/>
        </p:nvSpPr>
        <p:spPr>
          <a:xfrm>
            <a:off x="6079641" y="842452"/>
            <a:ext cx="2560320" cy="457200"/>
          </a:xfrm>
          <a:custGeom>
            <a:avLst/>
            <a:gdLst>
              <a:gd name="connsiteX0" fmla="*/ 74362 w 446163"/>
              <a:gd name="connsiteY0" fmla="*/ 0 h 2262716"/>
              <a:gd name="connsiteX1" fmla="*/ 371801 w 446163"/>
              <a:gd name="connsiteY1" fmla="*/ 0 h 2262716"/>
              <a:gd name="connsiteX2" fmla="*/ 446163 w 446163"/>
              <a:gd name="connsiteY2" fmla="*/ 74362 h 2262716"/>
              <a:gd name="connsiteX3" fmla="*/ 446163 w 446163"/>
              <a:gd name="connsiteY3" fmla="*/ 2262716 h 2262716"/>
              <a:gd name="connsiteX4" fmla="*/ 446163 w 446163"/>
              <a:gd name="connsiteY4" fmla="*/ 2262716 h 2262716"/>
              <a:gd name="connsiteX5" fmla="*/ 0 w 446163"/>
              <a:gd name="connsiteY5" fmla="*/ 2262716 h 2262716"/>
              <a:gd name="connsiteX6" fmla="*/ 0 w 446163"/>
              <a:gd name="connsiteY6" fmla="*/ 2262716 h 2262716"/>
              <a:gd name="connsiteX7" fmla="*/ 0 w 446163"/>
              <a:gd name="connsiteY7" fmla="*/ 74362 h 2262716"/>
              <a:gd name="connsiteX8" fmla="*/ 74362 w 446163"/>
              <a:gd name="connsiteY8" fmla="*/ 0 h 226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163" h="2262716">
                <a:moveTo>
                  <a:pt x="446163" y="377129"/>
                </a:moveTo>
                <a:lnTo>
                  <a:pt x="446163" y="1885587"/>
                </a:lnTo>
                <a:cubicBezTo>
                  <a:pt x="446163" y="2093868"/>
                  <a:pt x="439598" y="2262713"/>
                  <a:pt x="431500" y="2262713"/>
                </a:cubicBezTo>
                <a:lnTo>
                  <a:pt x="0" y="2262713"/>
                </a:lnTo>
                <a:lnTo>
                  <a:pt x="0" y="2262713"/>
                </a:lnTo>
                <a:lnTo>
                  <a:pt x="0" y="3"/>
                </a:lnTo>
                <a:lnTo>
                  <a:pt x="0" y="3"/>
                </a:lnTo>
                <a:lnTo>
                  <a:pt x="431500" y="3"/>
                </a:lnTo>
                <a:cubicBezTo>
                  <a:pt x="439598" y="3"/>
                  <a:pt x="446163" y="168848"/>
                  <a:pt x="446163" y="37712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6225" rIns="26225" bIns="26226" numCol="1" spcCol="1270" anchor="ctr" anchorCtr="0">
            <a:noAutofit/>
          </a:bodyPr>
          <a:lstStyle/>
          <a:p>
            <a:pPr lvl="1" algn="l" defTabSz="311150">
              <a:lnSpc>
                <a:spcPct val="90000"/>
              </a:lnSpc>
              <a:spcBef>
                <a:spcPct val="0"/>
              </a:spcBef>
              <a:spcAft>
                <a:spcPct val="15000"/>
              </a:spcAft>
            </a:pPr>
            <a:r>
              <a:rPr lang="en-US" sz="900" b="0" i="0" kern="1200"/>
              <a:t>Users can input and access environmental data through a secure system, establishing the groundwork for data-driven decision-making.</a:t>
            </a:r>
            <a:endParaRPr lang="en-IN" sz="900" kern="1200"/>
          </a:p>
        </p:txBody>
      </p:sp>
      <p:sp>
        <p:nvSpPr>
          <p:cNvPr id="17" name="Freeform: Shape 16">
            <a:extLst>
              <a:ext uri="{FF2B5EF4-FFF2-40B4-BE49-F238E27FC236}">
                <a16:creationId xmlns:a16="http://schemas.microsoft.com/office/drawing/2014/main" id="{79E574F6-5AE4-539D-286A-EFED1E7B88DE}"/>
              </a:ext>
            </a:extLst>
          </p:cNvPr>
          <p:cNvSpPr/>
          <p:nvPr/>
        </p:nvSpPr>
        <p:spPr>
          <a:xfrm>
            <a:off x="5599159" y="1604852"/>
            <a:ext cx="480484" cy="686405"/>
          </a:xfrm>
          <a:custGeom>
            <a:avLst/>
            <a:gdLst>
              <a:gd name="connsiteX0" fmla="*/ 0 w 686404"/>
              <a:gd name="connsiteY0" fmla="*/ 0 h 480483"/>
              <a:gd name="connsiteX1" fmla="*/ 446163 w 686404"/>
              <a:gd name="connsiteY1" fmla="*/ 0 h 480483"/>
              <a:gd name="connsiteX2" fmla="*/ 686404 w 686404"/>
              <a:gd name="connsiteY2" fmla="*/ 240242 h 480483"/>
              <a:gd name="connsiteX3" fmla="*/ 446163 w 686404"/>
              <a:gd name="connsiteY3" fmla="*/ 480483 h 480483"/>
              <a:gd name="connsiteX4" fmla="*/ 0 w 686404"/>
              <a:gd name="connsiteY4" fmla="*/ 480483 h 480483"/>
              <a:gd name="connsiteX5" fmla="*/ 240242 w 686404"/>
              <a:gd name="connsiteY5" fmla="*/ 240242 h 480483"/>
              <a:gd name="connsiteX6" fmla="*/ 0 w 686404"/>
              <a:gd name="connsiteY6" fmla="*/ 0 h 48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04" h="480483">
                <a:moveTo>
                  <a:pt x="686403" y="0"/>
                </a:moveTo>
                <a:lnTo>
                  <a:pt x="686403" y="312314"/>
                </a:lnTo>
                <a:lnTo>
                  <a:pt x="343201" y="480483"/>
                </a:lnTo>
                <a:lnTo>
                  <a:pt x="1" y="312314"/>
                </a:lnTo>
                <a:lnTo>
                  <a:pt x="1" y="0"/>
                </a:lnTo>
                <a:lnTo>
                  <a:pt x="343201" y="168170"/>
                </a:lnTo>
                <a:lnTo>
                  <a:pt x="686403"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6593" rIns="6350" bIns="246591"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18" name="Freeform: Shape 17">
            <a:extLst>
              <a:ext uri="{FF2B5EF4-FFF2-40B4-BE49-F238E27FC236}">
                <a16:creationId xmlns:a16="http://schemas.microsoft.com/office/drawing/2014/main" id="{4C20D8A3-ECAA-F601-E02C-B99EBAA62A0C}"/>
              </a:ext>
            </a:extLst>
          </p:cNvPr>
          <p:cNvSpPr/>
          <p:nvPr/>
        </p:nvSpPr>
        <p:spPr>
          <a:xfrm>
            <a:off x="6079641" y="1604852"/>
            <a:ext cx="2560320" cy="457200"/>
          </a:xfrm>
          <a:custGeom>
            <a:avLst/>
            <a:gdLst>
              <a:gd name="connsiteX0" fmla="*/ 74362 w 446163"/>
              <a:gd name="connsiteY0" fmla="*/ 0 h 2262716"/>
              <a:gd name="connsiteX1" fmla="*/ 371801 w 446163"/>
              <a:gd name="connsiteY1" fmla="*/ 0 h 2262716"/>
              <a:gd name="connsiteX2" fmla="*/ 446163 w 446163"/>
              <a:gd name="connsiteY2" fmla="*/ 74362 h 2262716"/>
              <a:gd name="connsiteX3" fmla="*/ 446163 w 446163"/>
              <a:gd name="connsiteY3" fmla="*/ 2262716 h 2262716"/>
              <a:gd name="connsiteX4" fmla="*/ 446163 w 446163"/>
              <a:gd name="connsiteY4" fmla="*/ 2262716 h 2262716"/>
              <a:gd name="connsiteX5" fmla="*/ 0 w 446163"/>
              <a:gd name="connsiteY5" fmla="*/ 2262716 h 2262716"/>
              <a:gd name="connsiteX6" fmla="*/ 0 w 446163"/>
              <a:gd name="connsiteY6" fmla="*/ 2262716 h 2262716"/>
              <a:gd name="connsiteX7" fmla="*/ 0 w 446163"/>
              <a:gd name="connsiteY7" fmla="*/ 74362 h 2262716"/>
              <a:gd name="connsiteX8" fmla="*/ 74362 w 446163"/>
              <a:gd name="connsiteY8" fmla="*/ 0 h 226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163" h="2262716">
                <a:moveTo>
                  <a:pt x="446163" y="377129"/>
                </a:moveTo>
                <a:lnTo>
                  <a:pt x="446163" y="1885587"/>
                </a:lnTo>
                <a:cubicBezTo>
                  <a:pt x="446163" y="2093868"/>
                  <a:pt x="439598" y="2262713"/>
                  <a:pt x="431500" y="2262713"/>
                </a:cubicBezTo>
                <a:lnTo>
                  <a:pt x="0" y="2262713"/>
                </a:lnTo>
                <a:lnTo>
                  <a:pt x="0" y="2262713"/>
                </a:lnTo>
                <a:lnTo>
                  <a:pt x="0" y="3"/>
                </a:lnTo>
                <a:lnTo>
                  <a:pt x="0" y="3"/>
                </a:lnTo>
                <a:lnTo>
                  <a:pt x="431500" y="3"/>
                </a:lnTo>
                <a:cubicBezTo>
                  <a:pt x="439598" y="3"/>
                  <a:pt x="446163" y="168848"/>
                  <a:pt x="446163" y="37712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6225" rIns="26225" bIns="26226" numCol="1" spcCol="1270" anchor="ctr" anchorCtr="0">
            <a:noAutofit/>
          </a:bodyPr>
          <a:lstStyle/>
          <a:p>
            <a:pPr lvl="1" algn="l" defTabSz="311150">
              <a:lnSpc>
                <a:spcPct val="90000"/>
              </a:lnSpc>
              <a:spcBef>
                <a:spcPct val="0"/>
              </a:spcBef>
              <a:spcAft>
                <a:spcPct val="15000"/>
              </a:spcAft>
            </a:pPr>
            <a:r>
              <a:rPr lang="en-US" sz="900" b="0" i="0" kern="1200"/>
              <a:t>Enhanced UI for data import/export functions and more robust user management, leading to increased engagement and productivity.</a:t>
            </a:r>
            <a:endParaRPr lang="en-IN" sz="900" kern="1200"/>
          </a:p>
        </p:txBody>
      </p:sp>
      <p:sp>
        <p:nvSpPr>
          <p:cNvPr id="20" name="Freeform: Shape 19">
            <a:extLst>
              <a:ext uri="{FF2B5EF4-FFF2-40B4-BE49-F238E27FC236}">
                <a16:creationId xmlns:a16="http://schemas.microsoft.com/office/drawing/2014/main" id="{A78BF05B-D321-2BBC-2C21-AE5F74E2E08D}"/>
              </a:ext>
            </a:extLst>
          </p:cNvPr>
          <p:cNvSpPr/>
          <p:nvPr/>
        </p:nvSpPr>
        <p:spPr>
          <a:xfrm>
            <a:off x="5599159" y="2367252"/>
            <a:ext cx="468969" cy="669956"/>
          </a:xfrm>
          <a:custGeom>
            <a:avLst/>
            <a:gdLst>
              <a:gd name="connsiteX0" fmla="*/ 0 w 669955"/>
              <a:gd name="connsiteY0" fmla="*/ 0 h 468968"/>
              <a:gd name="connsiteX1" fmla="*/ 435471 w 669955"/>
              <a:gd name="connsiteY1" fmla="*/ 0 h 468968"/>
              <a:gd name="connsiteX2" fmla="*/ 669955 w 669955"/>
              <a:gd name="connsiteY2" fmla="*/ 234484 h 468968"/>
              <a:gd name="connsiteX3" fmla="*/ 435471 w 669955"/>
              <a:gd name="connsiteY3" fmla="*/ 468968 h 468968"/>
              <a:gd name="connsiteX4" fmla="*/ 0 w 669955"/>
              <a:gd name="connsiteY4" fmla="*/ 468968 h 468968"/>
              <a:gd name="connsiteX5" fmla="*/ 234484 w 669955"/>
              <a:gd name="connsiteY5" fmla="*/ 234484 h 468968"/>
              <a:gd name="connsiteX6" fmla="*/ 0 w 669955"/>
              <a:gd name="connsiteY6" fmla="*/ 0 h 46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55" h="468968">
                <a:moveTo>
                  <a:pt x="669954" y="0"/>
                </a:moveTo>
                <a:lnTo>
                  <a:pt x="669954" y="304829"/>
                </a:lnTo>
                <a:lnTo>
                  <a:pt x="334978" y="468968"/>
                </a:lnTo>
                <a:lnTo>
                  <a:pt x="1" y="304829"/>
                </a:lnTo>
                <a:lnTo>
                  <a:pt x="1" y="0"/>
                </a:lnTo>
                <a:lnTo>
                  <a:pt x="334978" y="164139"/>
                </a:lnTo>
                <a:lnTo>
                  <a:pt x="669954"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0834" rIns="6350" bIns="240835"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21" name="Freeform: Shape 20">
            <a:extLst>
              <a:ext uri="{FF2B5EF4-FFF2-40B4-BE49-F238E27FC236}">
                <a16:creationId xmlns:a16="http://schemas.microsoft.com/office/drawing/2014/main" id="{5A461C2E-E963-3315-AEBD-D408C109A625}"/>
              </a:ext>
            </a:extLst>
          </p:cNvPr>
          <p:cNvSpPr/>
          <p:nvPr/>
        </p:nvSpPr>
        <p:spPr>
          <a:xfrm>
            <a:off x="6068126" y="2367251"/>
            <a:ext cx="2560320" cy="457200"/>
          </a:xfrm>
          <a:custGeom>
            <a:avLst/>
            <a:gdLst>
              <a:gd name="connsiteX0" fmla="*/ 72580 w 435470"/>
              <a:gd name="connsiteY0" fmla="*/ 0 h 2274231"/>
              <a:gd name="connsiteX1" fmla="*/ 362890 w 435470"/>
              <a:gd name="connsiteY1" fmla="*/ 0 h 2274231"/>
              <a:gd name="connsiteX2" fmla="*/ 435470 w 435470"/>
              <a:gd name="connsiteY2" fmla="*/ 72580 h 2274231"/>
              <a:gd name="connsiteX3" fmla="*/ 435470 w 435470"/>
              <a:gd name="connsiteY3" fmla="*/ 2274231 h 2274231"/>
              <a:gd name="connsiteX4" fmla="*/ 435470 w 435470"/>
              <a:gd name="connsiteY4" fmla="*/ 2274231 h 2274231"/>
              <a:gd name="connsiteX5" fmla="*/ 0 w 435470"/>
              <a:gd name="connsiteY5" fmla="*/ 2274231 h 2274231"/>
              <a:gd name="connsiteX6" fmla="*/ 0 w 435470"/>
              <a:gd name="connsiteY6" fmla="*/ 2274231 h 2274231"/>
              <a:gd name="connsiteX7" fmla="*/ 0 w 435470"/>
              <a:gd name="connsiteY7" fmla="*/ 72580 h 2274231"/>
              <a:gd name="connsiteX8" fmla="*/ 72580 w 435470"/>
              <a:gd name="connsiteY8" fmla="*/ 0 h 227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70" h="2274231">
                <a:moveTo>
                  <a:pt x="435470" y="379049"/>
                </a:moveTo>
                <a:lnTo>
                  <a:pt x="435470" y="1895182"/>
                </a:lnTo>
                <a:cubicBezTo>
                  <a:pt x="435470" y="2104524"/>
                  <a:pt x="429248" y="2274228"/>
                  <a:pt x="421572" y="2274228"/>
                </a:cubicBezTo>
                <a:lnTo>
                  <a:pt x="0" y="2274228"/>
                </a:lnTo>
                <a:lnTo>
                  <a:pt x="0" y="2274228"/>
                </a:lnTo>
                <a:lnTo>
                  <a:pt x="0" y="3"/>
                </a:lnTo>
                <a:lnTo>
                  <a:pt x="0" y="3"/>
                </a:lnTo>
                <a:lnTo>
                  <a:pt x="421572" y="3"/>
                </a:lnTo>
                <a:cubicBezTo>
                  <a:pt x="429248" y="3"/>
                  <a:pt x="435470" y="169707"/>
                  <a:pt x="435470" y="37904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5703" rIns="25703" bIns="25704" numCol="1" spcCol="1270" anchor="ctr" anchorCtr="0">
            <a:noAutofit/>
          </a:bodyPr>
          <a:lstStyle/>
          <a:p>
            <a:pPr lvl="1" algn="l" defTabSz="311150">
              <a:lnSpc>
                <a:spcPct val="90000"/>
              </a:lnSpc>
              <a:spcBef>
                <a:spcPct val="0"/>
              </a:spcBef>
              <a:spcAft>
                <a:spcPct val="15000"/>
              </a:spcAft>
            </a:pPr>
            <a:r>
              <a:rPr lang="en-US" sz="900" b="0" i="0" kern="1200"/>
              <a:t>Stakeholders gain immediate visual insights from dashboards, facilitating proactive environmental management actions.</a:t>
            </a:r>
            <a:r>
              <a:rPr lang="en-IN" sz="900" kern="1200"/>
              <a:t> </a:t>
            </a:r>
          </a:p>
        </p:txBody>
      </p:sp>
      <p:sp>
        <p:nvSpPr>
          <p:cNvPr id="23" name="Freeform: Shape 22">
            <a:extLst>
              <a:ext uri="{FF2B5EF4-FFF2-40B4-BE49-F238E27FC236}">
                <a16:creationId xmlns:a16="http://schemas.microsoft.com/office/drawing/2014/main" id="{F1E1E0E9-2300-A2F4-A116-2974BCE1572F}"/>
              </a:ext>
            </a:extLst>
          </p:cNvPr>
          <p:cNvSpPr/>
          <p:nvPr/>
        </p:nvSpPr>
        <p:spPr>
          <a:xfrm>
            <a:off x="5599159" y="3173476"/>
            <a:ext cx="468969" cy="669956"/>
          </a:xfrm>
          <a:custGeom>
            <a:avLst/>
            <a:gdLst>
              <a:gd name="connsiteX0" fmla="*/ 0 w 669955"/>
              <a:gd name="connsiteY0" fmla="*/ 0 h 468968"/>
              <a:gd name="connsiteX1" fmla="*/ 435471 w 669955"/>
              <a:gd name="connsiteY1" fmla="*/ 0 h 468968"/>
              <a:gd name="connsiteX2" fmla="*/ 669955 w 669955"/>
              <a:gd name="connsiteY2" fmla="*/ 234484 h 468968"/>
              <a:gd name="connsiteX3" fmla="*/ 435471 w 669955"/>
              <a:gd name="connsiteY3" fmla="*/ 468968 h 468968"/>
              <a:gd name="connsiteX4" fmla="*/ 0 w 669955"/>
              <a:gd name="connsiteY4" fmla="*/ 468968 h 468968"/>
              <a:gd name="connsiteX5" fmla="*/ 234484 w 669955"/>
              <a:gd name="connsiteY5" fmla="*/ 234484 h 468968"/>
              <a:gd name="connsiteX6" fmla="*/ 0 w 669955"/>
              <a:gd name="connsiteY6" fmla="*/ 0 h 46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55" h="468968">
                <a:moveTo>
                  <a:pt x="669954" y="0"/>
                </a:moveTo>
                <a:lnTo>
                  <a:pt x="669954" y="304829"/>
                </a:lnTo>
                <a:lnTo>
                  <a:pt x="334978" y="468968"/>
                </a:lnTo>
                <a:lnTo>
                  <a:pt x="1" y="304829"/>
                </a:lnTo>
                <a:lnTo>
                  <a:pt x="1" y="0"/>
                </a:lnTo>
                <a:lnTo>
                  <a:pt x="334978" y="164139"/>
                </a:lnTo>
                <a:lnTo>
                  <a:pt x="669954"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0834" rIns="6350" bIns="240835"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24" name="Freeform: Shape 23">
            <a:extLst>
              <a:ext uri="{FF2B5EF4-FFF2-40B4-BE49-F238E27FC236}">
                <a16:creationId xmlns:a16="http://schemas.microsoft.com/office/drawing/2014/main" id="{D2120DCF-140D-0295-9F8C-94DD7504FE33}"/>
              </a:ext>
            </a:extLst>
          </p:cNvPr>
          <p:cNvSpPr/>
          <p:nvPr/>
        </p:nvSpPr>
        <p:spPr>
          <a:xfrm>
            <a:off x="6068126" y="3173475"/>
            <a:ext cx="2560320" cy="457200"/>
          </a:xfrm>
          <a:custGeom>
            <a:avLst/>
            <a:gdLst>
              <a:gd name="connsiteX0" fmla="*/ 72580 w 435470"/>
              <a:gd name="connsiteY0" fmla="*/ 0 h 2274231"/>
              <a:gd name="connsiteX1" fmla="*/ 362890 w 435470"/>
              <a:gd name="connsiteY1" fmla="*/ 0 h 2274231"/>
              <a:gd name="connsiteX2" fmla="*/ 435470 w 435470"/>
              <a:gd name="connsiteY2" fmla="*/ 72580 h 2274231"/>
              <a:gd name="connsiteX3" fmla="*/ 435470 w 435470"/>
              <a:gd name="connsiteY3" fmla="*/ 2274231 h 2274231"/>
              <a:gd name="connsiteX4" fmla="*/ 435470 w 435470"/>
              <a:gd name="connsiteY4" fmla="*/ 2274231 h 2274231"/>
              <a:gd name="connsiteX5" fmla="*/ 0 w 435470"/>
              <a:gd name="connsiteY5" fmla="*/ 2274231 h 2274231"/>
              <a:gd name="connsiteX6" fmla="*/ 0 w 435470"/>
              <a:gd name="connsiteY6" fmla="*/ 2274231 h 2274231"/>
              <a:gd name="connsiteX7" fmla="*/ 0 w 435470"/>
              <a:gd name="connsiteY7" fmla="*/ 72580 h 2274231"/>
              <a:gd name="connsiteX8" fmla="*/ 72580 w 435470"/>
              <a:gd name="connsiteY8" fmla="*/ 0 h 227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70" h="2274231">
                <a:moveTo>
                  <a:pt x="435470" y="379049"/>
                </a:moveTo>
                <a:lnTo>
                  <a:pt x="435470" y="1895182"/>
                </a:lnTo>
                <a:cubicBezTo>
                  <a:pt x="435470" y="2104524"/>
                  <a:pt x="429248" y="2274228"/>
                  <a:pt x="421572" y="2274228"/>
                </a:cubicBezTo>
                <a:lnTo>
                  <a:pt x="0" y="2274228"/>
                </a:lnTo>
                <a:lnTo>
                  <a:pt x="0" y="2274228"/>
                </a:lnTo>
                <a:lnTo>
                  <a:pt x="0" y="3"/>
                </a:lnTo>
                <a:lnTo>
                  <a:pt x="0" y="3"/>
                </a:lnTo>
                <a:lnTo>
                  <a:pt x="421572" y="3"/>
                </a:lnTo>
                <a:cubicBezTo>
                  <a:pt x="429248" y="3"/>
                  <a:pt x="435470" y="169707"/>
                  <a:pt x="435470" y="37904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5703" rIns="25703" bIns="25704" numCol="1" spcCol="1270" anchor="ctr" anchorCtr="0">
            <a:noAutofit/>
          </a:bodyPr>
          <a:lstStyle/>
          <a:p>
            <a:pPr lvl="1" algn="l" defTabSz="311150">
              <a:lnSpc>
                <a:spcPct val="90000"/>
              </a:lnSpc>
              <a:spcBef>
                <a:spcPct val="0"/>
              </a:spcBef>
              <a:spcAft>
                <a:spcPct val="15000"/>
              </a:spcAft>
            </a:pPr>
            <a:r>
              <a:rPr lang="en-US" sz="900" kern="1200"/>
              <a:t>Ensures data integrity and confidentiality, protecting sensitive information and strengthening system security.</a:t>
            </a:r>
            <a:endParaRPr lang="en-IN" sz="900" kern="1200"/>
          </a:p>
        </p:txBody>
      </p:sp>
      <p:sp>
        <p:nvSpPr>
          <p:cNvPr id="11" name="Freeform: Shape 10">
            <a:extLst>
              <a:ext uri="{FF2B5EF4-FFF2-40B4-BE49-F238E27FC236}">
                <a16:creationId xmlns:a16="http://schemas.microsoft.com/office/drawing/2014/main" id="{E60B89BC-0A62-56DB-2C37-7CD0E9C0C814}"/>
              </a:ext>
            </a:extLst>
          </p:cNvPr>
          <p:cNvSpPr/>
          <p:nvPr/>
        </p:nvSpPr>
        <p:spPr>
          <a:xfrm>
            <a:off x="5599160" y="3979699"/>
            <a:ext cx="482042" cy="688633"/>
          </a:xfrm>
          <a:custGeom>
            <a:avLst/>
            <a:gdLst>
              <a:gd name="connsiteX0" fmla="*/ 0 w 688632"/>
              <a:gd name="connsiteY0" fmla="*/ 0 h 482042"/>
              <a:gd name="connsiteX1" fmla="*/ 447611 w 688632"/>
              <a:gd name="connsiteY1" fmla="*/ 0 h 482042"/>
              <a:gd name="connsiteX2" fmla="*/ 688632 w 688632"/>
              <a:gd name="connsiteY2" fmla="*/ 241021 h 482042"/>
              <a:gd name="connsiteX3" fmla="*/ 447611 w 688632"/>
              <a:gd name="connsiteY3" fmla="*/ 482042 h 482042"/>
              <a:gd name="connsiteX4" fmla="*/ 0 w 688632"/>
              <a:gd name="connsiteY4" fmla="*/ 482042 h 482042"/>
              <a:gd name="connsiteX5" fmla="*/ 241021 w 688632"/>
              <a:gd name="connsiteY5" fmla="*/ 241021 h 482042"/>
              <a:gd name="connsiteX6" fmla="*/ 0 w 688632"/>
              <a:gd name="connsiteY6" fmla="*/ 0 h 48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632" h="482042">
                <a:moveTo>
                  <a:pt x="688632" y="0"/>
                </a:moveTo>
                <a:lnTo>
                  <a:pt x="688632" y="313327"/>
                </a:lnTo>
                <a:lnTo>
                  <a:pt x="344316" y="482042"/>
                </a:lnTo>
                <a:lnTo>
                  <a:pt x="0" y="313327"/>
                </a:lnTo>
                <a:lnTo>
                  <a:pt x="0" y="0"/>
                </a:lnTo>
                <a:lnTo>
                  <a:pt x="344316" y="168715"/>
                </a:lnTo>
                <a:lnTo>
                  <a:pt x="688632"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0" tIns="247372" rIns="6350" bIns="247371"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12" name="Freeform: Shape 11">
            <a:extLst>
              <a:ext uri="{FF2B5EF4-FFF2-40B4-BE49-F238E27FC236}">
                <a16:creationId xmlns:a16="http://schemas.microsoft.com/office/drawing/2014/main" id="{F538D717-57C4-831C-29E3-DF085F7957FC}"/>
              </a:ext>
            </a:extLst>
          </p:cNvPr>
          <p:cNvSpPr/>
          <p:nvPr/>
        </p:nvSpPr>
        <p:spPr>
          <a:xfrm>
            <a:off x="6081200" y="3979698"/>
            <a:ext cx="2560320" cy="457200"/>
          </a:xfrm>
          <a:custGeom>
            <a:avLst/>
            <a:gdLst>
              <a:gd name="connsiteX0" fmla="*/ 74603 w 447610"/>
              <a:gd name="connsiteY0" fmla="*/ 0 h 2261157"/>
              <a:gd name="connsiteX1" fmla="*/ 373007 w 447610"/>
              <a:gd name="connsiteY1" fmla="*/ 0 h 2261157"/>
              <a:gd name="connsiteX2" fmla="*/ 447610 w 447610"/>
              <a:gd name="connsiteY2" fmla="*/ 74603 h 2261157"/>
              <a:gd name="connsiteX3" fmla="*/ 447610 w 447610"/>
              <a:gd name="connsiteY3" fmla="*/ 2261157 h 2261157"/>
              <a:gd name="connsiteX4" fmla="*/ 447610 w 447610"/>
              <a:gd name="connsiteY4" fmla="*/ 2261157 h 2261157"/>
              <a:gd name="connsiteX5" fmla="*/ 0 w 447610"/>
              <a:gd name="connsiteY5" fmla="*/ 2261157 h 2261157"/>
              <a:gd name="connsiteX6" fmla="*/ 0 w 447610"/>
              <a:gd name="connsiteY6" fmla="*/ 2261157 h 2261157"/>
              <a:gd name="connsiteX7" fmla="*/ 0 w 447610"/>
              <a:gd name="connsiteY7" fmla="*/ 74603 h 2261157"/>
              <a:gd name="connsiteX8" fmla="*/ 74603 w 447610"/>
              <a:gd name="connsiteY8" fmla="*/ 0 h 22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10" h="2261157">
                <a:moveTo>
                  <a:pt x="447610" y="376868"/>
                </a:moveTo>
                <a:lnTo>
                  <a:pt x="447610" y="1884289"/>
                </a:lnTo>
                <a:cubicBezTo>
                  <a:pt x="447610" y="2092426"/>
                  <a:pt x="440998" y="2261154"/>
                  <a:pt x="432842" y="2261154"/>
                </a:cubicBezTo>
                <a:lnTo>
                  <a:pt x="0" y="2261154"/>
                </a:lnTo>
                <a:lnTo>
                  <a:pt x="0" y="2261154"/>
                </a:lnTo>
                <a:lnTo>
                  <a:pt x="0" y="3"/>
                </a:lnTo>
                <a:lnTo>
                  <a:pt x="0" y="3"/>
                </a:lnTo>
                <a:lnTo>
                  <a:pt x="432842" y="3"/>
                </a:lnTo>
                <a:cubicBezTo>
                  <a:pt x="440998" y="3"/>
                  <a:pt x="447610" y="168731"/>
                  <a:pt x="447610" y="37686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6296" rIns="26296" bIns="26297" numCol="1" spcCol="1270" anchor="ctr" anchorCtr="0">
            <a:noAutofit/>
          </a:bodyPr>
          <a:lstStyle/>
          <a:p>
            <a:pPr lvl="1" algn="l" defTabSz="311150">
              <a:lnSpc>
                <a:spcPct val="90000"/>
              </a:lnSpc>
              <a:spcBef>
                <a:spcPct val="0"/>
              </a:spcBef>
              <a:spcAft>
                <a:spcPct val="15000"/>
              </a:spcAft>
            </a:pPr>
            <a:r>
              <a:rPr lang="en-US" sz="900" b="0" i="0" kern="1200"/>
              <a:t>Achieve full regulatory compliance and operational excellence, ensuring all environmental KPIs are met effectively.</a:t>
            </a:r>
            <a:endParaRPr lang="en-IN" sz="900" kern="1200"/>
          </a:p>
        </p:txBody>
      </p:sp>
      <p:sp>
        <p:nvSpPr>
          <p:cNvPr id="50" name="Left Bracket 49">
            <a:extLst>
              <a:ext uri="{FF2B5EF4-FFF2-40B4-BE49-F238E27FC236}">
                <a16:creationId xmlns:a16="http://schemas.microsoft.com/office/drawing/2014/main" id="{E1A33E48-78D3-65DD-0A9F-D30E942BBC7D}"/>
              </a:ext>
            </a:extLst>
          </p:cNvPr>
          <p:cNvSpPr/>
          <p:nvPr/>
        </p:nvSpPr>
        <p:spPr>
          <a:xfrm>
            <a:off x="1167676" y="1132114"/>
            <a:ext cx="105953" cy="781957"/>
          </a:xfrm>
          <a:prstGeom prst="lef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FE543E12-82F3-2C24-5274-8FCE712C4A85}"/>
              </a:ext>
            </a:extLst>
          </p:cNvPr>
          <p:cNvSpPr/>
          <p:nvPr/>
        </p:nvSpPr>
        <p:spPr>
          <a:xfrm rot="5400000">
            <a:off x="1251238" y="1883238"/>
            <a:ext cx="64134" cy="62537"/>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40DB82-F995-D47F-72BD-1C3DD7C0ED7F}"/>
              </a:ext>
            </a:extLst>
          </p:cNvPr>
          <p:cNvSpPr txBox="1"/>
          <p:nvPr/>
        </p:nvSpPr>
        <p:spPr>
          <a:xfrm>
            <a:off x="663818" y="1415955"/>
            <a:ext cx="619487" cy="276999"/>
          </a:xfrm>
          <a:prstGeom prst="rect">
            <a:avLst/>
          </a:prstGeom>
          <a:solidFill>
            <a:srgbClr val="FFFAF6"/>
          </a:solidFill>
          <a:ln>
            <a:solidFill>
              <a:schemeClr val="bg2"/>
            </a:solidFill>
          </a:ln>
        </p:spPr>
        <p:txBody>
          <a:bodyPr wrap="square" lIns="45720" rIns="45720" rtlCol="0">
            <a:spAutoFit/>
          </a:bodyPr>
          <a:lstStyle/>
          <a:p>
            <a:pPr algn="ctr"/>
            <a:r>
              <a:rPr lang="en-US" sz="600">
                <a:solidFill>
                  <a:schemeClr val="bg2"/>
                </a:solidFill>
                <a:latin typeface="+mn-lt"/>
              </a:rPr>
              <a:t>Finish-Start Dependency</a:t>
            </a:r>
          </a:p>
        </p:txBody>
      </p:sp>
      <p:sp>
        <p:nvSpPr>
          <p:cNvPr id="2" name="Google Shape;966;p41">
            <a:extLst>
              <a:ext uri="{FF2B5EF4-FFF2-40B4-BE49-F238E27FC236}">
                <a16:creationId xmlns:a16="http://schemas.microsoft.com/office/drawing/2014/main" id="{92EC70E2-CEBF-AD9C-430E-F3A8C8843011}"/>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405008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72CAC18-8B56-47DD-E74A-FE1D0887E169}"/>
              </a:ext>
            </a:extLst>
          </p:cNvPr>
          <p:cNvGrpSpPr/>
          <p:nvPr/>
        </p:nvGrpSpPr>
        <p:grpSpPr>
          <a:xfrm>
            <a:off x="346565" y="937363"/>
            <a:ext cx="7798499" cy="3597952"/>
            <a:chOff x="327660" y="693414"/>
            <a:chExt cx="7798499" cy="3597952"/>
          </a:xfrm>
        </p:grpSpPr>
        <p:sp>
          <p:nvSpPr>
            <p:cNvPr id="3" name="TextBox 2">
              <a:extLst>
                <a:ext uri="{FF2B5EF4-FFF2-40B4-BE49-F238E27FC236}">
                  <a16:creationId xmlns:a16="http://schemas.microsoft.com/office/drawing/2014/main" id="{167D82F7-041A-A2DD-3D24-58E4073AD551}"/>
                </a:ext>
              </a:extLst>
            </p:cNvPr>
            <p:cNvSpPr txBox="1"/>
            <p:nvPr/>
          </p:nvSpPr>
          <p:spPr>
            <a:xfrm>
              <a:off x="4818316" y="1530351"/>
              <a:ext cx="3185160" cy="246221"/>
            </a:xfrm>
            <a:prstGeom prst="rect">
              <a:avLst/>
            </a:prstGeom>
            <a:noFill/>
          </p:spPr>
          <p:txBody>
            <a:bodyPr wrap="square" rtlCol="0">
              <a:spAutoFit/>
            </a:bodyPr>
            <a:lstStyle/>
            <a:p>
              <a:r>
                <a:rPr lang="en-US" sz="1000" b="1">
                  <a:solidFill>
                    <a:schemeClr val="tx1"/>
                  </a:solidFill>
                  <a:latin typeface="+mn-lt"/>
                </a:rPr>
                <a:t>System Setup &amp; Core Development</a:t>
              </a:r>
              <a:endParaRPr lang="en-IN" sz="1000" b="1">
                <a:solidFill>
                  <a:schemeClr val="tx1"/>
                </a:solidFill>
                <a:latin typeface="+mn-lt"/>
              </a:endParaRPr>
            </a:p>
          </p:txBody>
        </p:sp>
        <p:sp>
          <p:nvSpPr>
            <p:cNvPr id="4" name="Rectangle: Rounded Corners 3">
              <a:extLst>
                <a:ext uri="{FF2B5EF4-FFF2-40B4-BE49-F238E27FC236}">
                  <a16:creationId xmlns:a16="http://schemas.microsoft.com/office/drawing/2014/main" id="{87495F8A-42A1-B4E1-3715-FCC4228630AB}"/>
                </a:ext>
              </a:extLst>
            </p:cNvPr>
            <p:cNvSpPr/>
            <p:nvPr/>
          </p:nvSpPr>
          <p:spPr>
            <a:xfrm>
              <a:off x="327660" y="693414"/>
              <a:ext cx="1360932" cy="15544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1</a:t>
              </a:r>
            </a:p>
            <a:p>
              <a:r>
                <a:rPr lang="en-IN" sz="600" b="1"/>
                <a:t>Objective: </a:t>
              </a:r>
              <a:r>
                <a:rPr lang="en-IN" sz="600"/>
                <a:t>System Setup</a:t>
              </a:r>
              <a:br>
                <a:rPr lang="en-IN" sz="600" b="1"/>
              </a:br>
              <a:r>
                <a:rPr lang="en-IN" sz="600" b="1"/>
                <a:t>Required Task: </a:t>
              </a:r>
            </a:p>
            <a:p>
              <a:r>
                <a:rPr lang="en-US" sz="600"/>
                <a:t>Set up project environment.</a:t>
              </a:r>
            </a:p>
            <a:p>
              <a:r>
                <a:rPr lang="en-US" sz="600"/>
                <a:t>Integrate with </a:t>
              </a:r>
              <a:r>
                <a:rPr lang="en-US" sz="600" err="1"/>
                <a:t>SeedDMS</a:t>
              </a:r>
              <a:r>
                <a:rPr lang="en-US" sz="600"/>
                <a:t>.</a:t>
              </a:r>
            </a:p>
            <a:p>
              <a:r>
                <a:rPr lang="en-US" sz="600"/>
                <a:t>Develop basic data management functionalities.</a:t>
              </a:r>
              <a:br>
                <a:rPr lang="en-US" sz="600"/>
              </a:br>
              <a:r>
                <a:rPr lang="en-US" sz="600" b="1"/>
                <a:t>Success Criteria:</a:t>
              </a:r>
            </a:p>
            <a:p>
              <a:r>
                <a:rPr lang="en-US" sz="600"/>
                <a:t>Project environment is set up and accessible to the team.</a:t>
              </a:r>
            </a:p>
            <a:p>
              <a:r>
                <a:rPr lang="en-US" sz="600"/>
                <a:t>Basic data management functionalities are operational.</a:t>
              </a:r>
              <a:endParaRPr lang="en-IN" sz="600"/>
            </a:p>
          </p:txBody>
        </p:sp>
        <p:sp>
          <p:nvSpPr>
            <p:cNvPr id="9" name="Rectangle: Rounded Corners 8">
              <a:extLst>
                <a:ext uri="{FF2B5EF4-FFF2-40B4-BE49-F238E27FC236}">
                  <a16:creationId xmlns:a16="http://schemas.microsoft.com/office/drawing/2014/main" id="{B7A83730-30E4-EF37-FFE6-CF925E7E5884}"/>
                </a:ext>
              </a:extLst>
            </p:cNvPr>
            <p:cNvSpPr/>
            <p:nvPr/>
          </p:nvSpPr>
          <p:spPr>
            <a:xfrm>
              <a:off x="2200656" y="693414"/>
              <a:ext cx="2298192" cy="15544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2</a:t>
              </a:r>
            </a:p>
            <a:p>
              <a:r>
                <a:rPr lang="en-IN" sz="600" b="1"/>
                <a:t>Objective: </a:t>
              </a:r>
              <a:r>
                <a:rPr lang="en-IN" sz="600"/>
                <a:t>Development</a:t>
              </a:r>
              <a:br>
                <a:rPr lang="en-IN" sz="600" b="1"/>
              </a:br>
              <a:r>
                <a:rPr lang="en-IN" sz="600" b="1"/>
                <a:t>Required Task: </a:t>
              </a:r>
            </a:p>
            <a:p>
              <a:r>
                <a:rPr lang="en-US" sz="600"/>
                <a:t>Establish user authentication and basic access controls.</a:t>
              </a:r>
            </a:p>
            <a:p>
              <a:r>
                <a:rPr lang="en-US" sz="600"/>
                <a:t>Users can input and access environmental data securely.</a:t>
              </a:r>
            </a:p>
            <a:p>
              <a:r>
                <a:rPr lang="en-US" sz="600"/>
                <a:t>Implement real-time updates of current month's energy consumption, carbon emissions, and waste generation (User Story 1.0).</a:t>
              </a:r>
              <a:br>
                <a:rPr lang="en-US" sz="600"/>
              </a:br>
              <a:r>
                <a:rPr lang="en-US" sz="600" b="1"/>
                <a:t>Success Criteria:</a:t>
              </a:r>
            </a:p>
            <a:p>
              <a:r>
                <a:rPr lang="en-US" sz="600"/>
                <a:t>User authentication and access controls are established and verified.</a:t>
              </a:r>
            </a:p>
            <a:p>
              <a:r>
                <a:rPr lang="en-US" sz="600"/>
                <a:t>Users can input and access environmental data securely.</a:t>
              </a:r>
            </a:p>
            <a:p>
              <a:r>
                <a:rPr lang="en-US" sz="600"/>
                <a:t>Real-time updates are functional and accurate.</a:t>
              </a:r>
            </a:p>
          </p:txBody>
        </p:sp>
        <p:cxnSp>
          <p:nvCxnSpPr>
            <p:cNvPr id="14" name="Straight Arrow Connector 13">
              <a:extLst>
                <a:ext uri="{FF2B5EF4-FFF2-40B4-BE49-F238E27FC236}">
                  <a16:creationId xmlns:a16="http://schemas.microsoft.com/office/drawing/2014/main" id="{D5FFCDC5-CC3F-C347-0901-41879754C0CD}"/>
                </a:ext>
              </a:extLst>
            </p:cNvPr>
            <p:cNvCxnSpPr>
              <a:cxnSpLocks/>
              <a:stCxn id="4" idx="3"/>
            </p:cNvCxnSpPr>
            <p:nvPr/>
          </p:nvCxnSpPr>
          <p:spPr>
            <a:xfrm>
              <a:off x="1688592" y="1470646"/>
              <a:ext cx="512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08D86-B0FA-64A2-4249-E2FECDA7E15A}"/>
                </a:ext>
              </a:extLst>
            </p:cNvPr>
            <p:cNvSpPr txBox="1"/>
            <p:nvPr/>
          </p:nvSpPr>
          <p:spPr>
            <a:xfrm>
              <a:off x="1322215" y="3518397"/>
              <a:ext cx="2092260" cy="400110"/>
            </a:xfrm>
            <a:prstGeom prst="rect">
              <a:avLst/>
            </a:prstGeom>
            <a:noFill/>
          </p:spPr>
          <p:txBody>
            <a:bodyPr wrap="square" rtlCol="0">
              <a:spAutoFit/>
            </a:bodyPr>
            <a:lstStyle/>
            <a:p>
              <a:r>
                <a:rPr lang="en-US" sz="1000" b="1">
                  <a:solidFill>
                    <a:schemeClr val="tx1"/>
                  </a:solidFill>
                  <a:latin typeface="+mn-lt"/>
                </a:rPr>
                <a:t>Advanced Data Management &amp; User System</a:t>
              </a:r>
              <a:endParaRPr lang="en-IN" sz="1000" b="1">
                <a:solidFill>
                  <a:schemeClr val="tx1"/>
                </a:solidFill>
                <a:latin typeface="+mn-lt"/>
              </a:endParaRPr>
            </a:p>
          </p:txBody>
        </p:sp>
        <p:sp>
          <p:nvSpPr>
            <p:cNvPr id="25" name="Rectangle: Rounded Corners 24">
              <a:extLst>
                <a:ext uri="{FF2B5EF4-FFF2-40B4-BE49-F238E27FC236}">
                  <a16:creationId xmlns:a16="http://schemas.microsoft.com/office/drawing/2014/main" id="{A289EEC6-DAC6-3FDD-F849-281AC1A08414}"/>
                </a:ext>
              </a:extLst>
            </p:cNvPr>
            <p:cNvSpPr/>
            <p:nvPr/>
          </p:nvSpPr>
          <p:spPr>
            <a:xfrm>
              <a:off x="5584127" y="2659793"/>
              <a:ext cx="2542032" cy="16315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4</a:t>
              </a:r>
            </a:p>
            <a:p>
              <a:r>
                <a:rPr lang="en-IN" sz="600" b="1"/>
                <a:t>Objective: </a:t>
              </a:r>
              <a:r>
                <a:rPr lang="en-IN" sz="600"/>
                <a:t>User System</a:t>
              </a:r>
              <a:br>
                <a:rPr lang="en-IN" sz="600" b="1"/>
              </a:br>
              <a:r>
                <a:rPr lang="en-IN" sz="600" b="1"/>
                <a:t>Required Task: </a:t>
              </a:r>
            </a:p>
            <a:p>
              <a:r>
                <a:rPr lang="en-IN" sz="600"/>
                <a:t>Expand user management features.</a:t>
              </a:r>
            </a:p>
            <a:p>
              <a:r>
                <a:rPr lang="en-IN" sz="600"/>
                <a:t>Implement more sophisticated access controls.</a:t>
              </a:r>
            </a:p>
            <a:p>
              <a:r>
                <a:rPr lang="en-IN" sz="600"/>
                <a:t>Implement analytics in Dashboard &amp; Reports Module for data filtering and comprehensive analysis (User Story 1.2, 2.3).</a:t>
              </a:r>
            </a:p>
            <a:p>
              <a:r>
                <a:rPr lang="en-IN" sz="600"/>
                <a:t>Robust user management system is operational, increasing engagement and productivity.</a:t>
              </a:r>
            </a:p>
            <a:p>
              <a:r>
                <a:rPr lang="en-US" sz="600" b="1"/>
                <a:t>Success Criteria:</a:t>
              </a:r>
            </a:p>
            <a:p>
              <a:r>
                <a:rPr lang="en-US" sz="600"/>
                <a:t>User management features are expanded and validated.</a:t>
              </a:r>
            </a:p>
            <a:p>
              <a:r>
                <a:rPr lang="en-US" sz="600"/>
                <a:t>Sophisticated access controls are implemented and functional.</a:t>
              </a:r>
            </a:p>
            <a:p>
              <a:r>
                <a:rPr lang="en-US" sz="600"/>
                <a:t>Analytics features operational with filtering and analysis tools.</a:t>
              </a:r>
            </a:p>
            <a:p>
              <a:r>
                <a:rPr lang="en-US" sz="600"/>
                <a:t>Robust user management system is operational, increasing engagement and productivity.</a:t>
              </a:r>
            </a:p>
          </p:txBody>
        </p:sp>
        <p:sp>
          <p:nvSpPr>
            <p:cNvPr id="26" name="Rectangle: Rounded Corners 25">
              <a:extLst>
                <a:ext uri="{FF2B5EF4-FFF2-40B4-BE49-F238E27FC236}">
                  <a16:creationId xmlns:a16="http://schemas.microsoft.com/office/drawing/2014/main" id="{B3C925C6-9B54-86D3-24F6-540681FF1332}"/>
                </a:ext>
              </a:extLst>
            </p:cNvPr>
            <p:cNvSpPr/>
            <p:nvPr/>
          </p:nvSpPr>
          <p:spPr>
            <a:xfrm>
              <a:off x="3540157" y="2659809"/>
              <a:ext cx="1558290" cy="163155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3</a:t>
              </a:r>
            </a:p>
            <a:p>
              <a:r>
                <a:rPr lang="en-IN" sz="600" b="1"/>
                <a:t>Objective: </a:t>
              </a:r>
              <a:r>
                <a:rPr lang="en-IN" sz="600"/>
                <a:t>Advanced Data Management</a:t>
              </a:r>
              <a:br>
                <a:rPr lang="en-IN" sz="600" b="1"/>
              </a:br>
              <a:r>
                <a:rPr lang="en-IN" sz="600" b="1"/>
                <a:t>Required Task: </a:t>
              </a:r>
            </a:p>
            <a:p>
              <a:r>
                <a:rPr lang="en-US" sz="600"/>
                <a:t>Enhance data import and export capabilities.</a:t>
              </a:r>
            </a:p>
            <a:p>
              <a:r>
                <a:rPr lang="en-US" sz="600"/>
                <a:t>Develop Reports Dashboard for report templates, customization, and export (User Story 1.1).</a:t>
              </a:r>
              <a:br>
                <a:rPr lang="en-US" sz="600"/>
              </a:br>
              <a:r>
                <a:rPr lang="en-US" sz="600" b="1"/>
                <a:t>Success Criteria:</a:t>
              </a:r>
            </a:p>
            <a:p>
              <a:r>
                <a:rPr lang="en-US" sz="600"/>
                <a:t>Enhanced data import/export functions are tested and working.</a:t>
              </a:r>
            </a:p>
            <a:p>
              <a:r>
                <a:rPr lang="en-US" sz="600"/>
                <a:t>Reports Dashboard is operational with required features.</a:t>
              </a:r>
            </a:p>
          </p:txBody>
        </p:sp>
        <p:cxnSp>
          <p:nvCxnSpPr>
            <p:cNvPr id="30" name="Straight Arrow Connector 29">
              <a:extLst>
                <a:ext uri="{FF2B5EF4-FFF2-40B4-BE49-F238E27FC236}">
                  <a16:creationId xmlns:a16="http://schemas.microsoft.com/office/drawing/2014/main" id="{465CE8F4-71A7-888D-61A1-DAAFB24AB9B5}"/>
                </a:ext>
              </a:extLst>
            </p:cNvPr>
            <p:cNvCxnSpPr>
              <a:cxnSpLocks/>
              <a:stCxn id="26" idx="3"/>
            </p:cNvCxnSpPr>
            <p:nvPr/>
          </p:nvCxnSpPr>
          <p:spPr>
            <a:xfrm>
              <a:off x="5098447" y="3475588"/>
              <a:ext cx="470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764D9FE-9AFC-CA9F-037D-B6CBEDBCB895}"/>
                </a:ext>
              </a:extLst>
            </p:cNvPr>
            <p:cNvGrpSpPr/>
            <p:nvPr/>
          </p:nvGrpSpPr>
          <p:grpSpPr>
            <a:xfrm>
              <a:off x="4517136" y="727984"/>
              <a:ext cx="1691068" cy="1485321"/>
              <a:chOff x="4517136" y="727984"/>
              <a:chExt cx="1691068" cy="1485321"/>
            </a:xfrm>
          </p:grpSpPr>
          <p:sp>
            <p:nvSpPr>
              <p:cNvPr id="31" name="Right Brace 30">
                <a:extLst>
                  <a:ext uri="{FF2B5EF4-FFF2-40B4-BE49-F238E27FC236}">
                    <a16:creationId xmlns:a16="http://schemas.microsoft.com/office/drawing/2014/main" id="{882A86B4-E64E-AA3F-B423-BCF9B2C83BD6}"/>
                  </a:ext>
                </a:extLst>
              </p:cNvPr>
              <p:cNvSpPr/>
              <p:nvPr/>
            </p:nvSpPr>
            <p:spPr>
              <a:xfrm>
                <a:off x="4517136" y="727984"/>
                <a:ext cx="341376" cy="1485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AA0D029D-82E8-9C9D-E9C7-6E499C39F5DA}"/>
                  </a:ext>
                </a:extLst>
              </p:cNvPr>
              <p:cNvSpPr txBox="1"/>
              <p:nvPr/>
            </p:nvSpPr>
            <p:spPr>
              <a:xfrm>
                <a:off x="4818316" y="1355228"/>
                <a:ext cx="1389888" cy="230832"/>
              </a:xfrm>
              <a:prstGeom prst="rect">
                <a:avLst/>
              </a:prstGeom>
              <a:noFill/>
            </p:spPr>
            <p:txBody>
              <a:bodyPr wrap="square" rtlCol="0">
                <a:spAutoFit/>
              </a:bodyPr>
              <a:lstStyle/>
              <a:p>
                <a:r>
                  <a:rPr lang="en-IN" sz="900">
                    <a:solidFill>
                      <a:schemeClr val="accent1"/>
                    </a:solidFill>
                    <a:latin typeface="+mn-lt"/>
                  </a:rPr>
                  <a:t>Increment 1</a:t>
                </a:r>
              </a:p>
            </p:txBody>
          </p:sp>
        </p:grpSp>
        <p:sp>
          <p:nvSpPr>
            <p:cNvPr id="37" name="TextBox 36">
              <a:extLst>
                <a:ext uri="{FF2B5EF4-FFF2-40B4-BE49-F238E27FC236}">
                  <a16:creationId xmlns:a16="http://schemas.microsoft.com/office/drawing/2014/main" id="{C75D3D0E-118F-E0FF-B50F-C94622F3E4CB}"/>
                </a:ext>
              </a:extLst>
            </p:cNvPr>
            <p:cNvSpPr txBox="1"/>
            <p:nvPr/>
          </p:nvSpPr>
          <p:spPr>
            <a:xfrm>
              <a:off x="2444639" y="3377006"/>
              <a:ext cx="1389888" cy="230832"/>
            </a:xfrm>
            <a:prstGeom prst="rect">
              <a:avLst/>
            </a:prstGeom>
            <a:noFill/>
          </p:spPr>
          <p:txBody>
            <a:bodyPr wrap="square" rtlCol="0">
              <a:spAutoFit/>
            </a:bodyPr>
            <a:lstStyle/>
            <a:p>
              <a:r>
                <a:rPr lang="en-IN" sz="900">
                  <a:solidFill>
                    <a:schemeClr val="accent1"/>
                  </a:solidFill>
                  <a:latin typeface="+mn-lt"/>
                </a:rPr>
                <a:t>Increment 2</a:t>
              </a:r>
            </a:p>
          </p:txBody>
        </p:sp>
      </p:grpSp>
      <p:sp>
        <p:nvSpPr>
          <p:cNvPr id="50" name="Google Shape;1174;p56">
            <a:extLst>
              <a:ext uri="{FF2B5EF4-FFF2-40B4-BE49-F238E27FC236}">
                <a16:creationId xmlns:a16="http://schemas.microsoft.com/office/drawing/2014/main" id="{83BF6549-97AA-B189-6CDD-6C8509FF3345}"/>
              </a:ext>
            </a:extLst>
          </p:cNvPr>
          <p:cNvSpPr txBox="1">
            <a:spLocks noGrp="1"/>
          </p:cNvSpPr>
          <p:nvPr>
            <p:ph type="title"/>
          </p:nvPr>
        </p:nvSpPr>
        <p:spPr>
          <a:xfrm>
            <a:off x="653561" y="76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Sprint </a:t>
            </a:r>
            <a:r>
              <a:rPr lang="en-US">
                <a:latin typeface="Open Sans" panose="020B0606030504020204" pitchFamily="34" charset="0"/>
                <a:ea typeface="Open Sans" panose="020B0606030504020204" pitchFamily="34" charset="0"/>
                <a:cs typeface="Open Sans" panose="020B0606030504020204" pitchFamily="34" charset="0"/>
              </a:rPr>
              <a:t>Plan</a:t>
            </a:r>
            <a:endParaRPr lang="en-US" baseline="30000">
              <a:latin typeface="Open Sans" panose="020B0606030504020204" pitchFamily="34" charset="0"/>
              <a:ea typeface="Open Sans" panose="020B0606030504020204" pitchFamily="34" charset="0"/>
              <a:cs typeface="Open Sans" panose="020B0606030504020204" pitchFamily="34" charset="0"/>
            </a:endParaRPr>
          </a:p>
        </p:txBody>
      </p:sp>
      <p:cxnSp>
        <p:nvCxnSpPr>
          <p:cNvPr id="56" name="Connector: Elbow 55">
            <a:extLst>
              <a:ext uri="{FF2B5EF4-FFF2-40B4-BE49-F238E27FC236}">
                <a16:creationId xmlns:a16="http://schemas.microsoft.com/office/drawing/2014/main" id="{B9FC2D5C-F722-F43F-440D-10F65087DA80}"/>
              </a:ext>
            </a:extLst>
          </p:cNvPr>
          <p:cNvCxnSpPr>
            <a:cxnSpLocks/>
          </p:cNvCxnSpPr>
          <p:nvPr/>
        </p:nvCxnSpPr>
        <p:spPr>
          <a:xfrm rot="16200000" flipH="1">
            <a:off x="3647466" y="2213016"/>
            <a:ext cx="411933" cy="969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Left Brace 56">
            <a:extLst>
              <a:ext uri="{FF2B5EF4-FFF2-40B4-BE49-F238E27FC236}">
                <a16:creationId xmlns:a16="http://schemas.microsoft.com/office/drawing/2014/main" id="{3190CAC0-EE5D-2C7C-DBE8-2E7AA3647EC6}"/>
              </a:ext>
            </a:extLst>
          </p:cNvPr>
          <p:cNvSpPr/>
          <p:nvPr/>
        </p:nvSpPr>
        <p:spPr>
          <a:xfrm>
            <a:off x="3200400" y="2922040"/>
            <a:ext cx="343517" cy="1613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9" name="Straight Arrow Connector 58">
            <a:extLst>
              <a:ext uri="{FF2B5EF4-FFF2-40B4-BE49-F238E27FC236}">
                <a16:creationId xmlns:a16="http://schemas.microsoft.com/office/drawing/2014/main" id="{49D05ED2-31A6-DE6F-7626-A9ED12BB20CE}"/>
              </a:ext>
            </a:extLst>
          </p:cNvPr>
          <p:cNvCxnSpPr>
            <a:cxnSpLocks/>
          </p:cNvCxnSpPr>
          <p:nvPr/>
        </p:nvCxnSpPr>
        <p:spPr>
          <a:xfrm>
            <a:off x="6874048" y="4535315"/>
            <a:ext cx="0" cy="60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Google Shape;966;p41">
            <a:extLst>
              <a:ext uri="{FF2B5EF4-FFF2-40B4-BE49-F238E27FC236}">
                <a16:creationId xmlns:a16="http://schemas.microsoft.com/office/drawing/2014/main" id="{B4C26F4E-E6DF-8702-6364-5B7E40A04241}"/>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2" name="TextBox 1">
            <a:extLst>
              <a:ext uri="{FF2B5EF4-FFF2-40B4-BE49-F238E27FC236}">
                <a16:creationId xmlns:a16="http://schemas.microsoft.com/office/drawing/2014/main" id="{710E5D9D-588A-1538-8798-36B560D370E0}"/>
              </a:ext>
            </a:extLst>
          </p:cNvPr>
          <p:cNvSpPr txBox="1"/>
          <p:nvPr/>
        </p:nvSpPr>
        <p:spPr>
          <a:xfrm>
            <a:off x="1360736" y="4937641"/>
            <a:ext cx="642252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Eby</a:t>
            </a:r>
            <a:r>
              <a:rPr lang="en-US" sz="600">
                <a:latin typeface="Open Sans" panose="020B0606030504020204" pitchFamily="34" charset="0"/>
                <a:ea typeface="Open Sans" panose="020B0606030504020204" pitchFamily="34" charset="0"/>
                <a:cs typeface="Open Sans" panose="020B0606030504020204" pitchFamily="34" charset="0"/>
              </a:rPr>
              <a:t>, K. (2022, Sep 29). Sprint planning templates. Smartsheet.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2"/>
              </a:rPr>
              <a:t>https://www.smartsheet.com/content/sprint-planning-templates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42935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8B57E-7F75-4B24-A11C-F75FDCE54686}"/>
              </a:ext>
            </a:extLst>
          </p:cNvPr>
          <p:cNvSpPr txBox="1"/>
          <p:nvPr/>
        </p:nvSpPr>
        <p:spPr>
          <a:xfrm>
            <a:off x="4851081" y="793068"/>
            <a:ext cx="1371600" cy="400110"/>
          </a:xfrm>
          <a:prstGeom prst="rect">
            <a:avLst/>
          </a:prstGeom>
          <a:noFill/>
        </p:spPr>
        <p:txBody>
          <a:bodyPr wrap="square" rtlCol="0">
            <a:spAutoFit/>
          </a:bodyPr>
          <a:lstStyle/>
          <a:p>
            <a:r>
              <a:rPr lang="en-IN" sz="1000" b="1">
                <a:solidFill>
                  <a:schemeClr val="tx1"/>
                </a:solidFill>
                <a:latin typeface="+mn-lt"/>
              </a:rPr>
              <a:t>Data Visualization and Reporting</a:t>
            </a:r>
          </a:p>
        </p:txBody>
      </p:sp>
      <p:sp>
        <p:nvSpPr>
          <p:cNvPr id="4" name="Rectangle: Rounded Corners 3">
            <a:extLst>
              <a:ext uri="{FF2B5EF4-FFF2-40B4-BE49-F238E27FC236}">
                <a16:creationId xmlns:a16="http://schemas.microsoft.com/office/drawing/2014/main" id="{57C3B534-D7AB-F9C6-9F58-EF8954A815C5}"/>
              </a:ext>
            </a:extLst>
          </p:cNvPr>
          <p:cNvSpPr/>
          <p:nvPr/>
        </p:nvSpPr>
        <p:spPr>
          <a:xfrm>
            <a:off x="828405" y="125676"/>
            <a:ext cx="1757013" cy="12916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5</a:t>
            </a:r>
          </a:p>
          <a:p>
            <a:r>
              <a:rPr lang="en-IN" sz="600" b="1"/>
              <a:t>Objective:</a:t>
            </a:r>
            <a:r>
              <a:rPr lang="en-US" sz="600"/>
              <a:t> Supply Chain and Data Entry</a:t>
            </a:r>
            <a:br>
              <a:rPr lang="en-IN" sz="600" b="1"/>
            </a:br>
            <a:r>
              <a:rPr lang="en-IN" sz="600" b="1"/>
              <a:t>Required Task: </a:t>
            </a:r>
          </a:p>
          <a:p>
            <a:r>
              <a:rPr lang="en-US" sz="600"/>
              <a:t>Develop Supply Chain Module (User Story 1.3, 2.2).</a:t>
            </a:r>
          </a:p>
          <a:p>
            <a:r>
              <a:rPr lang="en-US" sz="600"/>
              <a:t>Develop Data Entry Module for manual data entry and CSV/Excel import (User Story 2.0).</a:t>
            </a:r>
            <a:br>
              <a:rPr lang="en-US" sz="600"/>
            </a:br>
            <a:r>
              <a:rPr lang="en-US" sz="600" b="1"/>
              <a:t>Success Criteria:</a:t>
            </a:r>
          </a:p>
          <a:p>
            <a:r>
              <a:rPr lang="en-US" sz="600"/>
              <a:t>Supply Chain Module is functional.</a:t>
            </a:r>
          </a:p>
          <a:p>
            <a:r>
              <a:rPr lang="en-US" sz="600"/>
              <a:t>Data Entry Module is tested and operational</a:t>
            </a:r>
            <a:r>
              <a:rPr lang="en-US" sz="600" b="1"/>
              <a:t>.</a:t>
            </a:r>
          </a:p>
        </p:txBody>
      </p:sp>
      <p:sp>
        <p:nvSpPr>
          <p:cNvPr id="7" name="Rectangle: Rounded Corners 6">
            <a:extLst>
              <a:ext uri="{FF2B5EF4-FFF2-40B4-BE49-F238E27FC236}">
                <a16:creationId xmlns:a16="http://schemas.microsoft.com/office/drawing/2014/main" id="{0BA01FC0-0156-F21F-89B3-988BF6CD6748}"/>
              </a:ext>
            </a:extLst>
          </p:cNvPr>
          <p:cNvSpPr/>
          <p:nvPr/>
        </p:nvSpPr>
        <p:spPr>
          <a:xfrm>
            <a:off x="2877343" y="109661"/>
            <a:ext cx="1681813" cy="13076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6</a:t>
            </a:r>
          </a:p>
          <a:p>
            <a:r>
              <a:rPr lang="en-IN" sz="600" b="1"/>
              <a:t>Objective</a:t>
            </a:r>
            <a:r>
              <a:rPr lang="en-IN" sz="600"/>
              <a:t>: Data Visualization</a:t>
            </a:r>
            <a:br>
              <a:rPr lang="en-IN" sz="600"/>
            </a:br>
            <a:r>
              <a:rPr lang="en-IN" sz="600" b="1"/>
              <a:t>Required Task: </a:t>
            </a:r>
          </a:p>
          <a:p>
            <a:r>
              <a:rPr lang="en-US" sz="600"/>
              <a:t>Develop initial dashboards and reporting tools.</a:t>
            </a:r>
          </a:p>
          <a:p>
            <a:r>
              <a:rPr lang="en-US" sz="600"/>
              <a:t>Integrate real-time data updates and filtering capabilities</a:t>
            </a:r>
            <a:br>
              <a:rPr lang="en-US" sz="600"/>
            </a:br>
            <a:r>
              <a:rPr lang="en-US" sz="600" b="1"/>
              <a:t>Success Criteria:</a:t>
            </a:r>
          </a:p>
          <a:p>
            <a:r>
              <a:rPr lang="en-US" sz="600"/>
              <a:t>Initial dashboards and reporting tools are developed and reviewed.</a:t>
            </a:r>
          </a:p>
          <a:p>
            <a:r>
              <a:rPr lang="en-US" sz="600"/>
              <a:t>Real-time data updates and filtering capabilities are integrated and tested.</a:t>
            </a:r>
          </a:p>
        </p:txBody>
      </p:sp>
      <p:cxnSp>
        <p:nvCxnSpPr>
          <p:cNvPr id="11" name="Straight Arrow Connector 10">
            <a:extLst>
              <a:ext uri="{FF2B5EF4-FFF2-40B4-BE49-F238E27FC236}">
                <a16:creationId xmlns:a16="http://schemas.microsoft.com/office/drawing/2014/main" id="{ACEDDAE0-7989-92C2-98A4-20F833CC0F53}"/>
              </a:ext>
            </a:extLst>
          </p:cNvPr>
          <p:cNvCxnSpPr>
            <a:cxnSpLocks/>
            <a:stCxn id="4" idx="3"/>
            <a:endCxn id="7" idx="1"/>
          </p:cNvCxnSpPr>
          <p:nvPr/>
        </p:nvCxnSpPr>
        <p:spPr>
          <a:xfrm flipV="1">
            <a:off x="2585418" y="763470"/>
            <a:ext cx="291925" cy="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785F27-7BD1-7D70-DAE4-DD727B52B27D}"/>
              </a:ext>
            </a:extLst>
          </p:cNvPr>
          <p:cNvSpPr txBox="1"/>
          <p:nvPr/>
        </p:nvSpPr>
        <p:spPr>
          <a:xfrm>
            <a:off x="4851081" y="648054"/>
            <a:ext cx="1188720" cy="230832"/>
          </a:xfrm>
          <a:prstGeom prst="rect">
            <a:avLst/>
          </a:prstGeom>
          <a:noFill/>
        </p:spPr>
        <p:txBody>
          <a:bodyPr wrap="square" rtlCol="0">
            <a:spAutoFit/>
          </a:bodyPr>
          <a:lstStyle/>
          <a:p>
            <a:r>
              <a:rPr lang="en-IN" sz="900">
                <a:solidFill>
                  <a:schemeClr val="accent1"/>
                </a:solidFill>
                <a:latin typeface="+mn-lt"/>
              </a:rPr>
              <a:t>Increment 3</a:t>
            </a:r>
          </a:p>
        </p:txBody>
      </p:sp>
      <p:sp>
        <p:nvSpPr>
          <p:cNvPr id="13" name="Right Brace 12">
            <a:extLst>
              <a:ext uri="{FF2B5EF4-FFF2-40B4-BE49-F238E27FC236}">
                <a16:creationId xmlns:a16="http://schemas.microsoft.com/office/drawing/2014/main" id="{457D3FAF-04D2-8E5F-E638-6E241963FA50}"/>
              </a:ext>
            </a:extLst>
          </p:cNvPr>
          <p:cNvSpPr/>
          <p:nvPr/>
        </p:nvSpPr>
        <p:spPr>
          <a:xfrm>
            <a:off x="4559156" y="126896"/>
            <a:ext cx="310897" cy="1306985"/>
          </a:xfrm>
          <a:prstGeom prst="rightBrace">
            <a:avLst>
              <a:gd name="adj1" fmla="val 8333"/>
              <a:gd name="adj2" fmla="val 484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D56E0EA2-6882-EB9F-3D45-596B622676C5}"/>
              </a:ext>
            </a:extLst>
          </p:cNvPr>
          <p:cNvSpPr txBox="1"/>
          <p:nvPr/>
        </p:nvSpPr>
        <p:spPr>
          <a:xfrm>
            <a:off x="7684869" y="2454283"/>
            <a:ext cx="1188720" cy="400110"/>
          </a:xfrm>
          <a:prstGeom prst="rect">
            <a:avLst/>
          </a:prstGeom>
          <a:noFill/>
        </p:spPr>
        <p:txBody>
          <a:bodyPr wrap="square" rtlCol="0">
            <a:spAutoFit/>
          </a:bodyPr>
          <a:lstStyle/>
          <a:p>
            <a:r>
              <a:rPr lang="en-US" sz="1000" b="1">
                <a:solidFill>
                  <a:schemeClr val="tx1"/>
                </a:solidFill>
                <a:latin typeface="+mn-lt"/>
              </a:rPr>
              <a:t>Security &amp; UI Enhancements</a:t>
            </a:r>
            <a:endParaRPr lang="en-IN" sz="1000" b="1">
              <a:solidFill>
                <a:schemeClr val="tx1"/>
              </a:solidFill>
              <a:latin typeface="+mn-lt"/>
            </a:endParaRPr>
          </a:p>
        </p:txBody>
      </p:sp>
      <p:sp>
        <p:nvSpPr>
          <p:cNvPr id="16" name="Rectangle: Rounded Corners 15">
            <a:extLst>
              <a:ext uri="{FF2B5EF4-FFF2-40B4-BE49-F238E27FC236}">
                <a16:creationId xmlns:a16="http://schemas.microsoft.com/office/drawing/2014/main" id="{9F2F9415-C0B6-70BE-3A56-E3C46D01724D}"/>
              </a:ext>
            </a:extLst>
          </p:cNvPr>
          <p:cNvSpPr/>
          <p:nvPr/>
        </p:nvSpPr>
        <p:spPr>
          <a:xfrm>
            <a:off x="3000058" y="1657370"/>
            <a:ext cx="1981028" cy="15479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7</a:t>
            </a:r>
          </a:p>
          <a:p>
            <a:r>
              <a:rPr lang="en-IN" sz="600" b="1"/>
              <a:t>Objective:</a:t>
            </a:r>
            <a:r>
              <a:rPr lang="en-US" sz="600"/>
              <a:t> Reporting Element</a:t>
            </a:r>
            <a:br>
              <a:rPr lang="en-IN" sz="600" b="1"/>
            </a:br>
            <a:r>
              <a:rPr lang="en-IN" sz="600" b="1"/>
              <a:t>Required Task: </a:t>
            </a:r>
          </a:p>
          <a:p>
            <a:r>
              <a:rPr lang="en-US" sz="600"/>
              <a:t>Integrate more robust user management (Increment 2 continuation).</a:t>
            </a:r>
          </a:p>
          <a:p>
            <a:r>
              <a:rPr lang="en-US" sz="600"/>
              <a:t>Enhanced UI for data import/export functions is deployed.</a:t>
            </a:r>
          </a:p>
          <a:p>
            <a:r>
              <a:rPr lang="en-US" sz="600"/>
              <a:t>Robust user management system is operational, increasing engagement and productivity.</a:t>
            </a:r>
            <a:br>
              <a:rPr lang="en-US" sz="600"/>
            </a:br>
            <a:r>
              <a:rPr lang="en-US" sz="600" b="1"/>
              <a:t>Success Criteria:</a:t>
            </a:r>
          </a:p>
          <a:p>
            <a:r>
              <a:rPr lang="en-US" sz="600"/>
              <a:t>Enhanced UI for data import/export functions is deployed.</a:t>
            </a:r>
          </a:p>
          <a:p>
            <a:r>
              <a:rPr lang="en-US" sz="600"/>
              <a:t>Robust user management system is operational, increasing engagement and productivity.</a:t>
            </a:r>
          </a:p>
        </p:txBody>
      </p:sp>
      <p:sp>
        <p:nvSpPr>
          <p:cNvPr id="35" name="TextBox 34">
            <a:extLst>
              <a:ext uri="{FF2B5EF4-FFF2-40B4-BE49-F238E27FC236}">
                <a16:creationId xmlns:a16="http://schemas.microsoft.com/office/drawing/2014/main" id="{E12BF578-2669-0A0D-D37E-EB715CA75F5D}"/>
              </a:ext>
            </a:extLst>
          </p:cNvPr>
          <p:cNvSpPr txBox="1"/>
          <p:nvPr/>
        </p:nvSpPr>
        <p:spPr>
          <a:xfrm>
            <a:off x="3229085" y="4255681"/>
            <a:ext cx="1463040" cy="400110"/>
          </a:xfrm>
          <a:prstGeom prst="rect">
            <a:avLst/>
          </a:prstGeom>
          <a:noFill/>
        </p:spPr>
        <p:txBody>
          <a:bodyPr wrap="square" rtlCol="0">
            <a:spAutoFit/>
          </a:bodyPr>
          <a:lstStyle/>
          <a:p>
            <a:pPr algn="r"/>
            <a:r>
              <a:rPr lang="en-IN" sz="1000" b="1">
                <a:solidFill>
                  <a:schemeClr val="tx1"/>
                </a:solidFill>
                <a:latin typeface="+mn-lt"/>
              </a:rPr>
              <a:t>Compliance &amp; Final Enhancements</a:t>
            </a:r>
          </a:p>
        </p:txBody>
      </p:sp>
      <p:sp>
        <p:nvSpPr>
          <p:cNvPr id="39" name="Rectangle: Rounded Corners 38">
            <a:extLst>
              <a:ext uri="{FF2B5EF4-FFF2-40B4-BE49-F238E27FC236}">
                <a16:creationId xmlns:a16="http://schemas.microsoft.com/office/drawing/2014/main" id="{48EF1FB8-1567-E6D1-3D08-B7C2C68E8CEA}"/>
              </a:ext>
            </a:extLst>
          </p:cNvPr>
          <p:cNvSpPr/>
          <p:nvPr/>
        </p:nvSpPr>
        <p:spPr>
          <a:xfrm>
            <a:off x="5353604" y="1657370"/>
            <a:ext cx="1888924" cy="15938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8</a:t>
            </a:r>
          </a:p>
          <a:p>
            <a:r>
              <a:rPr lang="en-IN" sz="600" b="1"/>
              <a:t>Objective:</a:t>
            </a:r>
            <a:r>
              <a:rPr lang="en-US" sz="600"/>
              <a:t> Security Enhancements</a:t>
            </a:r>
            <a:br>
              <a:rPr lang="en-IN" sz="600" b="1"/>
            </a:br>
            <a:r>
              <a:rPr lang="en-IN" sz="600" b="1"/>
              <a:t>Required Task: </a:t>
            </a:r>
          </a:p>
          <a:p>
            <a:r>
              <a:rPr lang="en-US" sz="600"/>
              <a:t>Implement robust data encryption and security measures.</a:t>
            </a:r>
          </a:p>
          <a:p>
            <a:r>
              <a:rPr lang="en-US" sz="600"/>
              <a:t>Predictive analysis and anomaly detection are operational.</a:t>
            </a:r>
          </a:p>
          <a:p>
            <a:r>
              <a:rPr lang="en-US" sz="600"/>
              <a:t>Sensitive data is encrypted and secure, ensuring trust and compliance.</a:t>
            </a:r>
            <a:br>
              <a:rPr lang="en-US" sz="600"/>
            </a:br>
            <a:r>
              <a:rPr lang="en-US" sz="600" b="1"/>
              <a:t>Success Criteria:</a:t>
            </a:r>
          </a:p>
          <a:p>
            <a:r>
              <a:rPr lang="en-US" sz="600"/>
              <a:t>Data encryption and security measures are implemented and verified.</a:t>
            </a:r>
          </a:p>
          <a:p>
            <a:r>
              <a:rPr lang="en-US" sz="600"/>
              <a:t>Predictive analysis and anomaly detection are operational.</a:t>
            </a:r>
          </a:p>
          <a:p>
            <a:r>
              <a:rPr lang="en-US" sz="600"/>
              <a:t>Sensitive data is encrypted and secure, ensuring trust and compliance.</a:t>
            </a:r>
          </a:p>
        </p:txBody>
      </p:sp>
      <p:cxnSp>
        <p:nvCxnSpPr>
          <p:cNvPr id="45" name="Straight Arrow Connector 44">
            <a:extLst>
              <a:ext uri="{FF2B5EF4-FFF2-40B4-BE49-F238E27FC236}">
                <a16:creationId xmlns:a16="http://schemas.microsoft.com/office/drawing/2014/main" id="{3B3C44DB-81C0-B838-ECB5-F344638BEF2B}"/>
              </a:ext>
            </a:extLst>
          </p:cNvPr>
          <p:cNvCxnSpPr>
            <a:cxnSpLocks/>
          </p:cNvCxnSpPr>
          <p:nvPr/>
        </p:nvCxnSpPr>
        <p:spPr>
          <a:xfrm>
            <a:off x="4976663" y="2454283"/>
            <a:ext cx="33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8AA85AC9-9781-2AC4-64A4-0A6B48FB6E23}"/>
              </a:ext>
            </a:extLst>
          </p:cNvPr>
          <p:cNvSpPr/>
          <p:nvPr/>
        </p:nvSpPr>
        <p:spPr>
          <a:xfrm>
            <a:off x="5041818" y="3521704"/>
            <a:ext cx="2512495" cy="15388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 Sprint 9</a:t>
            </a:r>
          </a:p>
          <a:p>
            <a:r>
              <a:rPr lang="en-IN" sz="600" b="1"/>
              <a:t>Objective:</a:t>
            </a:r>
            <a:r>
              <a:rPr lang="en-US" sz="600"/>
              <a:t> Compliance and Final Enhancements</a:t>
            </a:r>
            <a:br>
              <a:rPr lang="en-IN" sz="600" b="1"/>
            </a:br>
            <a:r>
              <a:rPr lang="en-IN" sz="600" b="1"/>
              <a:t>Required Task: </a:t>
            </a:r>
          </a:p>
          <a:p>
            <a:r>
              <a:rPr lang="en-US" sz="600"/>
              <a:t>Ensure all compliance requirements are met.</a:t>
            </a:r>
          </a:p>
          <a:p>
            <a:r>
              <a:rPr lang="en-US" sz="600"/>
              <a:t>Conduct final testing and adjustments based on stakeholder feedback.</a:t>
            </a:r>
          </a:p>
          <a:p>
            <a:r>
              <a:rPr lang="en-US" sz="600"/>
              <a:t>Project is ready for final delivery and meets all defined KPIs.</a:t>
            </a:r>
          </a:p>
          <a:p>
            <a:r>
              <a:rPr lang="en-US" sz="600"/>
              <a:t>Achieve full regulatory compliance and operational excellence.</a:t>
            </a:r>
            <a:endParaRPr lang="en-IN" sz="600"/>
          </a:p>
          <a:p>
            <a:r>
              <a:rPr lang="en-US" sz="600" b="1"/>
              <a:t>Success Criteria:</a:t>
            </a:r>
          </a:p>
          <a:p>
            <a:r>
              <a:rPr lang="en-US" sz="600"/>
              <a:t>All compliance requirements are reviewed and met.</a:t>
            </a:r>
          </a:p>
          <a:p>
            <a:r>
              <a:rPr lang="en-US" sz="600"/>
              <a:t>Final testing is completed, and adjustments are made based on feedback.</a:t>
            </a:r>
          </a:p>
          <a:p>
            <a:r>
              <a:rPr lang="en-US" sz="600"/>
              <a:t>Project is ready for final delivery and meets all defined KPIs.</a:t>
            </a:r>
          </a:p>
          <a:p>
            <a:r>
              <a:rPr lang="en-US" sz="600"/>
              <a:t>Achieve full regulatory compliance and operational excellence.</a:t>
            </a:r>
          </a:p>
        </p:txBody>
      </p:sp>
      <p:sp>
        <p:nvSpPr>
          <p:cNvPr id="78" name="Right Brace 77">
            <a:extLst>
              <a:ext uri="{FF2B5EF4-FFF2-40B4-BE49-F238E27FC236}">
                <a16:creationId xmlns:a16="http://schemas.microsoft.com/office/drawing/2014/main" id="{0F6015AC-7063-EE02-FC9E-B4A8433013B2}"/>
              </a:ext>
            </a:extLst>
          </p:cNvPr>
          <p:cNvSpPr/>
          <p:nvPr/>
        </p:nvSpPr>
        <p:spPr>
          <a:xfrm>
            <a:off x="7350043" y="1705462"/>
            <a:ext cx="360681" cy="14998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9" name="TextBox 78">
            <a:extLst>
              <a:ext uri="{FF2B5EF4-FFF2-40B4-BE49-F238E27FC236}">
                <a16:creationId xmlns:a16="http://schemas.microsoft.com/office/drawing/2014/main" id="{56C195BF-744D-A2A6-128C-0ED3148D896A}"/>
              </a:ext>
            </a:extLst>
          </p:cNvPr>
          <p:cNvSpPr txBox="1"/>
          <p:nvPr/>
        </p:nvSpPr>
        <p:spPr>
          <a:xfrm>
            <a:off x="7684868" y="2294912"/>
            <a:ext cx="1188720" cy="230832"/>
          </a:xfrm>
          <a:prstGeom prst="rect">
            <a:avLst/>
          </a:prstGeom>
          <a:noFill/>
        </p:spPr>
        <p:txBody>
          <a:bodyPr wrap="square" rtlCol="0">
            <a:spAutoFit/>
          </a:bodyPr>
          <a:lstStyle/>
          <a:p>
            <a:r>
              <a:rPr lang="en-IN" sz="900">
                <a:solidFill>
                  <a:schemeClr val="accent1"/>
                </a:solidFill>
                <a:latin typeface="+mn-lt"/>
              </a:rPr>
              <a:t>Increment 4</a:t>
            </a:r>
          </a:p>
        </p:txBody>
      </p:sp>
      <p:sp>
        <p:nvSpPr>
          <p:cNvPr id="80" name="Left Brace 79">
            <a:extLst>
              <a:ext uri="{FF2B5EF4-FFF2-40B4-BE49-F238E27FC236}">
                <a16:creationId xmlns:a16="http://schemas.microsoft.com/office/drawing/2014/main" id="{42345E1B-4BD2-CCDD-0449-8A43E03D6D1B}"/>
              </a:ext>
            </a:extLst>
          </p:cNvPr>
          <p:cNvSpPr/>
          <p:nvPr/>
        </p:nvSpPr>
        <p:spPr>
          <a:xfrm>
            <a:off x="4692125" y="3521703"/>
            <a:ext cx="158956" cy="14679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TextBox 80">
            <a:extLst>
              <a:ext uri="{FF2B5EF4-FFF2-40B4-BE49-F238E27FC236}">
                <a16:creationId xmlns:a16="http://schemas.microsoft.com/office/drawing/2014/main" id="{1B8C73D6-73CD-C407-C237-741F31A1085C}"/>
              </a:ext>
            </a:extLst>
          </p:cNvPr>
          <p:cNvSpPr txBox="1"/>
          <p:nvPr/>
        </p:nvSpPr>
        <p:spPr>
          <a:xfrm>
            <a:off x="3503405" y="4052619"/>
            <a:ext cx="1188720" cy="230832"/>
          </a:xfrm>
          <a:prstGeom prst="rect">
            <a:avLst/>
          </a:prstGeom>
          <a:noFill/>
        </p:spPr>
        <p:txBody>
          <a:bodyPr wrap="square" rtlCol="0">
            <a:spAutoFit/>
          </a:bodyPr>
          <a:lstStyle/>
          <a:p>
            <a:pPr algn="r"/>
            <a:r>
              <a:rPr lang="en-IN" sz="900">
                <a:solidFill>
                  <a:schemeClr val="accent1"/>
                </a:solidFill>
                <a:latin typeface="+mn-lt"/>
              </a:rPr>
              <a:t>Increment 5</a:t>
            </a:r>
          </a:p>
        </p:txBody>
      </p:sp>
      <p:cxnSp>
        <p:nvCxnSpPr>
          <p:cNvPr id="95" name="Straight Arrow Connector 94">
            <a:extLst>
              <a:ext uri="{FF2B5EF4-FFF2-40B4-BE49-F238E27FC236}">
                <a16:creationId xmlns:a16="http://schemas.microsoft.com/office/drawing/2014/main" id="{5156211D-E908-12A9-695E-17DA0A9D3A9D}"/>
              </a:ext>
            </a:extLst>
          </p:cNvPr>
          <p:cNvCxnSpPr>
            <a:cxnSpLocks/>
          </p:cNvCxnSpPr>
          <p:nvPr/>
        </p:nvCxnSpPr>
        <p:spPr>
          <a:xfrm flipH="1">
            <a:off x="3718249" y="1417279"/>
            <a:ext cx="1" cy="240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6FD51C-B141-5632-C278-F79A0DA2081D}"/>
              </a:ext>
            </a:extLst>
          </p:cNvPr>
          <p:cNvCxnSpPr>
            <a:stCxn id="39" idx="2"/>
            <a:endCxn id="47" idx="0"/>
          </p:cNvCxnSpPr>
          <p:nvPr/>
        </p:nvCxnSpPr>
        <p:spPr>
          <a:xfrm>
            <a:off x="6298066" y="3251196"/>
            <a:ext cx="0" cy="27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Google Shape;966;p41">
            <a:extLst>
              <a:ext uri="{FF2B5EF4-FFF2-40B4-BE49-F238E27FC236}">
                <a16:creationId xmlns:a16="http://schemas.microsoft.com/office/drawing/2014/main" id="{B7FAE1DD-E280-734D-6BE3-AB92F1444AFE}"/>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2" name="TextBox 1">
            <a:extLst>
              <a:ext uri="{FF2B5EF4-FFF2-40B4-BE49-F238E27FC236}">
                <a16:creationId xmlns:a16="http://schemas.microsoft.com/office/drawing/2014/main" id="{2D4895E2-B712-386F-40E1-6C12C2FD2BAB}"/>
              </a:ext>
            </a:extLst>
          </p:cNvPr>
          <p:cNvSpPr txBox="1"/>
          <p:nvPr/>
        </p:nvSpPr>
        <p:spPr>
          <a:xfrm>
            <a:off x="1249680" y="4895339"/>
            <a:ext cx="344244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Eby</a:t>
            </a:r>
            <a:r>
              <a:rPr lang="en-US" sz="600">
                <a:latin typeface="Open Sans" panose="020B0606030504020204" pitchFamily="34" charset="0"/>
                <a:ea typeface="Open Sans" panose="020B0606030504020204" pitchFamily="34" charset="0"/>
                <a:cs typeface="Open Sans" panose="020B0606030504020204" pitchFamily="34" charset="0"/>
              </a:rPr>
              <a:t>, K. (2022, Sep 29). Sprint planning templates. Smartsheet.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https://www.smartsheet.com/content/sprint-planning-templates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6037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6" name="Picture 15" descr="A cartoon of a person&#10;&#10;Description automatically generated">
            <a:extLst>
              <a:ext uri="{FF2B5EF4-FFF2-40B4-BE49-F238E27FC236}">
                <a16:creationId xmlns:a16="http://schemas.microsoft.com/office/drawing/2014/main" id="{334ED504-BAFF-5080-B74F-0B0ED4F2C5CA}"/>
              </a:ext>
            </a:extLst>
          </p:cNvPr>
          <p:cNvPicPr>
            <a:picLocks noChangeAspect="1"/>
          </p:cNvPicPr>
          <p:nvPr/>
        </p:nvPicPr>
        <p:blipFill>
          <a:blip r:embed="rId3"/>
          <a:stretch>
            <a:fillRect/>
          </a:stretch>
        </p:blipFill>
        <p:spPr>
          <a:xfrm>
            <a:off x="1475662" y="1580486"/>
            <a:ext cx="1281125" cy="1506226"/>
          </a:xfrm>
          <a:prstGeom prst="rect">
            <a:avLst/>
          </a:prstGeom>
        </p:spPr>
      </p:pic>
      <p:pic>
        <p:nvPicPr>
          <p:cNvPr id="10" name="Picture 9" descr="A person in a white shirt&#10;&#10;Description automatically generated">
            <a:extLst>
              <a:ext uri="{FF2B5EF4-FFF2-40B4-BE49-F238E27FC236}">
                <a16:creationId xmlns:a16="http://schemas.microsoft.com/office/drawing/2014/main" id="{8D91B8C7-58BB-2DED-035C-1458442D8079}"/>
              </a:ext>
            </a:extLst>
          </p:cNvPr>
          <p:cNvPicPr>
            <a:picLocks noChangeAspect="1"/>
          </p:cNvPicPr>
          <p:nvPr/>
        </p:nvPicPr>
        <p:blipFill>
          <a:blip r:embed="rId4"/>
          <a:stretch>
            <a:fillRect/>
          </a:stretch>
        </p:blipFill>
        <p:spPr>
          <a:xfrm>
            <a:off x="3858524" y="1580486"/>
            <a:ext cx="1426951" cy="1506226"/>
          </a:xfrm>
          <a:prstGeom prst="rect">
            <a:avLst/>
          </a:prstGeom>
        </p:spPr>
      </p:pic>
      <p:sp>
        <p:nvSpPr>
          <p:cNvPr id="1244" name="Google Shape;1244;p59"/>
          <p:cNvSpPr txBox="1">
            <a:spLocks noGrp="1"/>
          </p:cNvSpPr>
          <p:nvPr>
            <p:ph type="title"/>
          </p:nvPr>
        </p:nvSpPr>
        <p:spPr>
          <a:xfrm>
            <a:off x="720000" y="7316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Personas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6EFAF1E8-4AA9-2D22-2E80-FBA291B4C3DE}"/>
              </a:ext>
            </a:extLst>
          </p:cNvPr>
          <p:cNvSpPr txBox="1"/>
          <p:nvPr/>
        </p:nvSpPr>
        <p:spPr>
          <a:xfrm>
            <a:off x="1431863" y="4866501"/>
            <a:ext cx="6280275" cy="276999"/>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11" name="Subtitle 10">
            <a:extLst>
              <a:ext uri="{FF2B5EF4-FFF2-40B4-BE49-F238E27FC236}">
                <a16:creationId xmlns:a16="http://schemas.microsoft.com/office/drawing/2014/main" id="{A5944A12-0EE7-ECD4-1591-8639BD5E13C2}"/>
              </a:ext>
            </a:extLst>
          </p:cNvPr>
          <p:cNvSpPr>
            <a:spLocks noGrp="1"/>
          </p:cNvSpPr>
          <p:nvPr>
            <p:ph type="subTitle" idx="5"/>
          </p:nvPr>
        </p:nvSpPr>
        <p:spPr>
          <a:xfrm>
            <a:off x="3634740" y="3164916"/>
            <a:ext cx="1874520" cy="548640"/>
          </a:xfrm>
        </p:spPr>
        <p:txBody>
          <a:bodyPr anchor="t"/>
          <a:lstStyle/>
          <a:p>
            <a:pPr marL="0" indent="0" algn="ctr"/>
            <a:r>
              <a:rPr lang="en-US" sz="1100" b="1">
                <a:solidFill>
                  <a:schemeClr val="accent1"/>
                </a:solidFill>
                <a:latin typeface="Open Sans" panose="020B0606030504020204" pitchFamily="34" charset="0"/>
                <a:ea typeface="Open Sans" panose="020B0606030504020204" pitchFamily="34" charset="0"/>
                <a:cs typeface="Open Sans" panose="020B0606030504020204" pitchFamily="34" charset="0"/>
              </a:rPr>
              <a:t>Jim</a:t>
            </a:r>
          </a:p>
          <a:p>
            <a:pPr marL="0" indent="0" algn="ctr"/>
            <a:r>
              <a:rPr lang="en-US" sz="1100" b="0" i="1">
                <a:latin typeface="Open Sans" panose="020B0606030504020204" pitchFamily="34" charset="0"/>
                <a:ea typeface="Open Sans" panose="020B0606030504020204" pitchFamily="34" charset="0"/>
                <a:cs typeface="Open Sans" panose="020B0606030504020204" pitchFamily="34" charset="0"/>
              </a:rPr>
              <a:t>Supply Chain Ops Manager</a:t>
            </a:r>
          </a:p>
        </p:txBody>
      </p:sp>
      <p:sp>
        <p:nvSpPr>
          <p:cNvPr id="13" name="Subtitle 12">
            <a:extLst>
              <a:ext uri="{FF2B5EF4-FFF2-40B4-BE49-F238E27FC236}">
                <a16:creationId xmlns:a16="http://schemas.microsoft.com/office/drawing/2014/main" id="{D16BEDFC-BC9C-C73E-746A-A96D687CC2D2}"/>
              </a:ext>
            </a:extLst>
          </p:cNvPr>
          <p:cNvSpPr>
            <a:spLocks noGrp="1"/>
          </p:cNvSpPr>
          <p:nvPr>
            <p:ph type="subTitle" idx="4"/>
          </p:nvPr>
        </p:nvSpPr>
        <p:spPr>
          <a:xfrm>
            <a:off x="1178965" y="3164916"/>
            <a:ext cx="1874520" cy="548640"/>
          </a:xfrm>
        </p:spPr>
        <p:txBody>
          <a:bodyPr anchor="t"/>
          <a:lstStyle/>
          <a:p>
            <a:pPr marL="0" lvl="0" indent="0" algn="ctr" rtl="0">
              <a:spcBef>
                <a:spcPts val="0"/>
              </a:spcBef>
              <a:spcAft>
                <a:spcPts val="0"/>
              </a:spcAft>
              <a:buNone/>
            </a:pPr>
            <a:r>
              <a:rPr lang="en-US" sz="1100" b="1">
                <a:solidFill>
                  <a:schemeClr val="accent1"/>
                </a:solidFill>
                <a:latin typeface="Open Sans" panose="020B0606030504020204" pitchFamily="34" charset="0"/>
                <a:ea typeface="Open Sans" panose="020B0606030504020204" pitchFamily="34" charset="0"/>
                <a:cs typeface="Open Sans" panose="020B0606030504020204" pitchFamily="34" charset="0"/>
              </a:rPr>
              <a:t>Pam</a:t>
            </a:r>
          </a:p>
          <a:p>
            <a:pPr marL="0" lvl="0" indent="0" algn="ctr" rtl="0">
              <a:spcBef>
                <a:spcPts val="0"/>
              </a:spcBef>
              <a:spcAft>
                <a:spcPts val="0"/>
              </a:spcAft>
              <a:buNone/>
            </a:pPr>
            <a:r>
              <a:rPr lang="en-US" sz="1100" b="0" i="1">
                <a:latin typeface="Open Sans" panose="020B0606030504020204" pitchFamily="34" charset="0"/>
                <a:ea typeface="Open Sans" panose="020B0606030504020204" pitchFamily="34" charset="0"/>
                <a:cs typeface="Open Sans" panose="020B0606030504020204" pitchFamily="34" charset="0"/>
              </a:rPr>
              <a:t>Environmental Director</a:t>
            </a:r>
          </a:p>
        </p:txBody>
      </p:sp>
      <p:pic>
        <p:nvPicPr>
          <p:cNvPr id="3" name="Picture 2" descr="A person holding a cup&#10;&#10;Description automatically generated">
            <a:extLst>
              <a:ext uri="{FF2B5EF4-FFF2-40B4-BE49-F238E27FC236}">
                <a16:creationId xmlns:a16="http://schemas.microsoft.com/office/drawing/2014/main" id="{B833E7F2-B339-01EE-ECB3-2534840D73DB}"/>
              </a:ext>
            </a:extLst>
          </p:cNvPr>
          <p:cNvPicPr>
            <a:picLocks noChangeAspect="1"/>
          </p:cNvPicPr>
          <p:nvPr/>
        </p:nvPicPr>
        <p:blipFill rotWithShape="1">
          <a:blip r:embed="rId6"/>
          <a:srcRect b="61592"/>
          <a:stretch/>
        </p:blipFill>
        <p:spPr>
          <a:xfrm>
            <a:off x="6280196" y="1671320"/>
            <a:ext cx="1495158" cy="1415392"/>
          </a:xfrm>
          <a:prstGeom prst="rect">
            <a:avLst/>
          </a:prstGeom>
        </p:spPr>
      </p:pic>
      <p:sp>
        <p:nvSpPr>
          <p:cNvPr id="4" name="Subtitle 6">
            <a:extLst>
              <a:ext uri="{FF2B5EF4-FFF2-40B4-BE49-F238E27FC236}">
                <a16:creationId xmlns:a16="http://schemas.microsoft.com/office/drawing/2014/main" id="{3678741E-CC2D-73BA-C3CB-C2E3CA768CCD}"/>
              </a:ext>
            </a:extLst>
          </p:cNvPr>
          <p:cNvSpPr txBox="1">
            <a:spLocks/>
          </p:cNvSpPr>
          <p:nvPr/>
        </p:nvSpPr>
        <p:spPr>
          <a:xfrm>
            <a:off x="6090515" y="3164916"/>
            <a:ext cx="1874520" cy="548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lgn="ctr"/>
            <a:r>
              <a:rPr lang="en-US" sz="1100" b="1">
                <a:solidFill>
                  <a:schemeClr val="accent1"/>
                </a:solidFill>
                <a:latin typeface="Open Sans" panose="020B0606030504020204" pitchFamily="34" charset="0"/>
                <a:ea typeface="Open Sans" panose="020B0606030504020204" pitchFamily="34" charset="0"/>
                <a:cs typeface="Open Sans" panose="020B0606030504020204" pitchFamily="34" charset="0"/>
              </a:rPr>
              <a:t>Oscar</a:t>
            </a:r>
          </a:p>
          <a:p>
            <a:pPr marL="0" indent="0" algn="ctr"/>
            <a:r>
              <a:rPr lang="en-US" sz="1100" i="1">
                <a:latin typeface="Open Sans" panose="020B0606030504020204" pitchFamily="34" charset="0"/>
                <a:ea typeface="Open Sans" panose="020B0606030504020204" pitchFamily="34" charset="0"/>
                <a:cs typeface="Open Sans" panose="020B0606030504020204" pitchFamily="34" charset="0"/>
              </a:rPr>
              <a:t>Database Administrator</a:t>
            </a:r>
          </a:p>
        </p:txBody>
      </p:sp>
      <p:sp>
        <p:nvSpPr>
          <p:cNvPr id="5" name="Google Shape;966;p41">
            <a:extLst>
              <a:ext uri="{FF2B5EF4-FFF2-40B4-BE49-F238E27FC236}">
                <a16:creationId xmlns:a16="http://schemas.microsoft.com/office/drawing/2014/main" id="{764E13FA-07E8-FDC9-F955-A7FCB8A67EF4}"/>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TITLE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51611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About Eco-Friendly Furniture Co.</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1" name="Google Shape;851;p36"/>
          <p:cNvSpPr txBox="1">
            <a:spLocks noGrp="1"/>
          </p:cNvSpPr>
          <p:nvPr>
            <p:ph type="body" idx="1"/>
          </p:nvPr>
        </p:nvSpPr>
        <p:spPr>
          <a:xfrm>
            <a:off x="933802" y="1490223"/>
            <a:ext cx="4229400" cy="29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chemeClr val="accent1"/>
                </a:solidFill>
                <a:latin typeface="Open Sans" panose="020B0606030504020204" pitchFamily="34" charset="0"/>
                <a:ea typeface="Open Sans" panose="020B0606030504020204" pitchFamily="34" charset="0"/>
                <a:cs typeface="Open Sans" panose="020B0606030504020204" pitchFamily="34" charset="0"/>
              </a:rPr>
              <a:t>Company Overview: </a:t>
            </a:r>
            <a:r>
              <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rPr>
              <a:t>Eco-Friendly Furniture Co. is a forward-thinking furniture manufacturing company dedicated to producing sustainable and environmentally friendly furniture solutions. </a:t>
            </a:r>
          </a:p>
          <a:p>
            <a:pPr marL="0" lvl="0" indent="0" algn="l" rtl="0">
              <a:spcBef>
                <a:spcPts val="0"/>
              </a:spcBef>
              <a:spcAft>
                <a:spcPts val="0"/>
              </a:spcAft>
              <a:buNone/>
            </a:pPr>
            <a:endPar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300" b="1">
                <a:solidFill>
                  <a:schemeClr val="accent1"/>
                </a:solidFill>
                <a:latin typeface="Open Sans" panose="020B0606030504020204" pitchFamily="34" charset="0"/>
                <a:ea typeface="Open Sans" panose="020B0606030504020204" pitchFamily="34" charset="0"/>
                <a:cs typeface="Open Sans" panose="020B0606030504020204" pitchFamily="34" charset="0"/>
              </a:rPr>
              <a:t>Mission Statement: </a:t>
            </a:r>
            <a:r>
              <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rPr>
              <a:t>To minimize our environmental footprint while providing high-quality, stylish, and functional furniture for homes and businesses.</a:t>
            </a:r>
          </a:p>
          <a:p>
            <a:pPr marL="0" lvl="0" indent="0" algn="l" rtl="0">
              <a:spcBef>
                <a:spcPts val="0"/>
              </a:spcBef>
              <a:spcAft>
                <a:spcPts val="0"/>
              </a:spcAft>
              <a:buNone/>
            </a:pPr>
            <a:endPar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457200" lvl="0" indent="-311150" algn="l" rtl="0">
              <a:spcBef>
                <a:spcPts val="0"/>
              </a:spcBef>
              <a:spcAft>
                <a:spcPts val="0"/>
              </a:spcAft>
              <a:buSzPts val="1300"/>
              <a:buFont typeface="Arial" panose="020B0604020202020204" pitchFamily="34" charset="0"/>
              <a:buChar char="•"/>
            </a:pPr>
            <a:r>
              <a:rPr lang="en-US" sz="1300" b="1">
                <a:solidFill>
                  <a:schemeClr val="accent1"/>
                </a:solidFill>
                <a:latin typeface="Open Sans" panose="020B0606030504020204" pitchFamily="34" charset="0"/>
                <a:ea typeface="Open Sans" panose="020B0606030504020204" pitchFamily="34" charset="0"/>
                <a:cs typeface="Open Sans" panose="020B0606030504020204" pitchFamily="34" charset="0"/>
              </a:rPr>
              <a:t>Headquarters:</a:t>
            </a:r>
            <a:r>
              <a:rPr lang="en-US" sz="130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rPr>
              <a:t>San Francisco, CA</a:t>
            </a:r>
            <a:endParaRPr lang="en-US" sz="13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457200" lvl="0" indent="-311150" algn="l" rtl="0">
              <a:spcBef>
                <a:spcPts val="0"/>
              </a:spcBef>
              <a:spcAft>
                <a:spcPts val="0"/>
              </a:spcAft>
              <a:buSzPts val="1300"/>
              <a:buFont typeface="Arial" panose="020B0604020202020204" pitchFamily="34" charset="0"/>
              <a:buChar char="•"/>
            </a:pPr>
            <a:r>
              <a:rPr lang="en-US" sz="1300" b="1">
                <a:solidFill>
                  <a:schemeClr val="accent1"/>
                </a:solidFill>
                <a:latin typeface="Open Sans" panose="020B0606030504020204" pitchFamily="34" charset="0"/>
                <a:ea typeface="Open Sans" panose="020B0606030504020204" pitchFamily="34" charset="0"/>
                <a:cs typeface="Open Sans" panose="020B0606030504020204" pitchFamily="34" charset="0"/>
              </a:rPr>
              <a:t>Company Size:</a:t>
            </a:r>
            <a:r>
              <a:rPr lang="en-US" sz="130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rPr>
              <a:t>100-150 employees</a:t>
            </a:r>
          </a:p>
          <a:p>
            <a:pPr marL="457200" lvl="0" indent="-311150" algn="l" rtl="0">
              <a:spcBef>
                <a:spcPts val="0"/>
              </a:spcBef>
              <a:spcAft>
                <a:spcPts val="0"/>
              </a:spcAft>
              <a:buSzPts val="1300"/>
              <a:buFont typeface="Arial" panose="020B0604020202020204" pitchFamily="34" charset="0"/>
              <a:buChar char="•"/>
            </a:pPr>
            <a:r>
              <a:rPr lang="en-US" sz="1300" b="1">
                <a:solidFill>
                  <a:schemeClr val="accent1"/>
                </a:solidFill>
                <a:latin typeface="Open Sans" panose="020B0606030504020204" pitchFamily="34" charset="0"/>
                <a:ea typeface="Open Sans" panose="020B0606030504020204" pitchFamily="34" charset="0"/>
                <a:cs typeface="Open Sans" panose="020B0606030504020204" pitchFamily="34" charset="0"/>
              </a:rPr>
              <a:t>Founded: </a:t>
            </a:r>
            <a:r>
              <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rPr>
              <a:t>2013</a:t>
            </a:r>
          </a:p>
        </p:txBody>
      </p:sp>
      <p:grpSp>
        <p:nvGrpSpPr>
          <p:cNvPr id="852" name="Google Shape;852;p36"/>
          <p:cNvGrpSpPr/>
          <p:nvPr/>
        </p:nvGrpSpPr>
        <p:grpSpPr>
          <a:xfrm>
            <a:off x="5351921" y="1490697"/>
            <a:ext cx="3401166" cy="2760461"/>
            <a:chOff x="5738575" y="1482867"/>
            <a:chExt cx="2766525" cy="2245372"/>
          </a:xfrm>
        </p:grpSpPr>
        <p:grpSp>
          <p:nvGrpSpPr>
            <p:cNvPr id="853" name="Google Shape;853;p36"/>
            <p:cNvGrpSpPr/>
            <p:nvPr/>
          </p:nvGrpSpPr>
          <p:grpSpPr>
            <a:xfrm>
              <a:off x="5738575" y="1482867"/>
              <a:ext cx="2766525" cy="2245372"/>
              <a:chOff x="5708025" y="1473765"/>
              <a:chExt cx="2766525" cy="2245372"/>
            </a:xfrm>
          </p:grpSpPr>
          <p:sp>
            <p:nvSpPr>
              <p:cNvPr id="854" name="Google Shape;854;p36"/>
              <p:cNvSpPr/>
              <p:nvPr/>
            </p:nvSpPr>
            <p:spPr>
              <a:xfrm>
                <a:off x="6506000" y="2199938"/>
                <a:ext cx="1490400" cy="815575"/>
              </a:xfrm>
              <a:custGeom>
                <a:avLst/>
                <a:gdLst/>
                <a:ahLst/>
                <a:cxnLst/>
                <a:rect l="l" t="t" r="r" b="b"/>
                <a:pathLst>
                  <a:path w="59616" h="32623" extrusionOk="0">
                    <a:moveTo>
                      <a:pt x="33198" y="0"/>
                    </a:moveTo>
                    <a:lnTo>
                      <a:pt x="31023" y="64"/>
                    </a:lnTo>
                    <a:lnTo>
                      <a:pt x="28913" y="128"/>
                    </a:lnTo>
                    <a:lnTo>
                      <a:pt x="26738" y="256"/>
                    </a:lnTo>
                    <a:lnTo>
                      <a:pt x="24627" y="384"/>
                    </a:lnTo>
                    <a:lnTo>
                      <a:pt x="22452" y="640"/>
                    </a:lnTo>
                    <a:lnTo>
                      <a:pt x="20277" y="832"/>
                    </a:lnTo>
                    <a:lnTo>
                      <a:pt x="18166" y="1152"/>
                    </a:lnTo>
                    <a:lnTo>
                      <a:pt x="16120" y="1472"/>
                    </a:lnTo>
                    <a:lnTo>
                      <a:pt x="14009" y="1855"/>
                    </a:lnTo>
                    <a:lnTo>
                      <a:pt x="12026" y="2303"/>
                    </a:lnTo>
                    <a:lnTo>
                      <a:pt x="10043" y="2751"/>
                    </a:lnTo>
                    <a:lnTo>
                      <a:pt x="8124" y="3199"/>
                    </a:lnTo>
                    <a:lnTo>
                      <a:pt x="6269" y="3774"/>
                    </a:lnTo>
                    <a:lnTo>
                      <a:pt x="4478" y="4286"/>
                    </a:lnTo>
                    <a:lnTo>
                      <a:pt x="3710" y="4606"/>
                    </a:lnTo>
                    <a:lnTo>
                      <a:pt x="2943" y="4990"/>
                    </a:lnTo>
                    <a:lnTo>
                      <a:pt x="2303" y="5309"/>
                    </a:lnTo>
                    <a:lnTo>
                      <a:pt x="1727" y="5693"/>
                    </a:lnTo>
                    <a:lnTo>
                      <a:pt x="1280" y="6141"/>
                    </a:lnTo>
                    <a:lnTo>
                      <a:pt x="832" y="6589"/>
                    </a:lnTo>
                    <a:lnTo>
                      <a:pt x="512" y="7036"/>
                    </a:lnTo>
                    <a:lnTo>
                      <a:pt x="320" y="7548"/>
                    </a:lnTo>
                    <a:lnTo>
                      <a:pt x="128" y="8060"/>
                    </a:lnTo>
                    <a:lnTo>
                      <a:pt x="0" y="8572"/>
                    </a:lnTo>
                    <a:lnTo>
                      <a:pt x="0" y="9147"/>
                    </a:lnTo>
                    <a:lnTo>
                      <a:pt x="0" y="9723"/>
                    </a:lnTo>
                    <a:lnTo>
                      <a:pt x="128" y="10299"/>
                    </a:lnTo>
                    <a:lnTo>
                      <a:pt x="320" y="10874"/>
                    </a:lnTo>
                    <a:lnTo>
                      <a:pt x="512" y="11514"/>
                    </a:lnTo>
                    <a:lnTo>
                      <a:pt x="832" y="12090"/>
                    </a:lnTo>
                    <a:lnTo>
                      <a:pt x="1152" y="12729"/>
                    </a:lnTo>
                    <a:lnTo>
                      <a:pt x="1536" y="13369"/>
                    </a:lnTo>
                    <a:lnTo>
                      <a:pt x="2495" y="14712"/>
                    </a:lnTo>
                    <a:lnTo>
                      <a:pt x="3646" y="16056"/>
                    </a:lnTo>
                    <a:lnTo>
                      <a:pt x="4990" y="17399"/>
                    </a:lnTo>
                    <a:lnTo>
                      <a:pt x="6461" y="18742"/>
                    </a:lnTo>
                    <a:lnTo>
                      <a:pt x="8060" y="20085"/>
                    </a:lnTo>
                    <a:lnTo>
                      <a:pt x="9851" y="21365"/>
                    </a:lnTo>
                    <a:lnTo>
                      <a:pt x="11706" y="22708"/>
                    </a:lnTo>
                    <a:lnTo>
                      <a:pt x="13625" y="23987"/>
                    </a:lnTo>
                    <a:lnTo>
                      <a:pt x="15672" y="25203"/>
                    </a:lnTo>
                    <a:lnTo>
                      <a:pt x="17783" y="26354"/>
                    </a:lnTo>
                    <a:lnTo>
                      <a:pt x="19894" y="27441"/>
                    </a:lnTo>
                    <a:lnTo>
                      <a:pt x="22004" y="28465"/>
                    </a:lnTo>
                    <a:lnTo>
                      <a:pt x="24179" y="29360"/>
                    </a:lnTo>
                    <a:lnTo>
                      <a:pt x="26290" y="30192"/>
                    </a:lnTo>
                    <a:lnTo>
                      <a:pt x="28401" y="30959"/>
                    </a:lnTo>
                    <a:lnTo>
                      <a:pt x="30512" y="31535"/>
                    </a:lnTo>
                    <a:lnTo>
                      <a:pt x="32495" y="32047"/>
                    </a:lnTo>
                    <a:lnTo>
                      <a:pt x="34414" y="32367"/>
                    </a:lnTo>
                    <a:lnTo>
                      <a:pt x="36269" y="32559"/>
                    </a:lnTo>
                    <a:lnTo>
                      <a:pt x="37100" y="32623"/>
                    </a:lnTo>
                    <a:lnTo>
                      <a:pt x="37996" y="32623"/>
                    </a:lnTo>
                    <a:lnTo>
                      <a:pt x="38763" y="32559"/>
                    </a:lnTo>
                    <a:lnTo>
                      <a:pt x="39531" y="32495"/>
                    </a:lnTo>
                    <a:lnTo>
                      <a:pt x="40298" y="32367"/>
                    </a:lnTo>
                    <a:lnTo>
                      <a:pt x="41002" y="32175"/>
                    </a:lnTo>
                    <a:lnTo>
                      <a:pt x="41642" y="31919"/>
                    </a:lnTo>
                    <a:lnTo>
                      <a:pt x="42281" y="31663"/>
                    </a:lnTo>
                    <a:lnTo>
                      <a:pt x="43433" y="31087"/>
                    </a:lnTo>
                    <a:lnTo>
                      <a:pt x="44520" y="30384"/>
                    </a:lnTo>
                    <a:lnTo>
                      <a:pt x="45607" y="29616"/>
                    </a:lnTo>
                    <a:lnTo>
                      <a:pt x="46631" y="28849"/>
                    </a:lnTo>
                    <a:lnTo>
                      <a:pt x="47654" y="28017"/>
                    </a:lnTo>
                    <a:lnTo>
                      <a:pt x="48550" y="27122"/>
                    </a:lnTo>
                    <a:lnTo>
                      <a:pt x="49445" y="26226"/>
                    </a:lnTo>
                    <a:lnTo>
                      <a:pt x="50341" y="25331"/>
                    </a:lnTo>
                    <a:lnTo>
                      <a:pt x="51108" y="24307"/>
                    </a:lnTo>
                    <a:lnTo>
                      <a:pt x="51876" y="23348"/>
                    </a:lnTo>
                    <a:lnTo>
                      <a:pt x="52644" y="22388"/>
                    </a:lnTo>
                    <a:lnTo>
                      <a:pt x="53283" y="21365"/>
                    </a:lnTo>
                    <a:lnTo>
                      <a:pt x="54563" y="19382"/>
                    </a:lnTo>
                    <a:lnTo>
                      <a:pt x="55650" y="17399"/>
                    </a:lnTo>
                    <a:lnTo>
                      <a:pt x="56609" y="15480"/>
                    </a:lnTo>
                    <a:lnTo>
                      <a:pt x="57441" y="13689"/>
                    </a:lnTo>
                    <a:lnTo>
                      <a:pt x="58145" y="12090"/>
                    </a:lnTo>
                    <a:lnTo>
                      <a:pt x="58656" y="10683"/>
                    </a:lnTo>
                    <a:lnTo>
                      <a:pt x="59360" y="8572"/>
                    </a:lnTo>
                    <a:lnTo>
                      <a:pt x="59616" y="7804"/>
                    </a:lnTo>
                    <a:lnTo>
                      <a:pt x="59360" y="7356"/>
                    </a:lnTo>
                    <a:lnTo>
                      <a:pt x="59104" y="6909"/>
                    </a:lnTo>
                    <a:lnTo>
                      <a:pt x="58784" y="6525"/>
                    </a:lnTo>
                    <a:lnTo>
                      <a:pt x="58464" y="6077"/>
                    </a:lnTo>
                    <a:lnTo>
                      <a:pt x="57633" y="5309"/>
                    </a:lnTo>
                    <a:lnTo>
                      <a:pt x="56737" y="4606"/>
                    </a:lnTo>
                    <a:lnTo>
                      <a:pt x="55650" y="3966"/>
                    </a:lnTo>
                    <a:lnTo>
                      <a:pt x="54435" y="3327"/>
                    </a:lnTo>
                    <a:lnTo>
                      <a:pt x="53155" y="2815"/>
                    </a:lnTo>
                    <a:lnTo>
                      <a:pt x="51684" y="2303"/>
                    </a:lnTo>
                    <a:lnTo>
                      <a:pt x="50213" y="1855"/>
                    </a:lnTo>
                    <a:lnTo>
                      <a:pt x="48550" y="1472"/>
                    </a:lnTo>
                    <a:lnTo>
                      <a:pt x="46887" y="1088"/>
                    </a:lnTo>
                    <a:lnTo>
                      <a:pt x="45096" y="768"/>
                    </a:lnTo>
                    <a:lnTo>
                      <a:pt x="43241" y="576"/>
                    </a:lnTo>
                    <a:lnTo>
                      <a:pt x="41322" y="320"/>
                    </a:lnTo>
                    <a:lnTo>
                      <a:pt x="39339" y="192"/>
                    </a:lnTo>
                    <a:lnTo>
                      <a:pt x="37356" y="64"/>
                    </a:lnTo>
                    <a:lnTo>
                      <a:pt x="35245" y="0"/>
                    </a:lnTo>
                    <a:close/>
                  </a:path>
                </a:pathLst>
              </a:custGeom>
              <a:solidFill>
                <a:srgbClr val="ACDCDA">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855" name="Google Shape;855;p36"/>
              <p:cNvGrpSpPr/>
              <p:nvPr/>
            </p:nvGrpSpPr>
            <p:grpSpPr>
              <a:xfrm>
                <a:off x="6857649" y="1473765"/>
                <a:ext cx="924287" cy="1100551"/>
                <a:chOff x="6747749" y="1446790"/>
                <a:chExt cx="924287" cy="1100551"/>
              </a:xfrm>
            </p:grpSpPr>
            <p:sp>
              <p:nvSpPr>
                <p:cNvPr id="856" name="Google Shape;856;p36"/>
                <p:cNvSpPr/>
                <p:nvPr/>
              </p:nvSpPr>
              <p:spPr>
                <a:xfrm rot="-1154204" flipH="1">
                  <a:off x="6843279" y="1758564"/>
                  <a:ext cx="683124" cy="695663"/>
                </a:xfrm>
                <a:custGeom>
                  <a:avLst/>
                  <a:gdLst/>
                  <a:ahLst/>
                  <a:cxnLst/>
                  <a:rect l="l" t="t" r="r" b="b"/>
                  <a:pathLst>
                    <a:path w="31325" h="31900" extrusionOk="0">
                      <a:moveTo>
                        <a:pt x="97" y="0"/>
                      </a:moveTo>
                      <a:lnTo>
                        <a:pt x="33" y="64"/>
                      </a:lnTo>
                      <a:lnTo>
                        <a:pt x="1" y="128"/>
                      </a:lnTo>
                      <a:lnTo>
                        <a:pt x="1" y="224"/>
                      </a:lnTo>
                      <a:lnTo>
                        <a:pt x="33" y="288"/>
                      </a:lnTo>
                      <a:lnTo>
                        <a:pt x="65" y="352"/>
                      </a:lnTo>
                      <a:lnTo>
                        <a:pt x="161" y="384"/>
                      </a:lnTo>
                      <a:lnTo>
                        <a:pt x="417" y="448"/>
                      </a:lnTo>
                      <a:lnTo>
                        <a:pt x="1153" y="672"/>
                      </a:lnTo>
                      <a:lnTo>
                        <a:pt x="2304" y="1024"/>
                      </a:lnTo>
                      <a:lnTo>
                        <a:pt x="3008" y="1280"/>
                      </a:lnTo>
                      <a:lnTo>
                        <a:pt x="3776" y="1600"/>
                      </a:lnTo>
                      <a:lnTo>
                        <a:pt x="4640" y="1952"/>
                      </a:lnTo>
                      <a:lnTo>
                        <a:pt x="5600" y="2368"/>
                      </a:lnTo>
                      <a:lnTo>
                        <a:pt x="6592" y="2848"/>
                      </a:lnTo>
                      <a:lnTo>
                        <a:pt x="7648" y="3360"/>
                      </a:lnTo>
                      <a:lnTo>
                        <a:pt x="8735" y="3968"/>
                      </a:lnTo>
                      <a:lnTo>
                        <a:pt x="9887" y="4608"/>
                      </a:lnTo>
                      <a:lnTo>
                        <a:pt x="11071" y="5344"/>
                      </a:lnTo>
                      <a:lnTo>
                        <a:pt x="12287" y="6144"/>
                      </a:lnTo>
                      <a:lnTo>
                        <a:pt x="13695" y="7167"/>
                      </a:lnTo>
                      <a:lnTo>
                        <a:pt x="15070" y="8223"/>
                      </a:lnTo>
                      <a:lnTo>
                        <a:pt x="16414" y="9343"/>
                      </a:lnTo>
                      <a:lnTo>
                        <a:pt x="17694" y="10527"/>
                      </a:lnTo>
                      <a:lnTo>
                        <a:pt x="18974" y="11743"/>
                      </a:lnTo>
                      <a:lnTo>
                        <a:pt x="20158" y="13023"/>
                      </a:lnTo>
                      <a:lnTo>
                        <a:pt x="21342" y="14334"/>
                      </a:lnTo>
                      <a:lnTo>
                        <a:pt x="22461" y="15678"/>
                      </a:lnTo>
                      <a:lnTo>
                        <a:pt x="23133" y="16574"/>
                      </a:lnTo>
                      <a:lnTo>
                        <a:pt x="23773" y="17470"/>
                      </a:lnTo>
                      <a:lnTo>
                        <a:pt x="24413" y="18366"/>
                      </a:lnTo>
                      <a:lnTo>
                        <a:pt x="25021" y="19294"/>
                      </a:lnTo>
                      <a:lnTo>
                        <a:pt x="25629" y="20253"/>
                      </a:lnTo>
                      <a:lnTo>
                        <a:pt x="26205" y="21213"/>
                      </a:lnTo>
                      <a:lnTo>
                        <a:pt x="26781" y="22205"/>
                      </a:lnTo>
                      <a:lnTo>
                        <a:pt x="27325" y="23197"/>
                      </a:lnTo>
                      <a:lnTo>
                        <a:pt x="27837" y="24221"/>
                      </a:lnTo>
                      <a:lnTo>
                        <a:pt x="28317" y="25245"/>
                      </a:lnTo>
                      <a:lnTo>
                        <a:pt x="28828" y="26269"/>
                      </a:lnTo>
                      <a:lnTo>
                        <a:pt x="29276" y="27356"/>
                      </a:lnTo>
                      <a:lnTo>
                        <a:pt x="29724" y="28412"/>
                      </a:lnTo>
                      <a:lnTo>
                        <a:pt x="30140" y="29532"/>
                      </a:lnTo>
                      <a:lnTo>
                        <a:pt x="30556" y="30620"/>
                      </a:lnTo>
                      <a:lnTo>
                        <a:pt x="30940" y="31740"/>
                      </a:lnTo>
                      <a:lnTo>
                        <a:pt x="30972" y="31804"/>
                      </a:lnTo>
                      <a:lnTo>
                        <a:pt x="31004" y="31868"/>
                      </a:lnTo>
                      <a:lnTo>
                        <a:pt x="31068" y="31900"/>
                      </a:lnTo>
                      <a:lnTo>
                        <a:pt x="31132" y="31900"/>
                      </a:lnTo>
                      <a:lnTo>
                        <a:pt x="31196" y="31868"/>
                      </a:lnTo>
                      <a:lnTo>
                        <a:pt x="31260" y="31836"/>
                      </a:lnTo>
                      <a:lnTo>
                        <a:pt x="31324" y="31772"/>
                      </a:lnTo>
                      <a:lnTo>
                        <a:pt x="31324" y="31708"/>
                      </a:lnTo>
                      <a:lnTo>
                        <a:pt x="31324" y="31612"/>
                      </a:lnTo>
                      <a:lnTo>
                        <a:pt x="30940" y="30492"/>
                      </a:lnTo>
                      <a:lnTo>
                        <a:pt x="30524" y="29372"/>
                      </a:lnTo>
                      <a:lnTo>
                        <a:pt x="30108" y="28252"/>
                      </a:lnTo>
                      <a:lnTo>
                        <a:pt x="29660" y="27164"/>
                      </a:lnTo>
                      <a:lnTo>
                        <a:pt x="29180" y="26109"/>
                      </a:lnTo>
                      <a:lnTo>
                        <a:pt x="28700" y="25053"/>
                      </a:lnTo>
                      <a:lnTo>
                        <a:pt x="28189" y="23997"/>
                      </a:lnTo>
                      <a:lnTo>
                        <a:pt x="27677" y="23005"/>
                      </a:lnTo>
                      <a:lnTo>
                        <a:pt x="27133" y="21981"/>
                      </a:lnTo>
                      <a:lnTo>
                        <a:pt x="26557" y="20989"/>
                      </a:lnTo>
                      <a:lnTo>
                        <a:pt x="25981" y="20029"/>
                      </a:lnTo>
                      <a:lnTo>
                        <a:pt x="25373" y="19070"/>
                      </a:lnTo>
                      <a:lnTo>
                        <a:pt x="24733" y="18142"/>
                      </a:lnTo>
                      <a:lnTo>
                        <a:pt x="24093" y="17214"/>
                      </a:lnTo>
                      <a:lnTo>
                        <a:pt x="23453" y="16318"/>
                      </a:lnTo>
                      <a:lnTo>
                        <a:pt x="22781" y="15422"/>
                      </a:lnTo>
                      <a:lnTo>
                        <a:pt x="21630" y="14046"/>
                      </a:lnTo>
                      <a:lnTo>
                        <a:pt x="20478" y="12735"/>
                      </a:lnTo>
                      <a:lnTo>
                        <a:pt x="19262" y="11455"/>
                      </a:lnTo>
                      <a:lnTo>
                        <a:pt x="17982" y="10207"/>
                      </a:lnTo>
                      <a:lnTo>
                        <a:pt x="16670" y="9023"/>
                      </a:lnTo>
                      <a:lnTo>
                        <a:pt x="15326" y="7903"/>
                      </a:lnTo>
                      <a:lnTo>
                        <a:pt x="13919" y="6815"/>
                      </a:lnTo>
                      <a:lnTo>
                        <a:pt x="12511" y="5792"/>
                      </a:lnTo>
                      <a:lnTo>
                        <a:pt x="11263" y="4992"/>
                      </a:lnTo>
                      <a:lnTo>
                        <a:pt x="10079" y="4256"/>
                      </a:lnTo>
                      <a:lnTo>
                        <a:pt x="8927" y="3584"/>
                      </a:lnTo>
                      <a:lnTo>
                        <a:pt x="7808" y="2976"/>
                      </a:lnTo>
                      <a:lnTo>
                        <a:pt x="6752" y="2464"/>
                      </a:lnTo>
                      <a:lnTo>
                        <a:pt x="5728" y="1984"/>
                      </a:lnTo>
                      <a:lnTo>
                        <a:pt x="4800" y="1568"/>
                      </a:lnTo>
                      <a:lnTo>
                        <a:pt x="3904" y="1216"/>
                      </a:lnTo>
                      <a:lnTo>
                        <a:pt x="3104" y="896"/>
                      </a:lnTo>
                      <a:lnTo>
                        <a:pt x="2400" y="640"/>
                      </a:lnTo>
                      <a:lnTo>
                        <a:pt x="1249" y="256"/>
                      </a:lnTo>
                      <a:lnTo>
                        <a:pt x="513" y="64"/>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7" name="Google Shape;857;p36"/>
                <p:cNvSpPr/>
                <p:nvPr/>
              </p:nvSpPr>
              <p:spPr>
                <a:xfrm rot="958754">
                  <a:off x="7020118" y="1519506"/>
                  <a:ext cx="596524" cy="486169"/>
                </a:xfrm>
                <a:custGeom>
                  <a:avLst/>
                  <a:gdLst/>
                  <a:ahLst/>
                  <a:cxnLst/>
                  <a:rect l="l" t="t" r="r" b="b"/>
                  <a:pathLst>
                    <a:path w="23860" h="19446" extrusionOk="0">
                      <a:moveTo>
                        <a:pt x="12729" y="0"/>
                      </a:moveTo>
                      <a:lnTo>
                        <a:pt x="11130" y="704"/>
                      </a:lnTo>
                      <a:lnTo>
                        <a:pt x="9595" y="1408"/>
                      </a:lnTo>
                      <a:lnTo>
                        <a:pt x="8124" y="2175"/>
                      </a:lnTo>
                      <a:lnTo>
                        <a:pt x="6781" y="2943"/>
                      </a:lnTo>
                      <a:lnTo>
                        <a:pt x="5501" y="3710"/>
                      </a:lnTo>
                      <a:lnTo>
                        <a:pt x="4350" y="4542"/>
                      </a:lnTo>
                      <a:lnTo>
                        <a:pt x="3326" y="5373"/>
                      </a:lnTo>
                      <a:lnTo>
                        <a:pt x="2367" y="6205"/>
                      </a:lnTo>
                      <a:lnTo>
                        <a:pt x="1599" y="6973"/>
                      </a:lnTo>
                      <a:lnTo>
                        <a:pt x="960" y="7740"/>
                      </a:lnTo>
                      <a:lnTo>
                        <a:pt x="512" y="8444"/>
                      </a:lnTo>
                      <a:lnTo>
                        <a:pt x="192" y="9147"/>
                      </a:lnTo>
                      <a:lnTo>
                        <a:pt x="64" y="9467"/>
                      </a:lnTo>
                      <a:lnTo>
                        <a:pt x="64" y="9787"/>
                      </a:lnTo>
                      <a:lnTo>
                        <a:pt x="0" y="10043"/>
                      </a:lnTo>
                      <a:lnTo>
                        <a:pt x="64" y="10363"/>
                      </a:lnTo>
                      <a:lnTo>
                        <a:pt x="128" y="10619"/>
                      </a:lnTo>
                      <a:lnTo>
                        <a:pt x="256" y="10810"/>
                      </a:lnTo>
                      <a:lnTo>
                        <a:pt x="448" y="11066"/>
                      </a:lnTo>
                      <a:lnTo>
                        <a:pt x="704" y="11194"/>
                      </a:lnTo>
                      <a:lnTo>
                        <a:pt x="832" y="11322"/>
                      </a:lnTo>
                      <a:lnTo>
                        <a:pt x="1471" y="11322"/>
                      </a:lnTo>
                      <a:lnTo>
                        <a:pt x="1983" y="11194"/>
                      </a:lnTo>
                      <a:lnTo>
                        <a:pt x="2559" y="10938"/>
                      </a:lnTo>
                      <a:lnTo>
                        <a:pt x="3199" y="10555"/>
                      </a:lnTo>
                      <a:lnTo>
                        <a:pt x="3902" y="10107"/>
                      </a:lnTo>
                      <a:lnTo>
                        <a:pt x="5437" y="8955"/>
                      </a:lnTo>
                      <a:lnTo>
                        <a:pt x="4478" y="10107"/>
                      </a:lnTo>
                      <a:lnTo>
                        <a:pt x="3774" y="11194"/>
                      </a:lnTo>
                      <a:lnTo>
                        <a:pt x="3199" y="12154"/>
                      </a:lnTo>
                      <a:lnTo>
                        <a:pt x="2879" y="13049"/>
                      </a:lnTo>
                      <a:lnTo>
                        <a:pt x="2815" y="13433"/>
                      </a:lnTo>
                      <a:lnTo>
                        <a:pt x="2751" y="13817"/>
                      </a:lnTo>
                      <a:lnTo>
                        <a:pt x="2751" y="14137"/>
                      </a:lnTo>
                      <a:lnTo>
                        <a:pt x="2815" y="14393"/>
                      </a:lnTo>
                      <a:lnTo>
                        <a:pt x="3007" y="14648"/>
                      </a:lnTo>
                      <a:lnTo>
                        <a:pt x="3199" y="14904"/>
                      </a:lnTo>
                      <a:lnTo>
                        <a:pt x="3454" y="15096"/>
                      </a:lnTo>
                      <a:lnTo>
                        <a:pt x="3710" y="15288"/>
                      </a:lnTo>
                      <a:lnTo>
                        <a:pt x="3902" y="15352"/>
                      </a:lnTo>
                      <a:lnTo>
                        <a:pt x="4094" y="15352"/>
                      </a:lnTo>
                      <a:lnTo>
                        <a:pt x="4478" y="15224"/>
                      </a:lnTo>
                      <a:lnTo>
                        <a:pt x="4926" y="15032"/>
                      </a:lnTo>
                      <a:lnTo>
                        <a:pt x="5437" y="14648"/>
                      </a:lnTo>
                      <a:lnTo>
                        <a:pt x="6013" y="14201"/>
                      </a:lnTo>
                      <a:lnTo>
                        <a:pt x="6589" y="13625"/>
                      </a:lnTo>
                      <a:lnTo>
                        <a:pt x="7804" y="12282"/>
                      </a:lnTo>
                      <a:lnTo>
                        <a:pt x="9083" y="10619"/>
                      </a:lnTo>
                      <a:lnTo>
                        <a:pt x="10427" y="8828"/>
                      </a:lnTo>
                      <a:lnTo>
                        <a:pt x="11770" y="6909"/>
                      </a:lnTo>
                      <a:lnTo>
                        <a:pt x="12985" y="4990"/>
                      </a:lnTo>
                      <a:lnTo>
                        <a:pt x="11706" y="7804"/>
                      </a:lnTo>
                      <a:lnTo>
                        <a:pt x="10618" y="10363"/>
                      </a:lnTo>
                      <a:lnTo>
                        <a:pt x="9787" y="12665"/>
                      </a:lnTo>
                      <a:lnTo>
                        <a:pt x="9467" y="13625"/>
                      </a:lnTo>
                      <a:lnTo>
                        <a:pt x="9211" y="14584"/>
                      </a:lnTo>
                      <a:lnTo>
                        <a:pt x="9083" y="15416"/>
                      </a:lnTo>
                      <a:lnTo>
                        <a:pt x="9019" y="16120"/>
                      </a:lnTo>
                      <a:lnTo>
                        <a:pt x="9019" y="16759"/>
                      </a:lnTo>
                      <a:lnTo>
                        <a:pt x="9147" y="17271"/>
                      </a:lnTo>
                      <a:lnTo>
                        <a:pt x="9339" y="17719"/>
                      </a:lnTo>
                      <a:lnTo>
                        <a:pt x="9659" y="18039"/>
                      </a:lnTo>
                      <a:lnTo>
                        <a:pt x="10043" y="18294"/>
                      </a:lnTo>
                      <a:lnTo>
                        <a:pt x="10555" y="18358"/>
                      </a:lnTo>
                      <a:lnTo>
                        <a:pt x="10874" y="18294"/>
                      </a:lnTo>
                      <a:lnTo>
                        <a:pt x="11130" y="18166"/>
                      </a:lnTo>
                      <a:lnTo>
                        <a:pt x="11450" y="17911"/>
                      </a:lnTo>
                      <a:lnTo>
                        <a:pt x="11770" y="17527"/>
                      </a:lnTo>
                      <a:lnTo>
                        <a:pt x="12026" y="17079"/>
                      </a:lnTo>
                      <a:lnTo>
                        <a:pt x="12346" y="16567"/>
                      </a:lnTo>
                      <a:lnTo>
                        <a:pt x="12921" y="15288"/>
                      </a:lnTo>
                      <a:lnTo>
                        <a:pt x="13561" y="13753"/>
                      </a:lnTo>
                      <a:lnTo>
                        <a:pt x="14137" y="12090"/>
                      </a:lnTo>
                      <a:lnTo>
                        <a:pt x="14648" y="10235"/>
                      </a:lnTo>
                      <a:lnTo>
                        <a:pt x="15224" y="8380"/>
                      </a:lnTo>
                      <a:lnTo>
                        <a:pt x="15160" y="10363"/>
                      </a:lnTo>
                      <a:lnTo>
                        <a:pt x="15224" y="12282"/>
                      </a:lnTo>
                      <a:lnTo>
                        <a:pt x="15288" y="14073"/>
                      </a:lnTo>
                      <a:lnTo>
                        <a:pt x="15480" y="15736"/>
                      </a:lnTo>
                      <a:lnTo>
                        <a:pt x="15672" y="17143"/>
                      </a:lnTo>
                      <a:lnTo>
                        <a:pt x="15800" y="17719"/>
                      </a:lnTo>
                      <a:lnTo>
                        <a:pt x="15992" y="18230"/>
                      </a:lnTo>
                      <a:lnTo>
                        <a:pt x="16183" y="18678"/>
                      </a:lnTo>
                      <a:lnTo>
                        <a:pt x="16439" y="18998"/>
                      </a:lnTo>
                      <a:lnTo>
                        <a:pt x="16631" y="19254"/>
                      </a:lnTo>
                      <a:lnTo>
                        <a:pt x="16951" y="19382"/>
                      </a:lnTo>
                      <a:lnTo>
                        <a:pt x="17399" y="19446"/>
                      </a:lnTo>
                      <a:lnTo>
                        <a:pt x="17783" y="19382"/>
                      </a:lnTo>
                      <a:lnTo>
                        <a:pt x="18102" y="19190"/>
                      </a:lnTo>
                      <a:lnTo>
                        <a:pt x="18422" y="18934"/>
                      </a:lnTo>
                      <a:lnTo>
                        <a:pt x="18678" y="18614"/>
                      </a:lnTo>
                      <a:lnTo>
                        <a:pt x="18870" y="18166"/>
                      </a:lnTo>
                      <a:lnTo>
                        <a:pt x="18998" y="17655"/>
                      </a:lnTo>
                      <a:lnTo>
                        <a:pt x="19126" y="17079"/>
                      </a:lnTo>
                      <a:lnTo>
                        <a:pt x="19254" y="16375"/>
                      </a:lnTo>
                      <a:lnTo>
                        <a:pt x="19254" y="15608"/>
                      </a:lnTo>
                      <a:lnTo>
                        <a:pt x="19254" y="13817"/>
                      </a:lnTo>
                      <a:lnTo>
                        <a:pt x="19062" y="11770"/>
                      </a:lnTo>
                      <a:lnTo>
                        <a:pt x="18806" y="9467"/>
                      </a:lnTo>
                      <a:lnTo>
                        <a:pt x="19318" y="11258"/>
                      </a:lnTo>
                      <a:lnTo>
                        <a:pt x="19829" y="12793"/>
                      </a:lnTo>
                      <a:lnTo>
                        <a:pt x="20341" y="14137"/>
                      </a:lnTo>
                      <a:lnTo>
                        <a:pt x="20661" y="14712"/>
                      </a:lnTo>
                      <a:lnTo>
                        <a:pt x="20917" y="15160"/>
                      </a:lnTo>
                      <a:lnTo>
                        <a:pt x="21237" y="15544"/>
                      </a:lnTo>
                      <a:lnTo>
                        <a:pt x="21493" y="15928"/>
                      </a:lnTo>
                      <a:lnTo>
                        <a:pt x="21812" y="16120"/>
                      </a:lnTo>
                      <a:lnTo>
                        <a:pt x="22132" y="16311"/>
                      </a:lnTo>
                      <a:lnTo>
                        <a:pt x="22388" y="16375"/>
                      </a:lnTo>
                      <a:lnTo>
                        <a:pt x="22708" y="16375"/>
                      </a:lnTo>
                      <a:lnTo>
                        <a:pt x="23028" y="16311"/>
                      </a:lnTo>
                      <a:lnTo>
                        <a:pt x="23411" y="16120"/>
                      </a:lnTo>
                      <a:lnTo>
                        <a:pt x="23539" y="15992"/>
                      </a:lnTo>
                      <a:lnTo>
                        <a:pt x="23667" y="15864"/>
                      </a:lnTo>
                      <a:lnTo>
                        <a:pt x="23795" y="15416"/>
                      </a:lnTo>
                      <a:lnTo>
                        <a:pt x="23859" y="14840"/>
                      </a:lnTo>
                      <a:lnTo>
                        <a:pt x="23859" y="14137"/>
                      </a:lnTo>
                      <a:lnTo>
                        <a:pt x="23731" y="13305"/>
                      </a:lnTo>
                      <a:lnTo>
                        <a:pt x="23539" y="12410"/>
                      </a:lnTo>
                      <a:lnTo>
                        <a:pt x="23284" y="11450"/>
                      </a:lnTo>
                      <a:lnTo>
                        <a:pt x="22964" y="10427"/>
                      </a:lnTo>
                      <a:lnTo>
                        <a:pt x="22580" y="9339"/>
                      </a:lnTo>
                      <a:lnTo>
                        <a:pt x="22196" y="8252"/>
                      </a:lnTo>
                      <a:lnTo>
                        <a:pt x="21684" y="7228"/>
                      </a:lnTo>
                      <a:lnTo>
                        <a:pt x="21173" y="6141"/>
                      </a:lnTo>
                      <a:lnTo>
                        <a:pt x="20597" y="5118"/>
                      </a:lnTo>
                      <a:lnTo>
                        <a:pt x="19957" y="4094"/>
                      </a:lnTo>
                      <a:lnTo>
                        <a:pt x="19318" y="3199"/>
                      </a:lnTo>
                      <a:lnTo>
                        <a:pt x="18678" y="2303"/>
                      </a:lnTo>
                      <a:lnTo>
                        <a:pt x="12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8" name="Google Shape;858;p36"/>
                <p:cNvSpPr/>
                <p:nvPr/>
              </p:nvSpPr>
              <p:spPr>
                <a:xfrm rot="958754">
                  <a:off x="7395582" y="1516083"/>
                  <a:ext cx="153531" cy="108754"/>
                </a:xfrm>
                <a:custGeom>
                  <a:avLst/>
                  <a:gdLst/>
                  <a:ahLst/>
                  <a:cxnLst/>
                  <a:rect l="l" t="t" r="r" b="b"/>
                  <a:pathLst>
                    <a:path w="6141" h="4350" extrusionOk="0">
                      <a:moveTo>
                        <a:pt x="3071" y="0"/>
                      </a:moveTo>
                      <a:lnTo>
                        <a:pt x="2495" y="64"/>
                      </a:lnTo>
                      <a:lnTo>
                        <a:pt x="1855" y="192"/>
                      </a:lnTo>
                      <a:lnTo>
                        <a:pt x="1280" y="384"/>
                      </a:lnTo>
                      <a:lnTo>
                        <a:pt x="768" y="704"/>
                      </a:lnTo>
                      <a:lnTo>
                        <a:pt x="320" y="1088"/>
                      </a:lnTo>
                      <a:lnTo>
                        <a:pt x="192" y="1280"/>
                      </a:lnTo>
                      <a:lnTo>
                        <a:pt x="64" y="1535"/>
                      </a:lnTo>
                      <a:lnTo>
                        <a:pt x="0" y="1727"/>
                      </a:lnTo>
                      <a:lnTo>
                        <a:pt x="0" y="1919"/>
                      </a:lnTo>
                      <a:lnTo>
                        <a:pt x="64" y="2175"/>
                      </a:lnTo>
                      <a:lnTo>
                        <a:pt x="192" y="2367"/>
                      </a:lnTo>
                      <a:lnTo>
                        <a:pt x="512" y="2687"/>
                      </a:lnTo>
                      <a:lnTo>
                        <a:pt x="896" y="3071"/>
                      </a:lnTo>
                      <a:lnTo>
                        <a:pt x="1344" y="3390"/>
                      </a:lnTo>
                      <a:lnTo>
                        <a:pt x="1791" y="3646"/>
                      </a:lnTo>
                      <a:lnTo>
                        <a:pt x="2495" y="3966"/>
                      </a:lnTo>
                      <a:lnTo>
                        <a:pt x="3263" y="4222"/>
                      </a:lnTo>
                      <a:lnTo>
                        <a:pt x="3838" y="4286"/>
                      </a:lnTo>
                      <a:lnTo>
                        <a:pt x="4350" y="4350"/>
                      </a:lnTo>
                      <a:lnTo>
                        <a:pt x="4926" y="4350"/>
                      </a:lnTo>
                      <a:lnTo>
                        <a:pt x="5437" y="4286"/>
                      </a:lnTo>
                      <a:lnTo>
                        <a:pt x="5821" y="4094"/>
                      </a:lnTo>
                      <a:lnTo>
                        <a:pt x="5949" y="4030"/>
                      </a:lnTo>
                      <a:lnTo>
                        <a:pt x="6013" y="3838"/>
                      </a:lnTo>
                      <a:lnTo>
                        <a:pt x="6077" y="3582"/>
                      </a:lnTo>
                      <a:lnTo>
                        <a:pt x="6141" y="3326"/>
                      </a:lnTo>
                      <a:lnTo>
                        <a:pt x="6077" y="2751"/>
                      </a:lnTo>
                      <a:lnTo>
                        <a:pt x="5885" y="2239"/>
                      </a:lnTo>
                      <a:lnTo>
                        <a:pt x="5565" y="1663"/>
                      </a:lnTo>
                      <a:lnTo>
                        <a:pt x="5182" y="1152"/>
                      </a:lnTo>
                      <a:lnTo>
                        <a:pt x="4798" y="768"/>
                      </a:lnTo>
                      <a:lnTo>
                        <a:pt x="4350" y="384"/>
                      </a:lnTo>
                      <a:lnTo>
                        <a:pt x="4030" y="192"/>
                      </a:lnTo>
                      <a:lnTo>
                        <a:pt x="3582" y="64"/>
                      </a:lnTo>
                      <a:lnTo>
                        <a:pt x="30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
            <p:nvSpPr>
              <p:cNvPr id="859" name="Google Shape;859;p3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0" name="Google Shape;860;p3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1" name="Google Shape;861;p3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2" name="Google Shape;862;p3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3" name="Google Shape;863;p36"/>
              <p:cNvSpPr/>
              <p:nvPr/>
            </p:nvSpPr>
            <p:spPr>
              <a:xfrm>
                <a:off x="5839175" y="1475538"/>
                <a:ext cx="783575" cy="1364075"/>
              </a:xfrm>
              <a:custGeom>
                <a:avLst/>
                <a:gdLst/>
                <a:ahLst/>
                <a:cxnLst/>
                <a:rect l="l" t="t" r="r" b="b"/>
                <a:pathLst>
                  <a:path w="31343" h="54563" extrusionOk="0">
                    <a:moveTo>
                      <a:pt x="2687" y="0"/>
                    </a:moveTo>
                    <a:lnTo>
                      <a:pt x="2111" y="128"/>
                    </a:lnTo>
                    <a:lnTo>
                      <a:pt x="1663" y="256"/>
                    </a:lnTo>
                    <a:lnTo>
                      <a:pt x="1279" y="384"/>
                    </a:lnTo>
                    <a:lnTo>
                      <a:pt x="896" y="576"/>
                    </a:lnTo>
                    <a:lnTo>
                      <a:pt x="576" y="832"/>
                    </a:lnTo>
                    <a:lnTo>
                      <a:pt x="320" y="1087"/>
                    </a:lnTo>
                    <a:lnTo>
                      <a:pt x="128" y="1343"/>
                    </a:lnTo>
                    <a:lnTo>
                      <a:pt x="64" y="1599"/>
                    </a:lnTo>
                    <a:lnTo>
                      <a:pt x="0" y="1919"/>
                    </a:lnTo>
                    <a:lnTo>
                      <a:pt x="0" y="2175"/>
                    </a:lnTo>
                    <a:lnTo>
                      <a:pt x="64" y="2495"/>
                    </a:lnTo>
                    <a:lnTo>
                      <a:pt x="384" y="3006"/>
                    </a:lnTo>
                    <a:lnTo>
                      <a:pt x="704" y="3518"/>
                    </a:lnTo>
                    <a:lnTo>
                      <a:pt x="1087" y="4030"/>
                    </a:lnTo>
                    <a:lnTo>
                      <a:pt x="1535" y="4542"/>
                    </a:lnTo>
                    <a:lnTo>
                      <a:pt x="2623" y="5629"/>
                    </a:lnTo>
                    <a:lnTo>
                      <a:pt x="3966" y="6844"/>
                    </a:lnTo>
                    <a:lnTo>
                      <a:pt x="7164" y="9723"/>
                    </a:lnTo>
                    <a:lnTo>
                      <a:pt x="9019" y="11450"/>
                    </a:lnTo>
                    <a:lnTo>
                      <a:pt x="11066" y="13369"/>
                    </a:lnTo>
                    <a:lnTo>
                      <a:pt x="13049" y="15416"/>
                    </a:lnTo>
                    <a:lnTo>
                      <a:pt x="14776" y="17207"/>
                    </a:lnTo>
                    <a:lnTo>
                      <a:pt x="16311" y="18806"/>
                    </a:lnTo>
                    <a:lnTo>
                      <a:pt x="17590" y="20405"/>
                    </a:lnTo>
                    <a:lnTo>
                      <a:pt x="18678" y="21876"/>
                    </a:lnTo>
                    <a:lnTo>
                      <a:pt x="19126" y="22580"/>
                    </a:lnTo>
                    <a:lnTo>
                      <a:pt x="19573" y="23283"/>
                    </a:lnTo>
                    <a:lnTo>
                      <a:pt x="19957" y="24051"/>
                    </a:lnTo>
                    <a:lnTo>
                      <a:pt x="20277" y="24755"/>
                    </a:lnTo>
                    <a:lnTo>
                      <a:pt x="20597" y="25522"/>
                    </a:lnTo>
                    <a:lnTo>
                      <a:pt x="20853" y="26290"/>
                    </a:lnTo>
                    <a:lnTo>
                      <a:pt x="19765" y="24819"/>
                    </a:lnTo>
                    <a:lnTo>
                      <a:pt x="18486" y="23283"/>
                    </a:lnTo>
                    <a:lnTo>
                      <a:pt x="16951" y="21428"/>
                    </a:lnTo>
                    <a:lnTo>
                      <a:pt x="16055" y="20469"/>
                    </a:lnTo>
                    <a:lnTo>
                      <a:pt x="15160" y="19573"/>
                    </a:lnTo>
                    <a:lnTo>
                      <a:pt x="14200" y="18614"/>
                    </a:lnTo>
                    <a:lnTo>
                      <a:pt x="13241" y="17782"/>
                    </a:lnTo>
                    <a:lnTo>
                      <a:pt x="12281" y="17015"/>
                    </a:lnTo>
                    <a:lnTo>
                      <a:pt x="11258" y="16375"/>
                    </a:lnTo>
                    <a:lnTo>
                      <a:pt x="10362" y="15863"/>
                    </a:lnTo>
                    <a:lnTo>
                      <a:pt x="9403" y="15544"/>
                    </a:lnTo>
                    <a:lnTo>
                      <a:pt x="8443" y="15288"/>
                    </a:lnTo>
                    <a:lnTo>
                      <a:pt x="7612" y="15160"/>
                    </a:lnTo>
                    <a:lnTo>
                      <a:pt x="6972" y="15224"/>
                    </a:lnTo>
                    <a:lnTo>
                      <a:pt x="6716" y="15288"/>
                    </a:lnTo>
                    <a:lnTo>
                      <a:pt x="6460" y="15416"/>
                    </a:lnTo>
                    <a:lnTo>
                      <a:pt x="6333" y="15544"/>
                    </a:lnTo>
                    <a:lnTo>
                      <a:pt x="6141" y="15672"/>
                    </a:lnTo>
                    <a:lnTo>
                      <a:pt x="6013" y="15863"/>
                    </a:lnTo>
                    <a:lnTo>
                      <a:pt x="5949" y="16055"/>
                    </a:lnTo>
                    <a:lnTo>
                      <a:pt x="5885" y="16503"/>
                    </a:lnTo>
                    <a:lnTo>
                      <a:pt x="5949" y="17015"/>
                    </a:lnTo>
                    <a:lnTo>
                      <a:pt x="6141" y="17591"/>
                    </a:lnTo>
                    <a:lnTo>
                      <a:pt x="6397" y="18166"/>
                    </a:lnTo>
                    <a:lnTo>
                      <a:pt x="6716" y="18806"/>
                    </a:lnTo>
                    <a:lnTo>
                      <a:pt x="7164" y="19382"/>
                    </a:lnTo>
                    <a:lnTo>
                      <a:pt x="7676" y="20021"/>
                    </a:lnTo>
                    <a:lnTo>
                      <a:pt x="8188" y="20533"/>
                    </a:lnTo>
                    <a:lnTo>
                      <a:pt x="8827" y="21109"/>
                    </a:lnTo>
                    <a:lnTo>
                      <a:pt x="9467" y="21556"/>
                    </a:lnTo>
                    <a:lnTo>
                      <a:pt x="9979" y="21876"/>
                    </a:lnTo>
                    <a:lnTo>
                      <a:pt x="10618" y="22196"/>
                    </a:lnTo>
                    <a:lnTo>
                      <a:pt x="12089" y="22772"/>
                    </a:lnTo>
                    <a:lnTo>
                      <a:pt x="15480" y="23987"/>
                    </a:lnTo>
                    <a:lnTo>
                      <a:pt x="17207" y="24691"/>
                    </a:lnTo>
                    <a:lnTo>
                      <a:pt x="17974" y="25010"/>
                    </a:lnTo>
                    <a:lnTo>
                      <a:pt x="18678" y="25394"/>
                    </a:lnTo>
                    <a:lnTo>
                      <a:pt x="19317" y="25842"/>
                    </a:lnTo>
                    <a:lnTo>
                      <a:pt x="19893" y="26290"/>
                    </a:lnTo>
                    <a:lnTo>
                      <a:pt x="20341" y="26738"/>
                    </a:lnTo>
                    <a:lnTo>
                      <a:pt x="20661" y="27249"/>
                    </a:lnTo>
                    <a:lnTo>
                      <a:pt x="20917" y="27825"/>
                    </a:lnTo>
                    <a:lnTo>
                      <a:pt x="21108" y="28465"/>
                    </a:lnTo>
                    <a:lnTo>
                      <a:pt x="21300" y="29232"/>
                    </a:lnTo>
                    <a:lnTo>
                      <a:pt x="21492" y="30000"/>
                    </a:lnTo>
                    <a:lnTo>
                      <a:pt x="21684" y="31727"/>
                    </a:lnTo>
                    <a:lnTo>
                      <a:pt x="21748" y="33518"/>
                    </a:lnTo>
                    <a:lnTo>
                      <a:pt x="21748" y="35245"/>
                    </a:lnTo>
                    <a:lnTo>
                      <a:pt x="21684" y="36908"/>
                    </a:lnTo>
                    <a:lnTo>
                      <a:pt x="21492" y="38251"/>
                    </a:lnTo>
                    <a:lnTo>
                      <a:pt x="21300" y="39339"/>
                    </a:lnTo>
                    <a:lnTo>
                      <a:pt x="21236" y="38891"/>
                    </a:lnTo>
                    <a:lnTo>
                      <a:pt x="21044" y="37804"/>
                    </a:lnTo>
                    <a:lnTo>
                      <a:pt x="20725" y="36140"/>
                    </a:lnTo>
                    <a:lnTo>
                      <a:pt x="20149" y="34221"/>
                    </a:lnTo>
                    <a:lnTo>
                      <a:pt x="19829" y="33198"/>
                    </a:lnTo>
                    <a:lnTo>
                      <a:pt x="19381" y="32175"/>
                    </a:lnTo>
                    <a:lnTo>
                      <a:pt x="18934" y="31151"/>
                    </a:lnTo>
                    <a:lnTo>
                      <a:pt x="18422" y="30128"/>
                    </a:lnTo>
                    <a:lnTo>
                      <a:pt x="17782" y="29232"/>
                    </a:lnTo>
                    <a:lnTo>
                      <a:pt x="17143" y="28401"/>
                    </a:lnTo>
                    <a:lnTo>
                      <a:pt x="16375" y="27697"/>
                    </a:lnTo>
                    <a:lnTo>
                      <a:pt x="15991" y="27377"/>
                    </a:lnTo>
                    <a:lnTo>
                      <a:pt x="15544" y="27121"/>
                    </a:lnTo>
                    <a:lnTo>
                      <a:pt x="14648" y="26674"/>
                    </a:lnTo>
                    <a:lnTo>
                      <a:pt x="13880" y="26290"/>
                    </a:lnTo>
                    <a:lnTo>
                      <a:pt x="13177" y="25970"/>
                    </a:lnTo>
                    <a:lnTo>
                      <a:pt x="12537" y="25842"/>
                    </a:lnTo>
                    <a:lnTo>
                      <a:pt x="12025" y="25778"/>
                    </a:lnTo>
                    <a:lnTo>
                      <a:pt x="11578" y="25778"/>
                    </a:lnTo>
                    <a:lnTo>
                      <a:pt x="11258" y="25906"/>
                    </a:lnTo>
                    <a:lnTo>
                      <a:pt x="11066" y="26162"/>
                    </a:lnTo>
                    <a:lnTo>
                      <a:pt x="10938" y="26482"/>
                    </a:lnTo>
                    <a:lnTo>
                      <a:pt x="10938" y="26865"/>
                    </a:lnTo>
                    <a:lnTo>
                      <a:pt x="11130" y="27313"/>
                    </a:lnTo>
                    <a:lnTo>
                      <a:pt x="11386" y="27889"/>
                    </a:lnTo>
                    <a:lnTo>
                      <a:pt x="11770" y="28529"/>
                    </a:lnTo>
                    <a:lnTo>
                      <a:pt x="12281" y="29296"/>
                    </a:lnTo>
                    <a:lnTo>
                      <a:pt x="12921" y="30064"/>
                    </a:lnTo>
                    <a:lnTo>
                      <a:pt x="13689" y="30959"/>
                    </a:lnTo>
                    <a:lnTo>
                      <a:pt x="16759" y="34285"/>
                    </a:lnTo>
                    <a:lnTo>
                      <a:pt x="17974" y="35757"/>
                    </a:lnTo>
                    <a:lnTo>
                      <a:pt x="18998" y="37036"/>
                    </a:lnTo>
                    <a:lnTo>
                      <a:pt x="19829" y="38187"/>
                    </a:lnTo>
                    <a:lnTo>
                      <a:pt x="20469" y="39147"/>
                    </a:lnTo>
                    <a:lnTo>
                      <a:pt x="20917" y="40042"/>
                    </a:lnTo>
                    <a:lnTo>
                      <a:pt x="20981" y="40426"/>
                    </a:lnTo>
                    <a:lnTo>
                      <a:pt x="21044" y="40810"/>
                    </a:lnTo>
                    <a:lnTo>
                      <a:pt x="21044" y="41194"/>
                    </a:lnTo>
                    <a:lnTo>
                      <a:pt x="20981" y="41769"/>
                    </a:lnTo>
                    <a:lnTo>
                      <a:pt x="20725" y="42473"/>
                    </a:lnTo>
                    <a:lnTo>
                      <a:pt x="20469" y="43305"/>
                    </a:lnTo>
                    <a:lnTo>
                      <a:pt x="20085" y="44200"/>
                    </a:lnTo>
                    <a:lnTo>
                      <a:pt x="19637" y="45160"/>
                    </a:lnTo>
                    <a:lnTo>
                      <a:pt x="19126" y="46183"/>
                    </a:lnTo>
                    <a:lnTo>
                      <a:pt x="18550" y="47206"/>
                    </a:lnTo>
                    <a:lnTo>
                      <a:pt x="17846" y="48294"/>
                    </a:lnTo>
                    <a:lnTo>
                      <a:pt x="17143" y="49317"/>
                    </a:lnTo>
                    <a:lnTo>
                      <a:pt x="16375" y="50277"/>
                    </a:lnTo>
                    <a:lnTo>
                      <a:pt x="15544" y="51172"/>
                    </a:lnTo>
                    <a:lnTo>
                      <a:pt x="14648" y="52068"/>
                    </a:lnTo>
                    <a:lnTo>
                      <a:pt x="13689" y="52771"/>
                    </a:lnTo>
                    <a:lnTo>
                      <a:pt x="12729" y="53411"/>
                    </a:lnTo>
                    <a:lnTo>
                      <a:pt x="12281" y="53667"/>
                    </a:lnTo>
                    <a:lnTo>
                      <a:pt x="11770" y="53859"/>
                    </a:lnTo>
                    <a:lnTo>
                      <a:pt x="12281" y="54562"/>
                    </a:lnTo>
                    <a:lnTo>
                      <a:pt x="12665" y="54371"/>
                    </a:lnTo>
                    <a:lnTo>
                      <a:pt x="13561" y="53731"/>
                    </a:lnTo>
                    <a:lnTo>
                      <a:pt x="14200" y="53283"/>
                    </a:lnTo>
                    <a:lnTo>
                      <a:pt x="14904" y="52643"/>
                    </a:lnTo>
                    <a:lnTo>
                      <a:pt x="15671" y="51940"/>
                    </a:lnTo>
                    <a:lnTo>
                      <a:pt x="16503" y="51108"/>
                    </a:lnTo>
                    <a:lnTo>
                      <a:pt x="17335" y="50085"/>
                    </a:lnTo>
                    <a:lnTo>
                      <a:pt x="18166" y="48997"/>
                    </a:lnTo>
                    <a:lnTo>
                      <a:pt x="18998" y="47718"/>
                    </a:lnTo>
                    <a:lnTo>
                      <a:pt x="19765" y="46311"/>
                    </a:lnTo>
                    <a:lnTo>
                      <a:pt x="20469" y="44776"/>
                    </a:lnTo>
                    <a:lnTo>
                      <a:pt x="21108" y="43113"/>
                    </a:lnTo>
                    <a:lnTo>
                      <a:pt x="21364" y="42217"/>
                    </a:lnTo>
                    <a:lnTo>
                      <a:pt x="21620" y="41258"/>
                    </a:lnTo>
                    <a:lnTo>
                      <a:pt x="21876" y="40234"/>
                    </a:lnTo>
                    <a:lnTo>
                      <a:pt x="22068" y="39211"/>
                    </a:lnTo>
                    <a:lnTo>
                      <a:pt x="22580" y="38571"/>
                    </a:lnTo>
                    <a:lnTo>
                      <a:pt x="23091" y="37931"/>
                    </a:lnTo>
                    <a:lnTo>
                      <a:pt x="24179" y="36780"/>
                    </a:lnTo>
                    <a:lnTo>
                      <a:pt x="25330" y="35757"/>
                    </a:lnTo>
                    <a:lnTo>
                      <a:pt x="26482" y="34797"/>
                    </a:lnTo>
                    <a:lnTo>
                      <a:pt x="27569" y="33774"/>
                    </a:lnTo>
                    <a:lnTo>
                      <a:pt x="28656" y="32750"/>
                    </a:lnTo>
                    <a:lnTo>
                      <a:pt x="29168" y="32111"/>
                    </a:lnTo>
                    <a:lnTo>
                      <a:pt x="29616" y="31471"/>
                    </a:lnTo>
                    <a:lnTo>
                      <a:pt x="30064" y="30831"/>
                    </a:lnTo>
                    <a:lnTo>
                      <a:pt x="30447" y="30064"/>
                    </a:lnTo>
                    <a:lnTo>
                      <a:pt x="30831" y="29296"/>
                    </a:lnTo>
                    <a:lnTo>
                      <a:pt x="31087" y="28529"/>
                    </a:lnTo>
                    <a:lnTo>
                      <a:pt x="31279" y="27825"/>
                    </a:lnTo>
                    <a:lnTo>
                      <a:pt x="31343" y="27185"/>
                    </a:lnTo>
                    <a:lnTo>
                      <a:pt x="31343" y="26546"/>
                    </a:lnTo>
                    <a:lnTo>
                      <a:pt x="31279" y="25970"/>
                    </a:lnTo>
                    <a:lnTo>
                      <a:pt x="31215" y="25458"/>
                    </a:lnTo>
                    <a:lnTo>
                      <a:pt x="31023" y="24947"/>
                    </a:lnTo>
                    <a:lnTo>
                      <a:pt x="30831" y="24563"/>
                    </a:lnTo>
                    <a:lnTo>
                      <a:pt x="30639" y="24179"/>
                    </a:lnTo>
                    <a:lnTo>
                      <a:pt x="30319" y="23859"/>
                    </a:lnTo>
                    <a:lnTo>
                      <a:pt x="30064" y="23603"/>
                    </a:lnTo>
                    <a:lnTo>
                      <a:pt x="29744" y="23411"/>
                    </a:lnTo>
                    <a:lnTo>
                      <a:pt x="29424" y="23283"/>
                    </a:lnTo>
                    <a:lnTo>
                      <a:pt x="28848" y="23283"/>
                    </a:lnTo>
                    <a:lnTo>
                      <a:pt x="28528" y="23347"/>
                    </a:lnTo>
                    <a:lnTo>
                      <a:pt x="28273" y="23475"/>
                    </a:lnTo>
                    <a:lnTo>
                      <a:pt x="27825" y="23859"/>
                    </a:lnTo>
                    <a:lnTo>
                      <a:pt x="27441" y="24307"/>
                    </a:lnTo>
                    <a:lnTo>
                      <a:pt x="27057" y="24883"/>
                    </a:lnTo>
                    <a:lnTo>
                      <a:pt x="26801" y="25522"/>
                    </a:lnTo>
                    <a:lnTo>
                      <a:pt x="26545" y="26226"/>
                    </a:lnTo>
                    <a:lnTo>
                      <a:pt x="26034" y="27825"/>
                    </a:lnTo>
                    <a:lnTo>
                      <a:pt x="25522" y="29552"/>
                    </a:lnTo>
                    <a:lnTo>
                      <a:pt x="25010" y="31151"/>
                    </a:lnTo>
                    <a:lnTo>
                      <a:pt x="23923" y="33966"/>
                    </a:lnTo>
                    <a:lnTo>
                      <a:pt x="23027" y="36268"/>
                    </a:lnTo>
                    <a:lnTo>
                      <a:pt x="22196" y="37995"/>
                    </a:lnTo>
                    <a:lnTo>
                      <a:pt x="22324" y="36908"/>
                    </a:lnTo>
                    <a:lnTo>
                      <a:pt x="22388" y="35821"/>
                    </a:lnTo>
                    <a:lnTo>
                      <a:pt x="22388" y="34669"/>
                    </a:lnTo>
                    <a:lnTo>
                      <a:pt x="22388" y="33454"/>
                    </a:lnTo>
                    <a:lnTo>
                      <a:pt x="22324" y="32175"/>
                    </a:lnTo>
                    <a:lnTo>
                      <a:pt x="22196" y="30895"/>
                    </a:lnTo>
                    <a:lnTo>
                      <a:pt x="22004" y="29552"/>
                    </a:lnTo>
                    <a:lnTo>
                      <a:pt x="21812" y="28209"/>
                    </a:lnTo>
                    <a:lnTo>
                      <a:pt x="22004" y="27441"/>
                    </a:lnTo>
                    <a:lnTo>
                      <a:pt x="22260" y="26610"/>
                    </a:lnTo>
                    <a:lnTo>
                      <a:pt x="22836" y="25010"/>
                    </a:lnTo>
                    <a:lnTo>
                      <a:pt x="24243" y="21684"/>
                    </a:lnTo>
                    <a:lnTo>
                      <a:pt x="24946" y="19893"/>
                    </a:lnTo>
                    <a:lnTo>
                      <a:pt x="25586" y="18038"/>
                    </a:lnTo>
                    <a:lnTo>
                      <a:pt x="25842" y="17079"/>
                    </a:lnTo>
                    <a:lnTo>
                      <a:pt x="26034" y="16055"/>
                    </a:lnTo>
                    <a:lnTo>
                      <a:pt x="26226" y="15032"/>
                    </a:lnTo>
                    <a:lnTo>
                      <a:pt x="26290" y="14008"/>
                    </a:lnTo>
                    <a:lnTo>
                      <a:pt x="26354" y="12985"/>
                    </a:lnTo>
                    <a:lnTo>
                      <a:pt x="26290" y="12026"/>
                    </a:lnTo>
                    <a:lnTo>
                      <a:pt x="26162" y="11066"/>
                    </a:lnTo>
                    <a:lnTo>
                      <a:pt x="25970" y="10235"/>
                    </a:lnTo>
                    <a:lnTo>
                      <a:pt x="25714" y="9403"/>
                    </a:lnTo>
                    <a:lnTo>
                      <a:pt x="25394" y="8635"/>
                    </a:lnTo>
                    <a:lnTo>
                      <a:pt x="25074" y="7932"/>
                    </a:lnTo>
                    <a:lnTo>
                      <a:pt x="24691" y="7356"/>
                    </a:lnTo>
                    <a:lnTo>
                      <a:pt x="24307" y="6844"/>
                    </a:lnTo>
                    <a:lnTo>
                      <a:pt x="23923" y="6397"/>
                    </a:lnTo>
                    <a:lnTo>
                      <a:pt x="23475" y="6013"/>
                    </a:lnTo>
                    <a:lnTo>
                      <a:pt x="23027" y="5693"/>
                    </a:lnTo>
                    <a:lnTo>
                      <a:pt x="22644" y="5501"/>
                    </a:lnTo>
                    <a:lnTo>
                      <a:pt x="22196" y="5437"/>
                    </a:lnTo>
                    <a:lnTo>
                      <a:pt x="21812" y="5437"/>
                    </a:lnTo>
                    <a:lnTo>
                      <a:pt x="21492" y="5565"/>
                    </a:lnTo>
                    <a:lnTo>
                      <a:pt x="21172" y="5757"/>
                    </a:lnTo>
                    <a:lnTo>
                      <a:pt x="20917" y="5949"/>
                    </a:lnTo>
                    <a:lnTo>
                      <a:pt x="20661" y="6141"/>
                    </a:lnTo>
                    <a:lnTo>
                      <a:pt x="20405" y="6397"/>
                    </a:lnTo>
                    <a:lnTo>
                      <a:pt x="20277" y="6652"/>
                    </a:lnTo>
                    <a:lnTo>
                      <a:pt x="20085" y="6972"/>
                    </a:lnTo>
                    <a:lnTo>
                      <a:pt x="19893" y="7612"/>
                    </a:lnTo>
                    <a:lnTo>
                      <a:pt x="19829" y="8380"/>
                    </a:lnTo>
                    <a:lnTo>
                      <a:pt x="19893" y="9147"/>
                    </a:lnTo>
                    <a:lnTo>
                      <a:pt x="20085" y="9979"/>
                    </a:lnTo>
                    <a:lnTo>
                      <a:pt x="20405" y="10874"/>
                    </a:lnTo>
                    <a:lnTo>
                      <a:pt x="20789" y="12090"/>
                    </a:lnTo>
                    <a:lnTo>
                      <a:pt x="21236" y="13753"/>
                    </a:lnTo>
                    <a:lnTo>
                      <a:pt x="21684" y="15736"/>
                    </a:lnTo>
                    <a:lnTo>
                      <a:pt x="22004" y="17974"/>
                    </a:lnTo>
                    <a:lnTo>
                      <a:pt x="22132" y="19190"/>
                    </a:lnTo>
                    <a:lnTo>
                      <a:pt x="22260" y="20341"/>
                    </a:lnTo>
                    <a:lnTo>
                      <a:pt x="22324" y="21556"/>
                    </a:lnTo>
                    <a:lnTo>
                      <a:pt x="22260" y="22708"/>
                    </a:lnTo>
                    <a:lnTo>
                      <a:pt x="22196" y="23859"/>
                    </a:lnTo>
                    <a:lnTo>
                      <a:pt x="22068" y="24947"/>
                    </a:lnTo>
                    <a:lnTo>
                      <a:pt x="21876" y="26034"/>
                    </a:lnTo>
                    <a:lnTo>
                      <a:pt x="21556" y="26993"/>
                    </a:lnTo>
                    <a:lnTo>
                      <a:pt x="20917" y="24499"/>
                    </a:lnTo>
                    <a:lnTo>
                      <a:pt x="20277" y="22260"/>
                    </a:lnTo>
                    <a:lnTo>
                      <a:pt x="19573" y="20149"/>
                    </a:lnTo>
                    <a:lnTo>
                      <a:pt x="18742" y="17846"/>
                    </a:lnTo>
                    <a:lnTo>
                      <a:pt x="17846" y="15672"/>
                    </a:lnTo>
                    <a:lnTo>
                      <a:pt x="16951" y="13689"/>
                    </a:lnTo>
                    <a:lnTo>
                      <a:pt x="16055" y="11898"/>
                    </a:lnTo>
                    <a:lnTo>
                      <a:pt x="15160" y="10235"/>
                    </a:lnTo>
                    <a:lnTo>
                      <a:pt x="14264" y="8699"/>
                    </a:lnTo>
                    <a:lnTo>
                      <a:pt x="13369" y="7356"/>
                    </a:lnTo>
                    <a:lnTo>
                      <a:pt x="12473" y="6141"/>
                    </a:lnTo>
                    <a:lnTo>
                      <a:pt x="11578" y="5053"/>
                    </a:lnTo>
                    <a:lnTo>
                      <a:pt x="10682" y="4094"/>
                    </a:lnTo>
                    <a:lnTo>
                      <a:pt x="9851" y="3198"/>
                    </a:lnTo>
                    <a:lnTo>
                      <a:pt x="9019" y="2495"/>
                    </a:lnTo>
                    <a:lnTo>
                      <a:pt x="8188" y="1855"/>
                    </a:lnTo>
                    <a:lnTo>
                      <a:pt x="7356" y="1343"/>
                    </a:lnTo>
                    <a:lnTo>
                      <a:pt x="6588" y="896"/>
                    </a:lnTo>
                    <a:lnTo>
                      <a:pt x="5885" y="576"/>
                    </a:lnTo>
                    <a:lnTo>
                      <a:pt x="5117" y="320"/>
                    </a:lnTo>
                    <a:lnTo>
                      <a:pt x="4478" y="128"/>
                    </a:lnTo>
                    <a:lnTo>
                      <a:pt x="3838" y="64"/>
                    </a:lnTo>
                    <a:lnTo>
                      <a:pt x="31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4" name="Google Shape;864;p36"/>
              <p:cNvSpPr/>
              <p:nvPr/>
            </p:nvSpPr>
            <p:spPr>
              <a:xfrm>
                <a:off x="5931900" y="1541088"/>
                <a:ext cx="308675" cy="337450"/>
              </a:xfrm>
              <a:custGeom>
                <a:avLst/>
                <a:gdLst/>
                <a:ahLst/>
                <a:cxnLst/>
                <a:rect l="l" t="t" r="r" b="b"/>
                <a:pathLst>
                  <a:path w="12347" h="13498" fill="none" extrusionOk="0">
                    <a:moveTo>
                      <a:pt x="1" y="1"/>
                    </a:moveTo>
                    <a:lnTo>
                      <a:pt x="1" y="1"/>
                    </a:lnTo>
                    <a:lnTo>
                      <a:pt x="321" y="257"/>
                    </a:lnTo>
                    <a:lnTo>
                      <a:pt x="1216" y="896"/>
                    </a:lnTo>
                    <a:lnTo>
                      <a:pt x="2624" y="1920"/>
                    </a:lnTo>
                    <a:lnTo>
                      <a:pt x="4351" y="3391"/>
                    </a:lnTo>
                    <a:lnTo>
                      <a:pt x="5310" y="4286"/>
                    </a:lnTo>
                    <a:lnTo>
                      <a:pt x="6270" y="5310"/>
                    </a:lnTo>
                    <a:lnTo>
                      <a:pt x="7293" y="6397"/>
                    </a:lnTo>
                    <a:lnTo>
                      <a:pt x="8316" y="7613"/>
                    </a:lnTo>
                    <a:lnTo>
                      <a:pt x="9340" y="8956"/>
                    </a:lnTo>
                    <a:lnTo>
                      <a:pt x="10363" y="10363"/>
                    </a:lnTo>
                    <a:lnTo>
                      <a:pt x="11387" y="11834"/>
                    </a:lnTo>
                    <a:lnTo>
                      <a:pt x="12346" y="1349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5" name="Google Shape;865;p36"/>
              <p:cNvSpPr/>
              <p:nvPr/>
            </p:nvSpPr>
            <p:spPr>
              <a:xfrm>
                <a:off x="6408450" y="1696213"/>
                <a:ext cx="35200" cy="238300"/>
              </a:xfrm>
              <a:custGeom>
                <a:avLst/>
                <a:gdLst/>
                <a:ahLst/>
                <a:cxnLst/>
                <a:rect l="l" t="t" r="r" b="b"/>
                <a:pathLst>
                  <a:path w="1408" h="9532" fill="none" extrusionOk="0">
                    <a:moveTo>
                      <a:pt x="1" y="0"/>
                    </a:moveTo>
                    <a:lnTo>
                      <a:pt x="1" y="0"/>
                    </a:lnTo>
                    <a:lnTo>
                      <a:pt x="320" y="832"/>
                    </a:lnTo>
                    <a:lnTo>
                      <a:pt x="640" y="1727"/>
                    </a:lnTo>
                    <a:lnTo>
                      <a:pt x="960" y="2943"/>
                    </a:lnTo>
                    <a:lnTo>
                      <a:pt x="1216" y="4414"/>
                    </a:lnTo>
                    <a:lnTo>
                      <a:pt x="1344" y="5181"/>
                    </a:lnTo>
                    <a:lnTo>
                      <a:pt x="1408" y="6013"/>
                    </a:lnTo>
                    <a:lnTo>
                      <a:pt x="1408" y="6845"/>
                    </a:lnTo>
                    <a:lnTo>
                      <a:pt x="1408" y="7740"/>
                    </a:lnTo>
                    <a:lnTo>
                      <a:pt x="1344" y="8636"/>
                    </a:lnTo>
                    <a:lnTo>
                      <a:pt x="1152" y="9531"/>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6" name="Google Shape;866;p36"/>
              <p:cNvSpPr/>
              <p:nvPr/>
            </p:nvSpPr>
            <p:spPr>
              <a:xfrm>
                <a:off x="6051850" y="1915288"/>
                <a:ext cx="191925" cy="127950"/>
              </a:xfrm>
              <a:custGeom>
                <a:avLst/>
                <a:gdLst/>
                <a:ahLst/>
                <a:cxnLst/>
                <a:rect l="l" t="t" r="r" b="b"/>
                <a:pathLst>
                  <a:path w="7677" h="5118" fill="none" extrusionOk="0">
                    <a:moveTo>
                      <a:pt x="0" y="1"/>
                    </a:moveTo>
                    <a:lnTo>
                      <a:pt x="0" y="1"/>
                    </a:lnTo>
                    <a:lnTo>
                      <a:pt x="704" y="320"/>
                    </a:lnTo>
                    <a:lnTo>
                      <a:pt x="1472" y="704"/>
                    </a:lnTo>
                    <a:lnTo>
                      <a:pt x="2495" y="1216"/>
                    </a:lnTo>
                    <a:lnTo>
                      <a:pt x="3646" y="1919"/>
                    </a:lnTo>
                    <a:lnTo>
                      <a:pt x="4926" y="2815"/>
                    </a:lnTo>
                    <a:lnTo>
                      <a:pt x="6333" y="3838"/>
                    </a:lnTo>
                    <a:lnTo>
                      <a:pt x="6973" y="4478"/>
                    </a:lnTo>
                    <a:lnTo>
                      <a:pt x="7676" y="5118"/>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7" name="Google Shape;867;p36"/>
              <p:cNvSpPr/>
              <p:nvPr/>
            </p:nvSpPr>
            <p:spPr>
              <a:xfrm>
                <a:off x="6475625" y="2131163"/>
                <a:ext cx="97550" cy="191925"/>
              </a:xfrm>
              <a:custGeom>
                <a:avLst/>
                <a:gdLst/>
                <a:ahLst/>
                <a:cxnLst/>
                <a:rect l="l" t="t" r="r" b="b"/>
                <a:pathLst>
                  <a:path w="3902" h="7677" fill="none" extrusionOk="0">
                    <a:moveTo>
                      <a:pt x="3902" y="1"/>
                    </a:moveTo>
                    <a:lnTo>
                      <a:pt x="3902" y="1"/>
                    </a:lnTo>
                    <a:lnTo>
                      <a:pt x="3774" y="640"/>
                    </a:lnTo>
                    <a:lnTo>
                      <a:pt x="3518" y="1344"/>
                    </a:lnTo>
                    <a:lnTo>
                      <a:pt x="3198" y="2304"/>
                    </a:lnTo>
                    <a:lnTo>
                      <a:pt x="2687" y="3455"/>
                    </a:lnTo>
                    <a:lnTo>
                      <a:pt x="1983" y="4734"/>
                    </a:lnTo>
                    <a:lnTo>
                      <a:pt x="1087" y="6141"/>
                    </a:lnTo>
                    <a:lnTo>
                      <a:pt x="576" y="6909"/>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8" name="Google Shape;868;p36"/>
              <p:cNvSpPr/>
              <p:nvPr/>
            </p:nvSpPr>
            <p:spPr>
              <a:xfrm>
                <a:off x="6166975" y="2175938"/>
                <a:ext cx="153550" cy="175950"/>
              </a:xfrm>
              <a:custGeom>
                <a:avLst/>
                <a:gdLst/>
                <a:ahLst/>
                <a:cxnLst/>
                <a:rect l="l" t="t" r="r" b="b"/>
                <a:pathLst>
                  <a:path w="6142" h="7038" fill="none" extrusionOk="0">
                    <a:moveTo>
                      <a:pt x="6141" y="7037"/>
                    </a:moveTo>
                    <a:lnTo>
                      <a:pt x="6141" y="7037"/>
                    </a:lnTo>
                    <a:lnTo>
                      <a:pt x="5694" y="6142"/>
                    </a:lnTo>
                    <a:lnTo>
                      <a:pt x="5118" y="5246"/>
                    </a:lnTo>
                    <a:lnTo>
                      <a:pt x="4414" y="4159"/>
                    </a:lnTo>
                    <a:lnTo>
                      <a:pt x="3455" y="3007"/>
                    </a:lnTo>
                    <a:lnTo>
                      <a:pt x="3007" y="2432"/>
                    </a:lnTo>
                    <a:lnTo>
                      <a:pt x="2432" y="1856"/>
                    </a:lnTo>
                    <a:lnTo>
                      <a:pt x="1856" y="1280"/>
                    </a:lnTo>
                    <a:lnTo>
                      <a:pt x="1280" y="832"/>
                    </a:lnTo>
                    <a:lnTo>
                      <a:pt x="640" y="385"/>
                    </a:lnTo>
                    <a:lnTo>
                      <a:pt x="1" y="1"/>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9" name="Google Shape;869;p36"/>
              <p:cNvSpPr/>
              <p:nvPr/>
            </p:nvSpPr>
            <p:spPr>
              <a:xfrm>
                <a:off x="6889800" y="2078388"/>
                <a:ext cx="530925" cy="761225"/>
              </a:xfrm>
              <a:custGeom>
                <a:avLst/>
                <a:gdLst/>
                <a:ahLst/>
                <a:cxnLst/>
                <a:rect l="l" t="t" r="r" b="b"/>
                <a:pathLst>
                  <a:path w="21237" h="30449" extrusionOk="0">
                    <a:moveTo>
                      <a:pt x="19062" y="1"/>
                    </a:moveTo>
                    <a:lnTo>
                      <a:pt x="18742" y="65"/>
                    </a:lnTo>
                    <a:lnTo>
                      <a:pt x="18358" y="193"/>
                    </a:lnTo>
                    <a:lnTo>
                      <a:pt x="18038" y="321"/>
                    </a:lnTo>
                    <a:lnTo>
                      <a:pt x="17654" y="513"/>
                    </a:lnTo>
                    <a:lnTo>
                      <a:pt x="17335" y="769"/>
                    </a:lnTo>
                    <a:lnTo>
                      <a:pt x="17015" y="1024"/>
                    </a:lnTo>
                    <a:lnTo>
                      <a:pt x="16695" y="1344"/>
                    </a:lnTo>
                    <a:lnTo>
                      <a:pt x="16375" y="1728"/>
                    </a:lnTo>
                    <a:lnTo>
                      <a:pt x="16119" y="2176"/>
                    </a:lnTo>
                    <a:lnTo>
                      <a:pt x="15863" y="2751"/>
                    </a:lnTo>
                    <a:lnTo>
                      <a:pt x="15352" y="4223"/>
                    </a:lnTo>
                    <a:lnTo>
                      <a:pt x="14840" y="5694"/>
                    </a:lnTo>
                    <a:lnTo>
                      <a:pt x="14648" y="6270"/>
                    </a:lnTo>
                    <a:lnTo>
                      <a:pt x="14392" y="6717"/>
                    </a:lnTo>
                    <a:lnTo>
                      <a:pt x="14200" y="6909"/>
                    </a:lnTo>
                    <a:lnTo>
                      <a:pt x="14008" y="6973"/>
                    </a:lnTo>
                    <a:lnTo>
                      <a:pt x="13816" y="6973"/>
                    </a:lnTo>
                    <a:lnTo>
                      <a:pt x="13625" y="6781"/>
                    </a:lnTo>
                    <a:lnTo>
                      <a:pt x="13561" y="6525"/>
                    </a:lnTo>
                    <a:lnTo>
                      <a:pt x="13497" y="6142"/>
                    </a:lnTo>
                    <a:lnTo>
                      <a:pt x="13625" y="5694"/>
                    </a:lnTo>
                    <a:lnTo>
                      <a:pt x="13816" y="5118"/>
                    </a:lnTo>
                    <a:lnTo>
                      <a:pt x="14008" y="4670"/>
                    </a:lnTo>
                    <a:lnTo>
                      <a:pt x="14136" y="4351"/>
                    </a:lnTo>
                    <a:lnTo>
                      <a:pt x="14072" y="4095"/>
                    </a:lnTo>
                    <a:lnTo>
                      <a:pt x="13944" y="3903"/>
                    </a:lnTo>
                    <a:lnTo>
                      <a:pt x="13752" y="3775"/>
                    </a:lnTo>
                    <a:lnTo>
                      <a:pt x="13433" y="3775"/>
                    </a:lnTo>
                    <a:lnTo>
                      <a:pt x="13113" y="3903"/>
                    </a:lnTo>
                    <a:lnTo>
                      <a:pt x="12793" y="4031"/>
                    </a:lnTo>
                    <a:lnTo>
                      <a:pt x="12409" y="4223"/>
                    </a:lnTo>
                    <a:lnTo>
                      <a:pt x="12025" y="4542"/>
                    </a:lnTo>
                    <a:lnTo>
                      <a:pt x="11642" y="4926"/>
                    </a:lnTo>
                    <a:lnTo>
                      <a:pt x="11322" y="5310"/>
                    </a:lnTo>
                    <a:lnTo>
                      <a:pt x="11066" y="5822"/>
                    </a:lnTo>
                    <a:lnTo>
                      <a:pt x="10810" y="6334"/>
                    </a:lnTo>
                    <a:lnTo>
                      <a:pt x="10682" y="6973"/>
                    </a:lnTo>
                    <a:lnTo>
                      <a:pt x="10618" y="7613"/>
                    </a:lnTo>
                    <a:lnTo>
                      <a:pt x="10554" y="8892"/>
                    </a:lnTo>
                    <a:lnTo>
                      <a:pt x="10426" y="10044"/>
                    </a:lnTo>
                    <a:lnTo>
                      <a:pt x="10234" y="11067"/>
                    </a:lnTo>
                    <a:lnTo>
                      <a:pt x="10043" y="11771"/>
                    </a:lnTo>
                    <a:lnTo>
                      <a:pt x="9915" y="12154"/>
                    </a:lnTo>
                    <a:lnTo>
                      <a:pt x="9787" y="12218"/>
                    </a:lnTo>
                    <a:lnTo>
                      <a:pt x="9723" y="12218"/>
                    </a:lnTo>
                    <a:lnTo>
                      <a:pt x="9659" y="12026"/>
                    </a:lnTo>
                    <a:lnTo>
                      <a:pt x="9595" y="11771"/>
                    </a:lnTo>
                    <a:lnTo>
                      <a:pt x="9531" y="10811"/>
                    </a:lnTo>
                    <a:lnTo>
                      <a:pt x="9531" y="10363"/>
                    </a:lnTo>
                    <a:lnTo>
                      <a:pt x="9403" y="9980"/>
                    </a:lnTo>
                    <a:lnTo>
                      <a:pt x="9339" y="9724"/>
                    </a:lnTo>
                    <a:lnTo>
                      <a:pt x="9147" y="9596"/>
                    </a:lnTo>
                    <a:lnTo>
                      <a:pt x="9019" y="9468"/>
                    </a:lnTo>
                    <a:lnTo>
                      <a:pt x="8827" y="9468"/>
                    </a:lnTo>
                    <a:lnTo>
                      <a:pt x="8635" y="9596"/>
                    </a:lnTo>
                    <a:lnTo>
                      <a:pt x="8507" y="9724"/>
                    </a:lnTo>
                    <a:lnTo>
                      <a:pt x="8379" y="9916"/>
                    </a:lnTo>
                    <a:lnTo>
                      <a:pt x="8252" y="10235"/>
                    </a:lnTo>
                    <a:lnTo>
                      <a:pt x="8188" y="10555"/>
                    </a:lnTo>
                    <a:lnTo>
                      <a:pt x="8124" y="10939"/>
                    </a:lnTo>
                    <a:lnTo>
                      <a:pt x="8188" y="11323"/>
                    </a:lnTo>
                    <a:lnTo>
                      <a:pt x="8252" y="11771"/>
                    </a:lnTo>
                    <a:lnTo>
                      <a:pt x="8443" y="12282"/>
                    </a:lnTo>
                    <a:lnTo>
                      <a:pt x="8699" y="12794"/>
                    </a:lnTo>
                    <a:lnTo>
                      <a:pt x="8955" y="13370"/>
                    </a:lnTo>
                    <a:lnTo>
                      <a:pt x="9147" y="13881"/>
                    </a:lnTo>
                    <a:lnTo>
                      <a:pt x="9211" y="14457"/>
                    </a:lnTo>
                    <a:lnTo>
                      <a:pt x="9211" y="15033"/>
                    </a:lnTo>
                    <a:lnTo>
                      <a:pt x="9147" y="15545"/>
                    </a:lnTo>
                    <a:lnTo>
                      <a:pt x="9083" y="16056"/>
                    </a:lnTo>
                    <a:lnTo>
                      <a:pt x="8891" y="16952"/>
                    </a:lnTo>
                    <a:lnTo>
                      <a:pt x="8571" y="17975"/>
                    </a:lnTo>
                    <a:lnTo>
                      <a:pt x="8188" y="19063"/>
                    </a:lnTo>
                    <a:lnTo>
                      <a:pt x="7740" y="20022"/>
                    </a:lnTo>
                    <a:lnTo>
                      <a:pt x="7292" y="20918"/>
                    </a:lnTo>
                    <a:lnTo>
                      <a:pt x="6844" y="21621"/>
                    </a:lnTo>
                    <a:lnTo>
                      <a:pt x="6460" y="22005"/>
                    </a:lnTo>
                    <a:lnTo>
                      <a:pt x="6269" y="22133"/>
                    </a:lnTo>
                    <a:lnTo>
                      <a:pt x="6141" y="22133"/>
                    </a:lnTo>
                    <a:lnTo>
                      <a:pt x="6077" y="22069"/>
                    </a:lnTo>
                    <a:lnTo>
                      <a:pt x="6013" y="21941"/>
                    </a:lnTo>
                    <a:lnTo>
                      <a:pt x="6013" y="21429"/>
                    </a:lnTo>
                    <a:lnTo>
                      <a:pt x="6077" y="20790"/>
                    </a:lnTo>
                    <a:lnTo>
                      <a:pt x="6205" y="19574"/>
                    </a:lnTo>
                    <a:lnTo>
                      <a:pt x="6205" y="19063"/>
                    </a:lnTo>
                    <a:lnTo>
                      <a:pt x="6141" y="18871"/>
                    </a:lnTo>
                    <a:lnTo>
                      <a:pt x="6077" y="18679"/>
                    </a:lnTo>
                    <a:lnTo>
                      <a:pt x="6013" y="18551"/>
                    </a:lnTo>
                    <a:lnTo>
                      <a:pt x="5885" y="18487"/>
                    </a:lnTo>
                    <a:lnTo>
                      <a:pt x="5693" y="18487"/>
                    </a:lnTo>
                    <a:lnTo>
                      <a:pt x="5437" y="18615"/>
                    </a:lnTo>
                    <a:lnTo>
                      <a:pt x="5245" y="18743"/>
                    </a:lnTo>
                    <a:lnTo>
                      <a:pt x="5053" y="18935"/>
                    </a:lnTo>
                    <a:lnTo>
                      <a:pt x="4861" y="19254"/>
                    </a:lnTo>
                    <a:lnTo>
                      <a:pt x="4733" y="19574"/>
                    </a:lnTo>
                    <a:lnTo>
                      <a:pt x="4542" y="20470"/>
                    </a:lnTo>
                    <a:lnTo>
                      <a:pt x="4286" y="21685"/>
                    </a:lnTo>
                    <a:lnTo>
                      <a:pt x="3838" y="23156"/>
                    </a:lnTo>
                    <a:lnTo>
                      <a:pt x="3582" y="23988"/>
                    </a:lnTo>
                    <a:lnTo>
                      <a:pt x="3262" y="24883"/>
                    </a:lnTo>
                    <a:lnTo>
                      <a:pt x="2814" y="25843"/>
                    </a:lnTo>
                    <a:lnTo>
                      <a:pt x="2303" y="26866"/>
                    </a:lnTo>
                    <a:lnTo>
                      <a:pt x="1663" y="27954"/>
                    </a:lnTo>
                    <a:lnTo>
                      <a:pt x="959" y="29105"/>
                    </a:lnTo>
                    <a:lnTo>
                      <a:pt x="640" y="29489"/>
                    </a:lnTo>
                    <a:lnTo>
                      <a:pt x="128" y="30193"/>
                    </a:lnTo>
                    <a:lnTo>
                      <a:pt x="0" y="30384"/>
                    </a:lnTo>
                    <a:lnTo>
                      <a:pt x="64" y="30448"/>
                    </a:lnTo>
                    <a:lnTo>
                      <a:pt x="192" y="30448"/>
                    </a:lnTo>
                    <a:lnTo>
                      <a:pt x="640" y="30129"/>
                    </a:lnTo>
                    <a:lnTo>
                      <a:pt x="1471" y="29489"/>
                    </a:lnTo>
                    <a:lnTo>
                      <a:pt x="2047" y="28977"/>
                    </a:lnTo>
                    <a:lnTo>
                      <a:pt x="2623" y="28402"/>
                    </a:lnTo>
                    <a:lnTo>
                      <a:pt x="3902" y="27058"/>
                    </a:lnTo>
                    <a:lnTo>
                      <a:pt x="5181" y="25459"/>
                    </a:lnTo>
                    <a:lnTo>
                      <a:pt x="6460" y="23732"/>
                    </a:lnTo>
                    <a:lnTo>
                      <a:pt x="7740" y="22005"/>
                    </a:lnTo>
                    <a:lnTo>
                      <a:pt x="8891" y="20342"/>
                    </a:lnTo>
                    <a:lnTo>
                      <a:pt x="10810" y="17463"/>
                    </a:lnTo>
                    <a:lnTo>
                      <a:pt x="11258" y="16888"/>
                    </a:lnTo>
                    <a:lnTo>
                      <a:pt x="11706" y="16440"/>
                    </a:lnTo>
                    <a:lnTo>
                      <a:pt x="12153" y="15992"/>
                    </a:lnTo>
                    <a:lnTo>
                      <a:pt x="12665" y="15545"/>
                    </a:lnTo>
                    <a:lnTo>
                      <a:pt x="13689" y="14841"/>
                    </a:lnTo>
                    <a:lnTo>
                      <a:pt x="14712" y="14265"/>
                    </a:lnTo>
                    <a:lnTo>
                      <a:pt x="15671" y="13690"/>
                    </a:lnTo>
                    <a:lnTo>
                      <a:pt x="16567" y="13178"/>
                    </a:lnTo>
                    <a:lnTo>
                      <a:pt x="17335" y="12602"/>
                    </a:lnTo>
                    <a:lnTo>
                      <a:pt x="17654" y="12282"/>
                    </a:lnTo>
                    <a:lnTo>
                      <a:pt x="17910" y="11898"/>
                    </a:lnTo>
                    <a:lnTo>
                      <a:pt x="18102" y="11643"/>
                    </a:lnTo>
                    <a:lnTo>
                      <a:pt x="18294" y="11323"/>
                    </a:lnTo>
                    <a:lnTo>
                      <a:pt x="18358" y="11067"/>
                    </a:lnTo>
                    <a:lnTo>
                      <a:pt x="18358" y="10811"/>
                    </a:lnTo>
                    <a:lnTo>
                      <a:pt x="18358" y="10619"/>
                    </a:lnTo>
                    <a:lnTo>
                      <a:pt x="18294" y="10427"/>
                    </a:lnTo>
                    <a:lnTo>
                      <a:pt x="18166" y="10299"/>
                    </a:lnTo>
                    <a:lnTo>
                      <a:pt x="18038" y="10171"/>
                    </a:lnTo>
                    <a:lnTo>
                      <a:pt x="17846" y="10044"/>
                    </a:lnTo>
                    <a:lnTo>
                      <a:pt x="17143" y="10044"/>
                    </a:lnTo>
                    <a:lnTo>
                      <a:pt x="16567" y="10235"/>
                    </a:lnTo>
                    <a:lnTo>
                      <a:pt x="15991" y="10619"/>
                    </a:lnTo>
                    <a:lnTo>
                      <a:pt x="15607" y="10875"/>
                    </a:lnTo>
                    <a:lnTo>
                      <a:pt x="15288" y="11259"/>
                    </a:lnTo>
                    <a:lnTo>
                      <a:pt x="14648" y="12026"/>
                    </a:lnTo>
                    <a:lnTo>
                      <a:pt x="14136" y="12794"/>
                    </a:lnTo>
                    <a:lnTo>
                      <a:pt x="13689" y="13306"/>
                    </a:lnTo>
                    <a:lnTo>
                      <a:pt x="13497" y="13434"/>
                    </a:lnTo>
                    <a:lnTo>
                      <a:pt x="13305" y="13562"/>
                    </a:lnTo>
                    <a:lnTo>
                      <a:pt x="13113" y="13562"/>
                    </a:lnTo>
                    <a:lnTo>
                      <a:pt x="12921" y="13498"/>
                    </a:lnTo>
                    <a:lnTo>
                      <a:pt x="12857" y="13370"/>
                    </a:lnTo>
                    <a:lnTo>
                      <a:pt x="12729" y="13178"/>
                    </a:lnTo>
                    <a:lnTo>
                      <a:pt x="12729" y="12986"/>
                    </a:lnTo>
                    <a:lnTo>
                      <a:pt x="12729" y="12666"/>
                    </a:lnTo>
                    <a:lnTo>
                      <a:pt x="12857" y="12346"/>
                    </a:lnTo>
                    <a:lnTo>
                      <a:pt x="12985" y="11962"/>
                    </a:lnTo>
                    <a:lnTo>
                      <a:pt x="13241" y="11579"/>
                    </a:lnTo>
                    <a:lnTo>
                      <a:pt x="13561" y="11131"/>
                    </a:lnTo>
                    <a:lnTo>
                      <a:pt x="13944" y="10683"/>
                    </a:lnTo>
                    <a:lnTo>
                      <a:pt x="14392" y="10235"/>
                    </a:lnTo>
                    <a:lnTo>
                      <a:pt x="14968" y="9724"/>
                    </a:lnTo>
                    <a:lnTo>
                      <a:pt x="15671" y="9276"/>
                    </a:lnTo>
                    <a:lnTo>
                      <a:pt x="16631" y="8636"/>
                    </a:lnTo>
                    <a:lnTo>
                      <a:pt x="17462" y="7997"/>
                    </a:lnTo>
                    <a:lnTo>
                      <a:pt x="18166" y="7421"/>
                    </a:lnTo>
                    <a:lnTo>
                      <a:pt x="18806" y="6845"/>
                    </a:lnTo>
                    <a:lnTo>
                      <a:pt x="19381" y="6270"/>
                    </a:lnTo>
                    <a:lnTo>
                      <a:pt x="19829" y="5758"/>
                    </a:lnTo>
                    <a:lnTo>
                      <a:pt x="20213" y="5246"/>
                    </a:lnTo>
                    <a:lnTo>
                      <a:pt x="20533" y="4734"/>
                    </a:lnTo>
                    <a:lnTo>
                      <a:pt x="20789" y="4223"/>
                    </a:lnTo>
                    <a:lnTo>
                      <a:pt x="20981" y="3775"/>
                    </a:lnTo>
                    <a:lnTo>
                      <a:pt x="21108" y="3327"/>
                    </a:lnTo>
                    <a:lnTo>
                      <a:pt x="21172" y="2943"/>
                    </a:lnTo>
                    <a:lnTo>
                      <a:pt x="21236" y="2496"/>
                    </a:lnTo>
                    <a:lnTo>
                      <a:pt x="21172" y="2112"/>
                    </a:lnTo>
                    <a:lnTo>
                      <a:pt x="21045" y="1408"/>
                    </a:lnTo>
                    <a:lnTo>
                      <a:pt x="20917" y="1088"/>
                    </a:lnTo>
                    <a:lnTo>
                      <a:pt x="20789" y="769"/>
                    </a:lnTo>
                    <a:lnTo>
                      <a:pt x="20533" y="513"/>
                    </a:lnTo>
                    <a:lnTo>
                      <a:pt x="20277" y="321"/>
                    </a:lnTo>
                    <a:lnTo>
                      <a:pt x="20021" y="193"/>
                    </a:lnTo>
                    <a:lnTo>
                      <a:pt x="19701" y="65"/>
                    </a:lnTo>
                    <a:lnTo>
                      <a:pt x="193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0" name="Google Shape;870;p36"/>
              <p:cNvSpPr/>
              <p:nvPr/>
            </p:nvSpPr>
            <p:spPr>
              <a:xfrm>
                <a:off x="6649925" y="1710588"/>
                <a:ext cx="433375" cy="892350"/>
              </a:xfrm>
              <a:custGeom>
                <a:avLst/>
                <a:gdLst/>
                <a:ahLst/>
                <a:cxnLst/>
                <a:rect l="l" t="t" r="r" b="b"/>
                <a:pathLst>
                  <a:path w="17335" h="35694" extrusionOk="0">
                    <a:moveTo>
                      <a:pt x="3007" y="1"/>
                    </a:moveTo>
                    <a:lnTo>
                      <a:pt x="2879" y="65"/>
                    </a:lnTo>
                    <a:lnTo>
                      <a:pt x="2751" y="129"/>
                    </a:lnTo>
                    <a:lnTo>
                      <a:pt x="2687" y="321"/>
                    </a:lnTo>
                    <a:lnTo>
                      <a:pt x="2623" y="513"/>
                    </a:lnTo>
                    <a:lnTo>
                      <a:pt x="2559" y="1024"/>
                    </a:lnTo>
                    <a:lnTo>
                      <a:pt x="2623" y="1664"/>
                    </a:lnTo>
                    <a:lnTo>
                      <a:pt x="2815" y="2432"/>
                    </a:lnTo>
                    <a:lnTo>
                      <a:pt x="3007" y="3327"/>
                    </a:lnTo>
                    <a:lnTo>
                      <a:pt x="4094" y="7165"/>
                    </a:lnTo>
                    <a:lnTo>
                      <a:pt x="4542" y="8956"/>
                    </a:lnTo>
                    <a:lnTo>
                      <a:pt x="4670" y="9724"/>
                    </a:lnTo>
                    <a:lnTo>
                      <a:pt x="4670" y="10363"/>
                    </a:lnTo>
                    <a:lnTo>
                      <a:pt x="4606" y="10875"/>
                    </a:lnTo>
                    <a:lnTo>
                      <a:pt x="4542" y="11259"/>
                    </a:lnTo>
                    <a:lnTo>
                      <a:pt x="4350" y="11387"/>
                    </a:lnTo>
                    <a:lnTo>
                      <a:pt x="4158" y="11451"/>
                    </a:lnTo>
                    <a:lnTo>
                      <a:pt x="3902" y="11387"/>
                    </a:lnTo>
                    <a:lnTo>
                      <a:pt x="3582" y="11195"/>
                    </a:lnTo>
                    <a:lnTo>
                      <a:pt x="3007" y="10619"/>
                    </a:lnTo>
                    <a:lnTo>
                      <a:pt x="1599" y="9148"/>
                    </a:lnTo>
                    <a:lnTo>
                      <a:pt x="960" y="8572"/>
                    </a:lnTo>
                    <a:lnTo>
                      <a:pt x="640" y="8444"/>
                    </a:lnTo>
                    <a:lnTo>
                      <a:pt x="384" y="8380"/>
                    </a:lnTo>
                    <a:lnTo>
                      <a:pt x="320" y="8380"/>
                    </a:lnTo>
                    <a:lnTo>
                      <a:pt x="192" y="8444"/>
                    </a:lnTo>
                    <a:lnTo>
                      <a:pt x="64" y="8636"/>
                    </a:lnTo>
                    <a:lnTo>
                      <a:pt x="0" y="8956"/>
                    </a:lnTo>
                    <a:lnTo>
                      <a:pt x="64" y="9404"/>
                    </a:lnTo>
                    <a:lnTo>
                      <a:pt x="128" y="9980"/>
                    </a:lnTo>
                    <a:lnTo>
                      <a:pt x="256" y="10619"/>
                    </a:lnTo>
                    <a:lnTo>
                      <a:pt x="512" y="11323"/>
                    </a:lnTo>
                    <a:lnTo>
                      <a:pt x="768" y="12090"/>
                    </a:lnTo>
                    <a:lnTo>
                      <a:pt x="1152" y="12858"/>
                    </a:lnTo>
                    <a:lnTo>
                      <a:pt x="1535" y="13753"/>
                    </a:lnTo>
                    <a:lnTo>
                      <a:pt x="1983" y="14585"/>
                    </a:lnTo>
                    <a:lnTo>
                      <a:pt x="2495" y="15481"/>
                    </a:lnTo>
                    <a:lnTo>
                      <a:pt x="3071" y="16312"/>
                    </a:lnTo>
                    <a:lnTo>
                      <a:pt x="3710" y="17208"/>
                    </a:lnTo>
                    <a:lnTo>
                      <a:pt x="4414" y="17975"/>
                    </a:lnTo>
                    <a:lnTo>
                      <a:pt x="5181" y="18743"/>
                    </a:lnTo>
                    <a:lnTo>
                      <a:pt x="5693" y="19254"/>
                    </a:lnTo>
                    <a:lnTo>
                      <a:pt x="6077" y="19702"/>
                    </a:lnTo>
                    <a:lnTo>
                      <a:pt x="6269" y="20086"/>
                    </a:lnTo>
                    <a:lnTo>
                      <a:pt x="6397" y="20342"/>
                    </a:lnTo>
                    <a:lnTo>
                      <a:pt x="6333" y="20534"/>
                    </a:lnTo>
                    <a:lnTo>
                      <a:pt x="6205" y="20598"/>
                    </a:lnTo>
                    <a:lnTo>
                      <a:pt x="5949" y="20598"/>
                    </a:lnTo>
                    <a:lnTo>
                      <a:pt x="5629" y="20534"/>
                    </a:lnTo>
                    <a:lnTo>
                      <a:pt x="5245" y="20406"/>
                    </a:lnTo>
                    <a:lnTo>
                      <a:pt x="4798" y="20150"/>
                    </a:lnTo>
                    <a:lnTo>
                      <a:pt x="4286" y="19830"/>
                    </a:lnTo>
                    <a:lnTo>
                      <a:pt x="3774" y="19446"/>
                    </a:lnTo>
                    <a:lnTo>
                      <a:pt x="3199" y="18999"/>
                    </a:lnTo>
                    <a:lnTo>
                      <a:pt x="2623" y="18423"/>
                    </a:lnTo>
                    <a:lnTo>
                      <a:pt x="2111" y="17847"/>
                    </a:lnTo>
                    <a:lnTo>
                      <a:pt x="1535" y="17144"/>
                    </a:lnTo>
                    <a:lnTo>
                      <a:pt x="1280" y="16824"/>
                    </a:lnTo>
                    <a:lnTo>
                      <a:pt x="1024" y="16632"/>
                    </a:lnTo>
                    <a:lnTo>
                      <a:pt x="768" y="16632"/>
                    </a:lnTo>
                    <a:lnTo>
                      <a:pt x="640" y="16824"/>
                    </a:lnTo>
                    <a:lnTo>
                      <a:pt x="512" y="17080"/>
                    </a:lnTo>
                    <a:lnTo>
                      <a:pt x="448" y="17527"/>
                    </a:lnTo>
                    <a:lnTo>
                      <a:pt x="448" y="18103"/>
                    </a:lnTo>
                    <a:lnTo>
                      <a:pt x="512" y="18807"/>
                    </a:lnTo>
                    <a:lnTo>
                      <a:pt x="704" y="19638"/>
                    </a:lnTo>
                    <a:lnTo>
                      <a:pt x="960" y="20534"/>
                    </a:lnTo>
                    <a:lnTo>
                      <a:pt x="1344" y="21621"/>
                    </a:lnTo>
                    <a:lnTo>
                      <a:pt x="1855" y="22773"/>
                    </a:lnTo>
                    <a:lnTo>
                      <a:pt x="2495" y="23988"/>
                    </a:lnTo>
                    <a:lnTo>
                      <a:pt x="3326" y="25331"/>
                    </a:lnTo>
                    <a:lnTo>
                      <a:pt x="4222" y="26738"/>
                    </a:lnTo>
                    <a:lnTo>
                      <a:pt x="5309" y="28274"/>
                    </a:lnTo>
                    <a:lnTo>
                      <a:pt x="8572" y="32559"/>
                    </a:lnTo>
                    <a:lnTo>
                      <a:pt x="9787" y="34030"/>
                    </a:lnTo>
                    <a:lnTo>
                      <a:pt x="10299" y="34606"/>
                    </a:lnTo>
                    <a:lnTo>
                      <a:pt x="10746" y="35054"/>
                    </a:lnTo>
                    <a:lnTo>
                      <a:pt x="11130" y="35438"/>
                    </a:lnTo>
                    <a:lnTo>
                      <a:pt x="11514" y="35630"/>
                    </a:lnTo>
                    <a:lnTo>
                      <a:pt x="11898" y="35694"/>
                    </a:lnTo>
                    <a:lnTo>
                      <a:pt x="12218" y="35630"/>
                    </a:lnTo>
                    <a:lnTo>
                      <a:pt x="12537" y="35502"/>
                    </a:lnTo>
                    <a:lnTo>
                      <a:pt x="12793" y="35182"/>
                    </a:lnTo>
                    <a:lnTo>
                      <a:pt x="13113" y="34670"/>
                    </a:lnTo>
                    <a:lnTo>
                      <a:pt x="13369" y="34094"/>
                    </a:lnTo>
                    <a:lnTo>
                      <a:pt x="14200" y="31984"/>
                    </a:lnTo>
                    <a:lnTo>
                      <a:pt x="14968" y="29937"/>
                    </a:lnTo>
                    <a:lnTo>
                      <a:pt x="15544" y="27954"/>
                    </a:lnTo>
                    <a:lnTo>
                      <a:pt x="16055" y="26099"/>
                    </a:lnTo>
                    <a:lnTo>
                      <a:pt x="16503" y="24308"/>
                    </a:lnTo>
                    <a:lnTo>
                      <a:pt x="16823" y="22645"/>
                    </a:lnTo>
                    <a:lnTo>
                      <a:pt x="17015" y="21109"/>
                    </a:lnTo>
                    <a:lnTo>
                      <a:pt x="17207" y="19702"/>
                    </a:lnTo>
                    <a:lnTo>
                      <a:pt x="17271" y="18423"/>
                    </a:lnTo>
                    <a:lnTo>
                      <a:pt x="17335" y="17336"/>
                    </a:lnTo>
                    <a:lnTo>
                      <a:pt x="17271" y="16376"/>
                    </a:lnTo>
                    <a:lnTo>
                      <a:pt x="17207" y="15608"/>
                    </a:lnTo>
                    <a:lnTo>
                      <a:pt x="17143" y="15097"/>
                    </a:lnTo>
                    <a:lnTo>
                      <a:pt x="16951" y="14713"/>
                    </a:lnTo>
                    <a:lnTo>
                      <a:pt x="16887" y="14649"/>
                    </a:lnTo>
                    <a:lnTo>
                      <a:pt x="16823" y="14585"/>
                    </a:lnTo>
                    <a:lnTo>
                      <a:pt x="16695" y="14585"/>
                    </a:lnTo>
                    <a:lnTo>
                      <a:pt x="16631" y="14713"/>
                    </a:lnTo>
                    <a:lnTo>
                      <a:pt x="16183" y="15289"/>
                    </a:lnTo>
                    <a:lnTo>
                      <a:pt x="15736" y="16056"/>
                    </a:lnTo>
                    <a:lnTo>
                      <a:pt x="14840" y="17847"/>
                    </a:lnTo>
                    <a:lnTo>
                      <a:pt x="14328" y="18743"/>
                    </a:lnTo>
                    <a:lnTo>
                      <a:pt x="13817" y="19510"/>
                    </a:lnTo>
                    <a:lnTo>
                      <a:pt x="13561" y="19830"/>
                    </a:lnTo>
                    <a:lnTo>
                      <a:pt x="13305" y="20086"/>
                    </a:lnTo>
                    <a:lnTo>
                      <a:pt x="13049" y="20214"/>
                    </a:lnTo>
                    <a:lnTo>
                      <a:pt x="12793" y="20342"/>
                    </a:lnTo>
                    <a:lnTo>
                      <a:pt x="12665" y="20406"/>
                    </a:lnTo>
                    <a:lnTo>
                      <a:pt x="12601" y="20342"/>
                    </a:lnTo>
                    <a:lnTo>
                      <a:pt x="12537" y="20278"/>
                    </a:lnTo>
                    <a:lnTo>
                      <a:pt x="12473" y="20150"/>
                    </a:lnTo>
                    <a:lnTo>
                      <a:pt x="12537" y="19766"/>
                    </a:lnTo>
                    <a:lnTo>
                      <a:pt x="12729" y="19254"/>
                    </a:lnTo>
                    <a:lnTo>
                      <a:pt x="13305" y="17783"/>
                    </a:lnTo>
                    <a:lnTo>
                      <a:pt x="14009" y="15864"/>
                    </a:lnTo>
                    <a:lnTo>
                      <a:pt x="14328" y="14841"/>
                    </a:lnTo>
                    <a:lnTo>
                      <a:pt x="14648" y="13690"/>
                    </a:lnTo>
                    <a:lnTo>
                      <a:pt x="14840" y="12474"/>
                    </a:lnTo>
                    <a:lnTo>
                      <a:pt x="15032" y="11259"/>
                    </a:lnTo>
                    <a:lnTo>
                      <a:pt x="15032" y="10044"/>
                    </a:lnTo>
                    <a:lnTo>
                      <a:pt x="14968" y="9404"/>
                    </a:lnTo>
                    <a:lnTo>
                      <a:pt x="14904" y="8828"/>
                    </a:lnTo>
                    <a:lnTo>
                      <a:pt x="14776" y="8189"/>
                    </a:lnTo>
                    <a:lnTo>
                      <a:pt x="14584" y="7613"/>
                    </a:lnTo>
                    <a:lnTo>
                      <a:pt x="14392" y="7037"/>
                    </a:lnTo>
                    <a:lnTo>
                      <a:pt x="14137" y="6397"/>
                    </a:lnTo>
                    <a:lnTo>
                      <a:pt x="13753" y="5758"/>
                    </a:lnTo>
                    <a:lnTo>
                      <a:pt x="13433" y="5310"/>
                    </a:lnTo>
                    <a:lnTo>
                      <a:pt x="13305" y="5246"/>
                    </a:lnTo>
                    <a:lnTo>
                      <a:pt x="13177" y="5182"/>
                    </a:lnTo>
                    <a:lnTo>
                      <a:pt x="12921" y="5182"/>
                    </a:lnTo>
                    <a:lnTo>
                      <a:pt x="12793" y="5438"/>
                    </a:lnTo>
                    <a:lnTo>
                      <a:pt x="12665" y="5758"/>
                    </a:lnTo>
                    <a:lnTo>
                      <a:pt x="12473" y="6845"/>
                    </a:lnTo>
                    <a:lnTo>
                      <a:pt x="12282" y="8189"/>
                    </a:lnTo>
                    <a:lnTo>
                      <a:pt x="12026" y="9532"/>
                    </a:lnTo>
                    <a:lnTo>
                      <a:pt x="11898" y="10171"/>
                    </a:lnTo>
                    <a:lnTo>
                      <a:pt x="11706" y="10747"/>
                    </a:lnTo>
                    <a:lnTo>
                      <a:pt x="11450" y="11195"/>
                    </a:lnTo>
                    <a:lnTo>
                      <a:pt x="11322" y="11323"/>
                    </a:lnTo>
                    <a:lnTo>
                      <a:pt x="11130" y="11451"/>
                    </a:lnTo>
                    <a:lnTo>
                      <a:pt x="11066" y="11515"/>
                    </a:lnTo>
                    <a:lnTo>
                      <a:pt x="11002" y="11515"/>
                    </a:lnTo>
                    <a:lnTo>
                      <a:pt x="10874" y="11323"/>
                    </a:lnTo>
                    <a:lnTo>
                      <a:pt x="10746" y="11067"/>
                    </a:lnTo>
                    <a:lnTo>
                      <a:pt x="10618" y="10619"/>
                    </a:lnTo>
                    <a:lnTo>
                      <a:pt x="10235" y="9468"/>
                    </a:lnTo>
                    <a:lnTo>
                      <a:pt x="9723" y="7933"/>
                    </a:lnTo>
                    <a:lnTo>
                      <a:pt x="9339" y="7037"/>
                    </a:lnTo>
                    <a:lnTo>
                      <a:pt x="8955" y="6142"/>
                    </a:lnTo>
                    <a:lnTo>
                      <a:pt x="8380" y="5182"/>
                    </a:lnTo>
                    <a:lnTo>
                      <a:pt x="7804" y="4223"/>
                    </a:lnTo>
                    <a:lnTo>
                      <a:pt x="7036" y="3263"/>
                    </a:lnTo>
                    <a:lnTo>
                      <a:pt x="6205" y="2304"/>
                    </a:lnTo>
                    <a:lnTo>
                      <a:pt x="5181" y="1344"/>
                    </a:lnTo>
                    <a:lnTo>
                      <a:pt x="4030" y="449"/>
                    </a:lnTo>
                    <a:lnTo>
                      <a:pt x="3454" y="129"/>
                    </a:lnTo>
                    <a:lnTo>
                      <a:pt x="3199" y="65"/>
                    </a:lnTo>
                    <a:lnTo>
                      <a:pt x="3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1" name="Google Shape;871;p36"/>
              <p:cNvSpPr/>
              <p:nvPr/>
            </p:nvSpPr>
            <p:spPr>
              <a:xfrm>
                <a:off x="6789050" y="1840138"/>
                <a:ext cx="143950" cy="716425"/>
              </a:xfrm>
              <a:custGeom>
                <a:avLst/>
                <a:gdLst/>
                <a:ahLst/>
                <a:cxnLst/>
                <a:rect l="l" t="t" r="r" b="b"/>
                <a:pathLst>
                  <a:path w="5758" h="28657" fill="none" extrusionOk="0">
                    <a:moveTo>
                      <a:pt x="0" y="0"/>
                    </a:moveTo>
                    <a:lnTo>
                      <a:pt x="0" y="0"/>
                    </a:lnTo>
                    <a:lnTo>
                      <a:pt x="256" y="768"/>
                    </a:lnTo>
                    <a:lnTo>
                      <a:pt x="1024" y="2879"/>
                    </a:lnTo>
                    <a:lnTo>
                      <a:pt x="2047" y="6077"/>
                    </a:lnTo>
                    <a:lnTo>
                      <a:pt x="2623" y="7996"/>
                    </a:lnTo>
                    <a:lnTo>
                      <a:pt x="3198" y="10107"/>
                    </a:lnTo>
                    <a:lnTo>
                      <a:pt x="3710" y="12281"/>
                    </a:lnTo>
                    <a:lnTo>
                      <a:pt x="4286" y="14584"/>
                    </a:lnTo>
                    <a:lnTo>
                      <a:pt x="4734" y="17015"/>
                    </a:lnTo>
                    <a:lnTo>
                      <a:pt x="5181" y="19382"/>
                    </a:lnTo>
                    <a:lnTo>
                      <a:pt x="5501" y="21812"/>
                    </a:lnTo>
                    <a:lnTo>
                      <a:pt x="5693" y="24179"/>
                    </a:lnTo>
                    <a:lnTo>
                      <a:pt x="5757" y="26482"/>
                    </a:lnTo>
                    <a:lnTo>
                      <a:pt x="5757" y="27569"/>
                    </a:lnTo>
                    <a:lnTo>
                      <a:pt x="5693" y="2865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2" name="Google Shape;872;p36"/>
              <p:cNvSpPr/>
              <p:nvPr/>
            </p:nvSpPr>
            <p:spPr>
              <a:xfrm>
                <a:off x="6747475" y="2035213"/>
                <a:ext cx="142350" cy="142350"/>
              </a:xfrm>
              <a:custGeom>
                <a:avLst/>
                <a:gdLst/>
                <a:ahLst/>
                <a:cxnLst/>
                <a:rect l="l" t="t" r="r" b="b"/>
                <a:pathLst>
                  <a:path w="5694" h="5694" fill="none" extrusionOk="0">
                    <a:moveTo>
                      <a:pt x="0" y="1"/>
                    </a:moveTo>
                    <a:lnTo>
                      <a:pt x="0" y="1"/>
                    </a:lnTo>
                    <a:lnTo>
                      <a:pt x="640" y="449"/>
                    </a:lnTo>
                    <a:lnTo>
                      <a:pt x="1343" y="896"/>
                    </a:lnTo>
                    <a:lnTo>
                      <a:pt x="2239" y="1536"/>
                    </a:lnTo>
                    <a:lnTo>
                      <a:pt x="3198" y="2368"/>
                    </a:lnTo>
                    <a:lnTo>
                      <a:pt x="4158" y="3327"/>
                    </a:lnTo>
                    <a:lnTo>
                      <a:pt x="4606" y="3903"/>
                    </a:lnTo>
                    <a:lnTo>
                      <a:pt x="4989" y="4478"/>
                    </a:lnTo>
                    <a:lnTo>
                      <a:pt x="5373" y="5054"/>
                    </a:lnTo>
                    <a:lnTo>
                      <a:pt x="5693" y="569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3" name="Google Shape;873;p36"/>
              <p:cNvSpPr/>
              <p:nvPr/>
            </p:nvSpPr>
            <p:spPr>
              <a:xfrm>
                <a:off x="6908975" y="2041613"/>
                <a:ext cx="54400" cy="233500"/>
              </a:xfrm>
              <a:custGeom>
                <a:avLst/>
                <a:gdLst/>
                <a:ahLst/>
                <a:cxnLst/>
                <a:rect l="l" t="t" r="r" b="b"/>
                <a:pathLst>
                  <a:path w="2176" h="9340" fill="none" extrusionOk="0">
                    <a:moveTo>
                      <a:pt x="2175" y="1"/>
                    </a:moveTo>
                    <a:lnTo>
                      <a:pt x="2175" y="1"/>
                    </a:lnTo>
                    <a:lnTo>
                      <a:pt x="1792" y="704"/>
                    </a:lnTo>
                    <a:lnTo>
                      <a:pt x="1408" y="1536"/>
                    </a:lnTo>
                    <a:lnTo>
                      <a:pt x="960" y="2623"/>
                    </a:lnTo>
                    <a:lnTo>
                      <a:pt x="512" y="4031"/>
                    </a:lnTo>
                    <a:lnTo>
                      <a:pt x="384" y="4798"/>
                    </a:lnTo>
                    <a:lnTo>
                      <a:pt x="192" y="5630"/>
                    </a:lnTo>
                    <a:lnTo>
                      <a:pt x="65" y="6461"/>
                    </a:lnTo>
                    <a:lnTo>
                      <a:pt x="1" y="7421"/>
                    </a:lnTo>
                    <a:lnTo>
                      <a:pt x="1" y="8380"/>
                    </a:lnTo>
                    <a:lnTo>
                      <a:pt x="65" y="934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4" name="Google Shape;874;p36"/>
              <p:cNvSpPr/>
              <p:nvPr/>
            </p:nvSpPr>
            <p:spPr>
              <a:xfrm>
                <a:off x="6929775" y="2225513"/>
                <a:ext cx="86375" cy="201525"/>
              </a:xfrm>
              <a:custGeom>
                <a:avLst/>
                <a:gdLst/>
                <a:ahLst/>
                <a:cxnLst/>
                <a:rect l="l" t="t" r="r" b="b"/>
                <a:pathLst>
                  <a:path w="3455" h="8061" fill="none" extrusionOk="0">
                    <a:moveTo>
                      <a:pt x="0" y="8060"/>
                    </a:moveTo>
                    <a:lnTo>
                      <a:pt x="0" y="8060"/>
                    </a:lnTo>
                    <a:lnTo>
                      <a:pt x="192" y="7293"/>
                    </a:lnTo>
                    <a:lnTo>
                      <a:pt x="384" y="6461"/>
                    </a:lnTo>
                    <a:lnTo>
                      <a:pt x="768" y="5374"/>
                    </a:lnTo>
                    <a:lnTo>
                      <a:pt x="1215" y="4159"/>
                    </a:lnTo>
                    <a:lnTo>
                      <a:pt x="1791" y="2815"/>
                    </a:lnTo>
                    <a:lnTo>
                      <a:pt x="2559" y="1408"/>
                    </a:lnTo>
                    <a:lnTo>
                      <a:pt x="2943" y="704"/>
                    </a:lnTo>
                    <a:lnTo>
                      <a:pt x="3454" y="1"/>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5" name="Google Shape;875;p36"/>
              <p:cNvSpPr/>
              <p:nvPr/>
            </p:nvSpPr>
            <p:spPr>
              <a:xfrm>
                <a:off x="6753850" y="2263888"/>
                <a:ext cx="179150" cy="220725"/>
              </a:xfrm>
              <a:custGeom>
                <a:avLst/>
                <a:gdLst/>
                <a:ahLst/>
                <a:cxnLst/>
                <a:rect l="l" t="t" r="r" b="b"/>
                <a:pathLst>
                  <a:path w="7166" h="8829" fill="none" extrusionOk="0">
                    <a:moveTo>
                      <a:pt x="1" y="1"/>
                    </a:moveTo>
                    <a:lnTo>
                      <a:pt x="1" y="1"/>
                    </a:lnTo>
                    <a:lnTo>
                      <a:pt x="897" y="769"/>
                    </a:lnTo>
                    <a:lnTo>
                      <a:pt x="1856" y="1600"/>
                    </a:lnTo>
                    <a:lnTo>
                      <a:pt x="3007" y="2687"/>
                    </a:lnTo>
                    <a:lnTo>
                      <a:pt x="4223" y="4031"/>
                    </a:lnTo>
                    <a:lnTo>
                      <a:pt x="4862" y="4798"/>
                    </a:lnTo>
                    <a:lnTo>
                      <a:pt x="5438" y="5566"/>
                    </a:lnTo>
                    <a:lnTo>
                      <a:pt x="5950" y="6333"/>
                    </a:lnTo>
                    <a:lnTo>
                      <a:pt x="6397" y="7165"/>
                    </a:lnTo>
                    <a:lnTo>
                      <a:pt x="6845" y="7997"/>
                    </a:lnTo>
                    <a:lnTo>
                      <a:pt x="7165" y="8828"/>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6" name="Google Shape;876;p36"/>
              <p:cNvSpPr/>
              <p:nvPr/>
            </p:nvSpPr>
            <p:spPr>
              <a:xfrm>
                <a:off x="5760800" y="1976063"/>
                <a:ext cx="641275" cy="527725"/>
              </a:xfrm>
              <a:custGeom>
                <a:avLst/>
                <a:gdLst/>
                <a:ahLst/>
                <a:cxnLst/>
                <a:rect l="l" t="t" r="r" b="b"/>
                <a:pathLst>
                  <a:path w="25651" h="21109" fill="none" extrusionOk="0">
                    <a:moveTo>
                      <a:pt x="1" y="0"/>
                    </a:moveTo>
                    <a:lnTo>
                      <a:pt x="1" y="0"/>
                    </a:lnTo>
                    <a:lnTo>
                      <a:pt x="768" y="384"/>
                    </a:lnTo>
                    <a:lnTo>
                      <a:pt x="2815" y="1471"/>
                    </a:lnTo>
                    <a:lnTo>
                      <a:pt x="4222" y="2303"/>
                    </a:lnTo>
                    <a:lnTo>
                      <a:pt x="5822" y="3262"/>
                    </a:lnTo>
                    <a:lnTo>
                      <a:pt x="7677" y="4414"/>
                    </a:lnTo>
                    <a:lnTo>
                      <a:pt x="9595" y="5693"/>
                    </a:lnTo>
                    <a:lnTo>
                      <a:pt x="11642" y="7164"/>
                    </a:lnTo>
                    <a:lnTo>
                      <a:pt x="13753" y="8763"/>
                    </a:lnTo>
                    <a:lnTo>
                      <a:pt x="15864" y="10490"/>
                    </a:lnTo>
                    <a:lnTo>
                      <a:pt x="17975" y="12345"/>
                    </a:lnTo>
                    <a:lnTo>
                      <a:pt x="20086" y="14392"/>
                    </a:lnTo>
                    <a:lnTo>
                      <a:pt x="21109" y="15416"/>
                    </a:lnTo>
                    <a:lnTo>
                      <a:pt x="22069" y="16503"/>
                    </a:lnTo>
                    <a:lnTo>
                      <a:pt x="23028" y="17591"/>
                    </a:lnTo>
                    <a:lnTo>
                      <a:pt x="23924" y="18742"/>
                    </a:lnTo>
                    <a:lnTo>
                      <a:pt x="24819" y="19957"/>
                    </a:lnTo>
                    <a:lnTo>
                      <a:pt x="25651" y="21109"/>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7" name="Google Shape;877;p36"/>
              <p:cNvSpPr/>
              <p:nvPr/>
            </p:nvSpPr>
            <p:spPr>
              <a:xfrm>
                <a:off x="7172825" y="2479788"/>
                <a:ext cx="24025" cy="8025"/>
              </a:xfrm>
              <a:custGeom>
                <a:avLst/>
                <a:gdLst/>
                <a:ahLst/>
                <a:cxnLst/>
                <a:rect l="l" t="t" r="r" b="b"/>
                <a:pathLst>
                  <a:path w="961" h="321" extrusionOk="0">
                    <a:moveTo>
                      <a:pt x="1" y="0"/>
                    </a:moveTo>
                    <a:lnTo>
                      <a:pt x="193" y="192"/>
                    </a:lnTo>
                    <a:lnTo>
                      <a:pt x="385" y="320"/>
                    </a:lnTo>
                    <a:lnTo>
                      <a:pt x="960" y="3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8" name="Google Shape;878;p36"/>
              <p:cNvSpPr/>
              <p:nvPr/>
            </p:nvSpPr>
            <p:spPr>
              <a:xfrm rot="444219">
                <a:off x="5755477" y="2009287"/>
                <a:ext cx="683098" cy="695637"/>
              </a:xfrm>
              <a:custGeom>
                <a:avLst/>
                <a:gdLst/>
                <a:ahLst/>
                <a:cxnLst/>
                <a:rect l="l" t="t" r="r" b="b"/>
                <a:pathLst>
                  <a:path w="31325" h="31900" extrusionOk="0">
                    <a:moveTo>
                      <a:pt x="97" y="0"/>
                    </a:moveTo>
                    <a:lnTo>
                      <a:pt x="33" y="64"/>
                    </a:lnTo>
                    <a:lnTo>
                      <a:pt x="1" y="128"/>
                    </a:lnTo>
                    <a:lnTo>
                      <a:pt x="1" y="224"/>
                    </a:lnTo>
                    <a:lnTo>
                      <a:pt x="33" y="288"/>
                    </a:lnTo>
                    <a:lnTo>
                      <a:pt x="65" y="352"/>
                    </a:lnTo>
                    <a:lnTo>
                      <a:pt x="161" y="384"/>
                    </a:lnTo>
                    <a:lnTo>
                      <a:pt x="417" y="448"/>
                    </a:lnTo>
                    <a:lnTo>
                      <a:pt x="1153" y="672"/>
                    </a:lnTo>
                    <a:lnTo>
                      <a:pt x="2304" y="1024"/>
                    </a:lnTo>
                    <a:lnTo>
                      <a:pt x="3008" y="1280"/>
                    </a:lnTo>
                    <a:lnTo>
                      <a:pt x="3776" y="1600"/>
                    </a:lnTo>
                    <a:lnTo>
                      <a:pt x="4640" y="1952"/>
                    </a:lnTo>
                    <a:lnTo>
                      <a:pt x="5600" y="2368"/>
                    </a:lnTo>
                    <a:lnTo>
                      <a:pt x="6592" y="2848"/>
                    </a:lnTo>
                    <a:lnTo>
                      <a:pt x="7648" y="3360"/>
                    </a:lnTo>
                    <a:lnTo>
                      <a:pt x="8735" y="3968"/>
                    </a:lnTo>
                    <a:lnTo>
                      <a:pt x="9887" y="4608"/>
                    </a:lnTo>
                    <a:lnTo>
                      <a:pt x="11071" y="5344"/>
                    </a:lnTo>
                    <a:lnTo>
                      <a:pt x="12287" y="6144"/>
                    </a:lnTo>
                    <a:lnTo>
                      <a:pt x="13695" y="7167"/>
                    </a:lnTo>
                    <a:lnTo>
                      <a:pt x="15070" y="8223"/>
                    </a:lnTo>
                    <a:lnTo>
                      <a:pt x="16414" y="9343"/>
                    </a:lnTo>
                    <a:lnTo>
                      <a:pt x="17694" y="10527"/>
                    </a:lnTo>
                    <a:lnTo>
                      <a:pt x="18974" y="11743"/>
                    </a:lnTo>
                    <a:lnTo>
                      <a:pt x="20158" y="13023"/>
                    </a:lnTo>
                    <a:lnTo>
                      <a:pt x="21342" y="14334"/>
                    </a:lnTo>
                    <a:lnTo>
                      <a:pt x="22461" y="15678"/>
                    </a:lnTo>
                    <a:lnTo>
                      <a:pt x="23133" y="16574"/>
                    </a:lnTo>
                    <a:lnTo>
                      <a:pt x="23773" y="17470"/>
                    </a:lnTo>
                    <a:lnTo>
                      <a:pt x="24413" y="18366"/>
                    </a:lnTo>
                    <a:lnTo>
                      <a:pt x="25021" y="19294"/>
                    </a:lnTo>
                    <a:lnTo>
                      <a:pt x="25629" y="20253"/>
                    </a:lnTo>
                    <a:lnTo>
                      <a:pt x="26205" y="21213"/>
                    </a:lnTo>
                    <a:lnTo>
                      <a:pt x="26781" y="22205"/>
                    </a:lnTo>
                    <a:lnTo>
                      <a:pt x="27325" y="23197"/>
                    </a:lnTo>
                    <a:lnTo>
                      <a:pt x="27837" y="24221"/>
                    </a:lnTo>
                    <a:lnTo>
                      <a:pt x="28317" y="25245"/>
                    </a:lnTo>
                    <a:lnTo>
                      <a:pt x="28828" y="26269"/>
                    </a:lnTo>
                    <a:lnTo>
                      <a:pt x="29276" y="27356"/>
                    </a:lnTo>
                    <a:lnTo>
                      <a:pt x="29724" y="28412"/>
                    </a:lnTo>
                    <a:lnTo>
                      <a:pt x="30140" y="29532"/>
                    </a:lnTo>
                    <a:lnTo>
                      <a:pt x="30556" y="30620"/>
                    </a:lnTo>
                    <a:lnTo>
                      <a:pt x="30940" y="31740"/>
                    </a:lnTo>
                    <a:lnTo>
                      <a:pt x="30972" y="31804"/>
                    </a:lnTo>
                    <a:lnTo>
                      <a:pt x="31004" y="31868"/>
                    </a:lnTo>
                    <a:lnTo>
                      <a:pt x="31068" y="31900"/>
                    </a:lnTo>
                    <a:lnTo>
                      <a:pt x="31132" y="31900"/>
                    </a:lnTo>
                    <a:lnTo>
                      <a:pt x="31196" y="31868"/>
                    </a:lnTo>
                    <a:lnTo>
                      <a:pt x="31260" y="31836"/>
                    </a:lnTo>
                    <a:lnTo>
                      <a:pt x="31324" y="31772"/>
                    </a:lnTo>
                    <a:lnTo>
                      <a:pt x="31324" y="31708"/>
                    </a:lnTo>
                    <a:lnTo>
                      <a:pt x="31324" y="31612"/>
                    </a:lnTo>
                    <a:lnTo>
                      <a:pt x="30940" y="30492"/>
                    </a:lnTo>
                    <a:lnTo>
                      <a:pt x="30524" y="29372"/>
                    </a:lnTo>
                    <a:lnTo>
                      <a:pt x="30108" y="28252"/>
                    </a:lnTo>
                    <a:lnTo>
                      <a:pt x="29660" y="27164"/>
                    </a:lnTo>
                    <a:lnTo>
                      <a:pt x="29180" y="26109"/>
                    </a:lnTo>
                    <a:lnTo>
                      <a:pt x="28700" y="25053"/>
                    </a:lnTo>
                    <a:lnTo>
                      <a:pt x="28189" y="23997"/>
                    </a:lnTo>
                    <a:lnTo>
                      <a:pt x="27677" y="23005"/>
                    </a:lnTo>
                    <a:lnTo>
                      <a:pt x="27133" y="21981"/>
                    </a:lnTo>
                    <a:lnTo>
                      <a:pt x="26557" y="20989"/>
                    </a:lnTo>
                    <a:lnTo>
                      <a:pt x="25981" y="20029"/>
                    </a:lnTo>
                    <a:lnTo>
                      <a:pt x="25373" y="19070"/>
                    </a:lnTo>
                    <a:lnTo>
                      <a:pt x="24733" y="18142"/>
                    </a:lnTo>
                    <a:lnTo>
                      <a:pt x="24093" y="17214"/>
                    </a:lnTo>
                    <a:lnTo>
                      <a:pt x="23453" y="16318"/>
                    </a:lnTo>
                    <a:lnTo>
                      <a:pt x="22781" y="15422"/>
                    </a:lnTo>
                    <a:lnTo>
                      <a:pt x="21630" y="14046"/>
                    </a:lnTo>
                    <a:lnTo>
                      <a:pt x="20478" y="12735"/>
                    </a:lnTo>
                    <a:lnTo>
                      <a:pt x="19262" y="11455"/>
                    </a:lnTo>
                    <a:lnTo>
                      <a:pt x="17982" y="10207"/>
                    </a:lnTo>
                    <a:lnTo>
                      <a:pt x="16670" y="9023"/>
                    </a:lnTo>
                    <a:lnTo>
                      <a:pt x="15326" y="7903"/>
                    </a:lnTo>
                    <a:lnTo>
                      <a:pt x="13919" y="6815"/>
                    </a:lnTo>
                    <a:lnTo>
                      <a:pt x="12511" y="5792"/>
                    </a:lnTo>
                    <a:lnTo>
                      <a:pt x="11263" y="4992"/>
                    </a:lnTo>
                    <a:lnTo>
                      <a:pt x="10079" y="4256"/>
                    </a:lnTo>
                    <a:lnTo>
                      <a:pt x="8927" y="3584"/>
                    </a:lnTo>
                    <a:lnTo>
                      <a:pt x="7808" y="2976"/>
                    </a:lnTo>
                    <a:lnTo>
                      <a:pt x="6752" y="2464"/>
                    </a:lnTo>
                    <a:lnTo>
                      <a:pt x="5728" y="1984"/>
                    </a:lnTo>
                    <a:lnTo>
                      <a:pt x="4800" y="1568"/>
                    </a:lnTo>
                    <a:lnTo>
                      <a:pt x="3904" y="1216"/>
                    </a:lnTo>
                    <a:lnTo>
                      <a:pt x="3104" y="896"/>
                    </a:lnTo>
                    <a:lnTo>
                      <a:pt x="2400" y="640"/>
                    </a:lnTo>
                    <a:lnTo>
                      <a:pt x="1249" y="256"/>
                    </a:lnTo>
                    <a:lnTo>
                      <a:pt x="513" y="64"/>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9" name="Google Shape;879;p36"/>
              <p:cNvSpPr/>
              <p:nvPr/>
            </p:nvSpPr>
            <p:spPr>
              <a:xfrm>
                <a:off x="5720825" y="1891313"/>
                <a:ext cx="407800" cy="404600"/>
              </a:xfrm>
              <a:custGeom>
                <a:avLst/>
                <a:gdLst/>
                <a:ahLst/>
                <a:cxnLst/>
                <a:rect l="l" t="t" r="r" b="b"/>
                <a:pathLst>
                  <a:path w="16312" h="16184" extrusionOk="0">
                    <a:moveTo>
                      <a:pt x="8508" y="0"/>
                    </a:moveTo>
                    <a:lnTo>
                      <a:pt x="7229" y="64"/>
                    </a:lnTo>
                    <a:lnTo>
                      <a:pt x="5885" y="192"/>
                    </a:lnTo>
                    <a:lnTo>
                      <a:pt x="4542" y="384"/>
                    </a:lnTo>
                    <a:lnTo>
                      <a:pt x="3199" y="576"/>
                    </a:lnTo>
                    <a:lnTo>
                      <a:pt x="129" y="4797"/>
                    </a:lnTo>
                    <a:lnTo>
                      <a:pt x="65" y="5629"/>
                    </a:lnTo>
                    <a:lnTo>
                      <a:pt x="1" y="6524"/>
                    </a:lnTo>
                    <a:lnTo>
                      <a:pt x="65" y="7484"/>
                    </a:lnTo>
                    <a:lnTo>
                      <a:pt x="129" y="8443"/>
                    </a:lnTo>
                    <a:lnTo>
                      <a:pt x="320" y="10362"/>
                    </a:lnTo>
                    <a:lnTo>
                      <a:pt x="704" y="12153"/>
                    </a:lnTo>
                    <a:lnTo>
                      <a:pt x="960" y="12985"/>
                    </a:lnTo>
                    <a:lnTo>
                      <a:pt x="1216" y="13753"/>
                    </a:lnTo>
                    <a:lnTo>
                      <a:pt x="1472" y="14456"/>
                    </a:lnTo>
                    <a:lnTo>
                      <a:pt x="1728" y="15032"/>
                    </a:lnTo>
                    <a:lnTo>
                      <a:pt x="2047" y="15544"/>
                    </a:lnTo>
                    <a:lnTo>
                      <a:pt x="2303" y="15863"/>
                    </a:lnTo>
                    <a:lnTo>
                      <a:pt x="2623" y="16119"/>
                    </a:lnTo>
                    <a:lnTo>
                      <a:pt x="2943" y="16183"/>
                    </a:lnTo>
                    <a:lnTo>
                      <a:pt x="3199" y="16183"/>
                    </a:lnTo>
                    <a:lnTo>
                      <a:pt x="3519" y="16119"/>
                    </a:lnTo>
                    <a:lnTo>
                      <a:pt x="3711" y="15991"/>
                    </a:lnTo>
                    <a:lnTo>
                      <a:pt x="3902" y="15799"/>
                    </a:lnTo>
                    <a:lnTo>
                      <a:pt x="4030" y="15544"/>
                    </a:lnTo>
                    <a:lnTo>
                      <a:pt x="4094" y="15224"/>
                    </a:lnTo>
                    <a:lnTo>
                      <a:pt x="4158" y="14904"/>
                    </a:lnTo>
                    <a:lnTo>
                      <a:pt x="4158" y="14456"/>
                    </a:lnTo>
                    <a:lnTo>
                      <a:pt x="4094" y="13497"/>
                    </a:lnTo>
                    <a:lnTo>
                      <a:pt x="3902" y="12409"/>
                    </a:lnTo>
                    <a:lnTo>
                      <a:pt x="3583" y="11130"/>
                    </a:lnTo>
                    <a:lnTo>
                      <a:pt x="3135" y="9659"/>
                    </a:lnTo>
                    <a:lnTo>
                      <a:pt x="3966" y="11386"/>
                    </a:lnTo>
                    <a:lnTo>
                      <a:pt x="4734" y="12857"/>
                    </a:lnTo>
                    <a:lnTo>
                      <a:pt x="5502" y="14072"/>
                    </a:lnTo>
                    <a:lnTo>
                      <a:pt x="6205" y="14968"/>
                    </a:lnTo>
                    <a:lnTo>
                      <a:pt x="6525" y="15352"/>
                    </a:lnTo>
                    <a:lnTo>
                      <a:pt x="6909" y="15608"/>
                    </a:lnTo>
                    <a:lnTo>
                      <a:pt x="7229" y="15863"/>
                    </a:lnTo>
                    <a:lnTo>
                      <a:pt x="7548" y="15991"/>
                    </a:lnTo>
                    <a:lnTo>
                      <a:pt x="7868" y="15991"/>
                    </a:lnTo>
                    <a:lnTo>
                      <a:pt x="8124" y="15927"/>
                    </a:lnTo>
                    <a:lnTo>
                      <a:pt x="8444" y="15799"/>
                    </a:lnTo>
                    <a:lnTo>
                      <a:pt x="8700" y="15608"/>
                    </a:lnTo>
                    <a:lnTo>
                      <a:pt x="8828" y="15416"/>
                    </a:lnTo>
                    <a:lnTo>
                      <a:pt x="8892" y="15160"/>
                    </a:lnTo>
                    <a:lnTo>
                      <a:pt x="8956" y="14776"/>
                    </a:lnTo>
                    <a:lnTo>
                      <a:pt x="8892" y="14456"/>
                    </a:lnTo>
                    <a:lnTo>
                      <a:pt x="8572" y="13561"/>
                    </a:lnTo>
                    <a:lnTo>
                      <a:pt x="8124" y="12473"/>
                    </a:lnTo>
                    <a:lnTo>
                      <a:pt x="7548" y="11322"/>
                    </a:lnTo>
                    <a:lnTo>
                      <a:pt x="6781" y="10043"/>
                    </a:lnTo>
                    <a:lnTo>
                      <a:pt x="6013" y="8699"/>
                    </a:lnTo>
                    <a:lnTo>
                      <a:pt x="5118" y="7356"/>
                    </a:lnTo>
                    <a:lnTo>
                      <a:pt x="6269" y="8443"/>
                    </a:lnTo>
                    <a:lnTo>
                      <a:pt x="7485" y="9403"/>
                    </a:lnTo>
                    <a:lnTo>
                      <a:pt x="8572" y="10298"/>
                    </a:lnTo>
                    <a:lnTo>
                      <a:pt x="9659" y="11130"/>
                    </a:lnTo>
                    <a:lnTo>
                      <a:pt x="10619" y="11706"/>
                    </a:lnTo>
                    <a:lnTo>
                      <a:pt x="11450" y="12089"/>
                    </a:lnTo>
                    <a:lnTo>
                      <a:pt x="11834" y="12217"/>
                    </a:lnTo>
                    <a:lnTo>
                      <a:pt x="12154" y="12281"/>
                    </a:lnTo>
                    <a:lnTo>
                      <a:pt x="12410" y="12217"/>
                    </a:lnTo>
                    <a:lnTo>
                      <a:pt x="12602" y="12153"/>
                    </a:lnTo>
                    <a:lnTo>
                      <a:pt x="12922" y="11834"/>
                    </a:lnTo>
                    <a:lnTo>
                      <a:pt x="13113" y="11514"/>
                    </a:lnTo>
                    <a:lnTo>
                      <a:pt x="13177" y="11194"/>
                    </a:lnTo>
                    <a:lnTo>
                      <a:pt x="13113" y="10810"/>
                    </a:lnTo>
                    <a:lnTo>
                      <a:pt x="12985" y="10362"/>
                    </a:lnTo>
                    <a:lnTo>
                      <a:pt x="12730" y="9915"/>
                    </a:lnTo>
                    <a:lnTo>
                      <a:pt x="12346" y="9467"/>
                    </a:lnTo>
                    <a:lnTo>
                      <a:pt x="11898" y="8955"/>
                    </a:lnTo>
                    <a:lnTo>
                      <a:pt x="11322" y="8443"/>
                    </a:lnTo>
                    <a:lnTo>
                      <a:pt x="10683" y="7932"/>
                    </a:lnTo>
                    <a:lnTo>
                      <a:pt x="9148" y="6716"/>
                    </a:lnTo>
                    <a:lnTo>
                      <a:pt x="7293" y="5437"/>
                    </a:lnTo>
                    <a:lnTo>
                      <a:pt x="5118" y="4094"/>
                    </a:lnTo>
                    <a:lnTo>
                      <a:pt x="6845" y="4861"/>
                    </a:lnTo>
                    <a:lnTo>
                      <a:pt x="8572" y="5565"/>
                    </a:lnTo>
                    <a:lnTo>
                      <a:pt x="10235" y="6269"/>
                    </a:lnTo>
                    <a:lnTo>
                      <a:pt x="11834" y="6780"/>
                    </a:lnTo>
                    <a:lnTo>
                      <a:pt x="13305" y="7228"/>
                    </a:lnTo>
                    <a:lnTo>
                      <a:pt x="13945" y="7356"/>
                    </a:lnTo>
                    <a:lnTo>
                      <a:pt x="14521" y="7420"/>
                    </a:lnTo>
                    <a:lnTo>
                      <a:pt x="14968" y="7420"/>
                    </a:lnTo>
                    <a:lnTo>
                      <a:pt x="15416" y="7356"/>
                    </a:lnTo>
                    <a:lnTo>
                      <a:pt x="15672" y="7292"/>
                    </a:lnTo>
                    <a:lnTo>
                      <a:pt x="15928" y="7100"/>
                    </a:lnTo>
                    <a:lnTo>
                      <a:pt x="16056" y="6844"/>
                    </a:lnTo>
                    <a:lnTo>
                      <a:pt x="16120" y="6588"/>
                    </a:lnTo>
                    <a:lnTo>
                      <a:pt x="16184" y="6333"/>
                    </a:lnTo>
                    <a:lnTo>
                      <a:pt x="16120" y="6077"/>
                    </a:lnTo>
                    <a:lnTo>
                      <a:pt x="16056" y="5885"/>
                    </a:lnTo>
                    <a:lnTo>
                      <a:pt x="15928" y="5629"/>
                    </a:lnTo>
                    <a:lnTo>
                      <a:pt x="15736" y="5437"/>
                    </a:lnTo>
                    <a:lnTo>
                      <a:pt x="15544" y="5181"/>
                    </a:lnTo>
                    <a:lnTo>
                      <a:pt x="14904" y="4733"/>
                    </a:lnTo>
                    <a:lnTo>
                      <a:pt x="14137" y="4350"/>
                    </a:lnTo>
                    <a:lnTo>
                      <a:pt x="13177" y="3902"/>
                    </a:lnTo>
                    <a:lnTo>
                      <a:pt x="12026" y="3518"/>
                    </a:lnTo>
                    <a:lnTo>
                      <a:pt x="13561" y="3646"/>
                    </a:lnTo>
                    <a:lnTo>
                      <a:pt x="14265" y="3646"/>
                    </a:lnTo>
                    <a:lnTo>
                      <a:pt x="14840" y="3582"/>
                    </a:lnTo>
                    <a:lnTo>
                      <a:pt x="15352" y="3518"/>
                    </a:lnTo>
                    <a:lnTo>
                      <a:pt x="15736" y="3390"/>
                    </a:lnTo>
                    <a:lnTo>
                      <a:pt x="16056" y="3198"/>
                    </a:lnTo>
                    <a:lnTo>
                      <a:pt x="16248" y="3006"/>
                    </a:lnTo>
                    <a:lnTo>
                      <a:pt x="16312" y="2751"/>
                    </a:lnTo>
                    <a:lnTo>
                      <a:pt x="16312" y="2559"/>
                    </a:lnTo>
                    <a:lnTo>
                      <a:pt x="16312" y="2303"/>
                    </a:lnTo>
                    <a:lnTo>
                      <a:pt x="16248" y="2111"/>
                    </a:lnTo>
                    <a:lnTo>
                      <a:pt x="16056" y="1727"/>
                    </a:lnTo>
                    <a:lnTo>
                      <a:pt x="15672" y="1343"/>
                    </a:lnTo>
                    <a:lnTo>
                      <a:pt x="15160" y="1023"/>
                    </a:lnTo>
                    <a:lnTo>
                      <a:pt x="14521" y="768"/>
                    </a:lnTo>
                    <a:lnTo>
                      <a:pt x="13753" y="512"/>
                    </a:lnTo>
                    <a:lnTo>
                      <a:pt x="12858" y="320"/>
                    </a:lnTo>
                    <a:lnTo>
                      <a:pt x="11898" y="128"/>
                    </a:lnTo>
                    <a:lnTo>
                      <a:pt x="10811" y="64"/>
                    </a:lnTo>
                    <a:lnTo>
                      <a:pt x="97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0" name="Google Shape;880;p36"/>
              <p:cNvSpPr/>
              <p:nvPr/>
            </p:nvSpPr>
            <p:spPr>
              <a:xfrm>
                <a:off x="5708025" y="1899288"/>
                <a:ext cx="99175" cy="113575"/>
              </a:xfrm>
              <a:custGeom>
                <a:avLst/>
                <a:gdLst/>
                <a:ahLst/>
                <a:cxnLst/>
                <a:rect l="l" t="t" r="r" b="b"/>
                <a:pathLst>
                  <a:path w="3967" h="4543" extrusionOk="0">
                    <a:moveTo>
                      <a:pt x="2815" y="1"/>
                    </a:moveTo>
                    <a:lnTo>
                      <a:pt x="2368" y="65"/>
                    </a:lnTo>
                    <a:lnTo>
                      <a:pt x="1856" y="129"/>
                    </a:lnTo>
                    <a:lnTo>
                      <a:pt x="1408" y="321"/>
                    </a:lnTo>
                    <a:lnTo>
                      <a:pt x="960" y="577"/>
                    </a:lnTo>
                    <a:lnTo>
                      <a:pt x="641" y="832"/>
                    </a:lnTo>
                    <a:lnTo>
                      <a:pt x="385" y="1088"/>
                    </a:lnTo>
                    <a:lnTo>
                      <a:pt x="257" y="1408"/>
                    </a:lnTo>
                    <a:lnTo>
                      <a:pt x="129" y="1792"/>
                    </a:lnTo>
                    <a:lnTo>
                      <a:pt x="1" y="2240"/>
                    </a:lnTo>
                    <a:lnTo>
                      <a:pt x="1" y="2751"/>
                    </a:lnTo>
                    <a:lnTo>
                      <a:pt x="1" y="3263"/>
                    </a:lnTo>
                    <a:lnTo>
                      <a:pt x="129" y="3711"/>
                    </a:lnTo>
                    <a:lnTo>
                      <a:pt x="321" y="4159"/>
                    </a:lnTo>
                    <a:lnTo>
                      <a:pt x="449" y="4287"/>
                    </a:lnTo>
                    <a:lnTo>
                      <a:pt x="641" y="4478"/>
                    </a:lnTo>
                    <a:lnTo>
                      <a:pt x="768" y="4478"/>
                    </a:lnTo>
                    <a:lnTo>
                      <a:pt x="896" y="4542"/>
                    </a:lnTo>
                    <a:lnTo>
                      <a:pt x="1216" y="4478"/>
                    </a:lnTo>
                    <a:lnTo>
                      <a:pt x="1600" y="4287"/>
                    </a:lnTo>
                    <a:lnTo>
                      <a:pt x="1984" y="4031"/>
                    </a:lnTo>
                    <a:lnTo>
                      <a:pt x="2623" y="3455"/>
                    </a:lnTo>
                    <a:lnTo>
                      <a:pt x="3071" y="3007"/>
                    </a:lnTo>
                    <a:lnTo>
                      <a:pt x="3391" y="2496"/>
                    </a:lnTo>
                    <a:lnTo>
                      <a:pt x="3775" y="1664"/>
                    </a:lnTo>
                    <a:lnTo>
                      <a:pt x="3903" y="1280"/>
                    </a:lnTo>
                    <a:lnTo>
                      <a:pt x="3967" y="896"/>
                    </a:lnTo>
                    <a:lnTo>
                      <a:pt x="3903" y="513"/>
                    </a:lnTo>
                    <a:lnTo>
                      <a:pt x="3775" y="385"/>
                    </a:lnTo>
                    <a:lnTo>
                      <a:pt x="3711" y="257"/>
                    </a:lnTo>
                    <a:lnTo>
                      <a:pt x="3327" y="65"/>
                    </a:lnTo>
                    <a:lnTo>
                      <a:pt x="2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881" name="Google Shape;881;p36"/>
              <p:cNvGrpSpPr/>
              <p:nvPr/>
            </p:nvGrpSpPr>
            <p:grpSpPr>
              <a:xfrm>
                <a:off x="5799175" y="2265488"/>
                <a:ext cx="2218025" cy="1453650"/>
                <a:chOff x="5799175" y="2265488"/>
                <a:chExt cx="2218025" cy="1453650"/>
              </a:xfrm>
            </p:grpSpPr>
            <p:sp>
              <p:nvSpPr>
                <p:cNvPr id="882" name="Google Shape;882;p36"/>
                <p:cNvSpPr/>
                <p:nvPr/>
              </p:nvSpPr>
              <p:spPr>
                <a:xfrm>
                  <a:off x="5799175" y="2265488"/>
                  <a:ext cx="2218025" cy="1453650"/>
                </a:xfrm>
                <a:custGeom>
                  <a:avLst/>
                  <a:gdLst/>
                  <a:ahLst/>
                  <a:cxnLst/>
                  <a:rect l="l" t="t" r="r" b="b"/>
                  <a:pathLst>
                    <a:path w="88721" h="58146" extrusionOk="0">
                      <a:moveTo>
                        <a:pt x="19574" y="1"/>
                      </a:moveTo>
                      <a:lnTo>
                        <a:pt x="17271" y="65"/>
                      </a:lnTo>
                      <a:lnTo>
                        <a:pt x="16120" y="129"/>
                      </a:lnTo>
                      <a:lnTo>
                        <a:pt x="14969" y="257"/>
                      </a:lnTo>
                      <a:lnTo>
                        <a:pt x="13817" y="449"/>
                      </a:lnTo>
                      <a:lnTo>
                        <a:pt x="12730" y="641"/>
                      </a:lnTo>
                      <a:lnTo>
                        <a:pt x="11643" y="896"/>
                      </a:lnTo>
                      <a:lnTo>
                        <a:pt x="10555" y="1216"/>
                      </a:lnTo>
                      <a:lnTo>
                        <a:pt x="9468" y="1536"/>
                      </a:lnTo>
                      <a:lnTo>
                        <a:pt x="8380" y="1920"/>
                      </a:lnTo>
                      <a:lnTo>
                        <a:pt x="7357" y="2368"/>
                      </a:lnTo>
                      <a:lnTo>
                        <a:pt x="6333" y="2879"/>
                      </a:lnTo>
                      <a:lnTo>
                        <a:pt x="5310" y="3391"/>
                      </a:lnTo>
                      <a:lnTo>
                        <a:pt x="4351" y="3967"/>
                      </a:lnTo>
                      <a:lnTo>
                        <a:pt x="3327" y="4670"/>
                      </a:lnTo>
                      <a:lnTo>
                        <a:pt x="2368" y="5374"/>
                      </a:lnTo>
                      <a:lnTo>
                        <a:pt x="1472" y="6142"/>
                      </a:lnTo>
                      <a:lnTo>
                        <a:pt x="513" y="6973"/>
                      </a:lnTo>
                      <a:lnTo>
                        <a:pt x="321" y="8636"/>
                      </a:lnTo>
                      <a:lnTo>
                        <a:pt x="129" y="10363"/>
                      </a:lnTo>
                      <a:lnTo>
                        <a:pt x="65" y="12026"/>
                      </a:lnTo>
                      <a:lnTo>
                        <a:pt x="1" y="13817"/>
                      </a:lnTo>
                      <a:lnTo>
                        <a:pt x="65" y="16056"/>
                      </a:lnTo>
                      <a:lnTo>
                        <a:pt x="257" y="18359"/>
                      </a:lnTo>
                      <a:lnTo>
                        <a:pt x="513" y="20534"/>
                      </a:lnTo>
                      <a:lnTo>
                        <a:pt x="896" y="22709"/>
                      </a:lnTo>
                      <a:lnTo>
                        <a:pt x="1408" y="24883"/>
                      </a:lnTo>
                      <a:lnTo>
                        <a:pt x="1984" y="26994"/>
                      </a:lnTo>
                      <a:lnTo>
                        <a:pt x="2687" y="29041"/>
                      </a:lnTo>
                      <a:lnTo>
                        <a:pt x="3519" y="31088"/>
                      </a:lnTo>
                      <a:lnTo>
                        <a:pt x="4414" y="33007"/>
                      </a:lnTo>
                      <a:lnTo>
                        <a:pt x="5374" y="34926"/>
                      </a:lnTo>
                      <a:lnTo>
                        <a:pt x="6461" y="36781"/>
                      </a:lnTo>
                      <a:lnTo>
                        <a:pt x="7613" y="38572"/>
                      </a:lnTo>
                      <a:lnTo>
                        <a:pt x="8828" y="40299"/>
                      </a:lnTo>
                      <a:lnTo>
                        <a:pt x="10107" y="42026"/>
                      </a:lnTo>
                      <a:lnTo>
                        <a:pt x="11515" y="43625"/>
                      </a:lnTo>
                      <a:lnTo>
                        <a:pt x="12986" y="45160"/>
                      </a:lnTo>
                      <a:lnTo>
                        <a:pt x="14521" y="46632"/>
                      </a:lnTo>
                      <a:lnTo>
                        <a:pt x="16120" y="48039"/>
                      </a:lnTo>
                      <a:lnTo>
                        <a:pt x="17847" y="49318"/>
                      </a:lnTo>
                      <a:lnTo>
                        <a:pt x="19574" y="50597"/>
                      </a:lnTo>
                      <a:lnTo>
                        <a:pt x="21365" y="51749"/>
                      </a:lnTo>
                      <a:lnTo>
                        <a:pt x="23220" y="52772"/>
                      </a:lnTo>
                      <a:lnTo>
                        <a:pt x="25139" y="53796"/>
                      </a:lnTo>
                      <a:lnTo>
                        <a:pt x="27122" y="54627"/>
                      </a:lnTo>
                      <a:lnTo>
                        <a:pt x="29105" y="55459"/>
                      </a:lnTo>
                      <a:lnTo>
                        <a:pt x="31152" y="56162"/>
                      </a:lnTo>
                      <a:lnTo>
                        <a:pt x="33263" y="56738"/>
                      </a:lnTo>
                      <a:lnTo>
                        <a:pt x="35437" y="57250"/>
                      </a:lnTo>
                      <a:lnTo>
                        <a:pt x="37612" y="57634"/>
                      </a:lnTo>
                      <a:lnTo>
                        <a:pt x="39851" y="57889"/>
                      </a:lnTo>
                      <a:lnTo>
                        <a:pt x="42090" y="58081"/>
                      </a:lnTo>
                      <a:lnTo>
                        <a:pt x="44329" y="58145"/>
                      </a:lnTo>
                      <a:lnTo>
                        <a:pt x="46631" y="58081"/>
                      </a:lnTo>
                      <a:lnTo>
                        <a:pt x="48870" y="57889"/>
                      </a:lnTo>
                      <a:lnTo>
                        <a:pt x="51109" y="57634"/>
                      </a:lnTo>
                      <a:lnTo>
                        <a:pt x="53284" y="57250"/>
                      </a:lnTo>
                      <a:lnTo>
                        <a:pt x="55459" y="56738"/>
                      </a:lnTo>
                      <a:lnTo>
                        <a:pt x="57569" y="56162"/>
                      </a:lnTo>
                      <a:lnTo>
                        <a:pt x="59616" y="55459"/>
                      </a:lnTo>
                      <a:lnTo>
                        <a:pt x="61599" y="54627"/>
                      </a:lnTo>
                      <a:lnTo>
                        <a:pt x="63582" y="53796"/>
                      </a:lnTo>
                      <a:lnTo>
                        <a:pt x="65501" y="52772"/>
                      </a:lnTo>
                      <a:lnTo>
                        <a:pt x="67356" y="51749"/>
                      </a:lnTo>
                      <a:lnTo>
                        <a:pt x="69147" y="50597"/>
                      </a:lnTo>
                      <a:lnTo>
                        <a:pt x="70874" y="49318"/>
                      </a:lnTo>
                      <a:lnTo>
                        <a:pt x="72537" y="48039"/>
                      </a:lnTo>
                      <a:lnTo>
                        <a:pt x="74200" y="46632"/>
                      </a:lnTo>
                      <a:lnTo>
                        <a:pt x="75735" y="45160"/>
                      </a:lnTo>
                      <a:lnTo>
                        <a:pt x="77207" y="43625"/>
                      </a:lnTo>
                      <a:lnTo>
                        <a:pt x="78550" y="42026"/>
                      </a:lnTo>
                      <a:lnTo>
                        <a:pt x="79893" y="40299"/>
                      </a:lnTo>
                      <a:lnTo>
                        <a:pt x="81109" y="38572"/>
                      </a:lnTo>
                      <a:lnTo>
                        <a:pt x="82260" y="36781"/>
                      </a:lnTo>
                      <a:lnTo>
                        <a:pt x="83347" y="34926"/>
                      </a:lnTo>
                      <a:lnTo>
                        <a:pt x="84307" y="33007"/>
                      </a:lnTo>
                      <a:lnTo>
                        <a:pt x="85202" y="31088"/>
                      </a:lnTo>
                      <a:lnTo>
                        <a:pt x="86034" y="29041"/>
                      </a:lnTo>
                      <a:lnTo>
                        <a:pt x="86737" y="26994"/>
                      </a:lnTo>
                      <a:lnTo>
                        <a:pt x="87313" y="24883"/>
                      </a:lnTo>
                      <a:lnTo>
                        <a:pt x="87825" y="22709"/>
                      </a:lnTo>
                      <a:lnTo>
                        <a:pt x="88209" y="20534"/>
                      </a:lnTo>
                      <a:lnTo>
                        <a:pt x="88464" y="18359"/>
                      </a:lnTo>
                      <a:lnTo>
                        <a:pt x="88656" y="16056"/>
                      </a:lnTo>
                      <a:lnTo>
                        <a:pt x="88720" y="13817"/>
                      </a:lnTo>
                      <a:lnTo>
                        <a:pt x="88656" y="11579"/>
                      </a:lnTo>
                      <a:lnTo>
                        <a:pt x="88464" y="9404"/>
                      </a:lnTo>
                      <a:lnTo>
                        <a:pt x="88209" y="7293"/>
                      </a:lnTo>
                      <a:lnTo>
                        <a:pt x="87889" y="5182"/>
                      </a:lnTo>
                      <a:lnTo>
                        <a:pt x="87377" y="6142"/>
                      </a:lnTo>
                      <a:lnTo>
                        <a:pt x="86737" y="7037"/>
                      </a:lnTo>
                      <a:lnTo>
                        <a:pt x="85970" y="7805"/>
                      </a:lnTo>
                      <a:lnTo>
                        <a:pt x="85138" y="8508"/>
                      </a:lnTo>
                      <a:lnTo>
                        <a:pt x="84243" y="9148"/>
                      </a:lnTo>
                      <a:lnTo>
                        <a:pt x="83219" y="9660"/>
                      </a:lnTo>
                      <a:lnTo>
                        <a:pt x="82132" y="10171"/>
                      </a:lnTo>
                      <a:lnTo>
                        <a:pt x="80981" y="10555"/>
                      </a:lnTo>
                      <a:lnTo>
                        <a:pt x="79829" y="10939"/>
                      </a:lnTo>
                      <a:lnTo>
                        <a:pt x="78550" y="11195"/>
                      </a:lnTo>
                      <a:lnTo>
                        <a:pt x="77271" y="11451"/>
                      </a:lnTo>
                      <a:lnTo>
                        <a:pt x="75927" y="11643"/>
                      </a:lnTo>
                      <a:lnTo>
                        <a:pt x="74520" y="11770"/>
                      </a:lnTo>
                      <a:lnTo>
                        <a:pt x="73113" y="11898"/>
                      </a:lnTo>
                      <a:lnTo>
                        <a:pt x="70298" y="11962"/>
                      </a:lnTo>
                      <a:lnTo>
                        <a:pt x="68699" y="11898"/>
                      </a:lnTo>
                      <a:lnTo>
                        <a:pt x="66972" y="11707"/>
                      </a:lnTo>
                      <a:lnTo>
                        <a:pt x="65181" y="11387"/>
                      </a:lnTo>
                      <a:lnTo>
                        <a:pt x="63326" y="11003"/>
                      </a:lnTo>
                      <a:lnTo>
                        <a:pt x="61343" y="10491"/>
                      </a:lnTo>
                      <a:lnTo>
                        <a:pt x="59296" y="9915"/>
                      </a:lnTo>
                      <a:lnTo>
                        <a:pt x="55075" y="8572"/>
                      </a:lnTo>
                      <a:lnTo>
                        <a:pt x="45992" y="5566"/>
                      </a:lnTo>
                      <a:lnTo>
                        <a:pt x="41258" y="4031"/>
                      </a:lnTo>
                      <a:lnTo>
                        <a:pt x="38828" y="3327"/>
                      </a:lnTo>
                      <a:lnTo>
                        <a:pt x="36397" y="2623"/>
                      </a:lnTo>
                      <a:lnTo>
                        <a:pt x="33966" y="1984"/>
                      </a:lnTo>
                      <a:lnTo>
                        <a:pt x="31536" y="1408"/>
                      </a:lnTo>
                      <a:lnTo>
                        <a:pt x="29169" y="896"/>
                      </a:lnTo>
                      <a:lnTo>
                        <a:pt x="26738" y="513"/>
                      </a:lnTo>
                      <a:lnTo>
                        <a:pt x="24308" y="193"/>
                      </a:lnTo>
                      <a:lnTo>
                        <a:pt x="21941" y="65"/>
                      </a:lnTo>
                      <a:lnTo>
                        <a:pt x="195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3" name="Google Shape;883;p36"/>
                <p:cNvSpPr/>
                <p:nvPr/>
              </p:nvSpPr>
              <p:spPr>
                <a:xfrm>
                  <a:off x="6424450" y="2273488"/>
                  <a:ext cx="228700" cy="129550"/>
                </a:xfrm>
                <a:custGeom>
                  <a:avLst/>
                  <a:gdLst/>
                  <a:ahLst/>
                  <a:cxnLst/>
                  <a:rect l="l" t="t" r="r" b="b"/>
                  <a:pathLst>
                    <a:path w="9148" h="5182" extrusionOk="0">
                      <a:moveTo>
                        <a:pt x="384" y="1"/>
                      </a:moveTo>
                      <a:lnTo>
                        <a:pt x="192" y="576"/>
                      </a:lnTo>
                      <a:lnTo>
                        <a:pt x="64" y="1152"/>
                      </a:lnTo>
                      <a:lnTo>
                        <a:pt x="0" y="1728"/>
                      </a:lnTo>
                      <a:lnTo>
                        <a:pt x="0" y="2303"/>
                      </a:lnTo>
                      <a:lnTo>
                        <a:pt x="64" y="2751"/>
                      </a:lnTo>
                      <a:lnTo>
                        <a:pt x="256" y="3199"/>
                      </a:lnTo>
                      <a:lnTo>
                        <a:pt x="448" y="3583"/>
                      </a:lnTo>
                      <a:lnTo>
                        <a:pt x="640" y="4031"/>
                      </a:lnTo>
                      <a:lnTo>
                        <a:pt x="896" y="4350"/>
                      </a:lnTo>
                      <a:lnTo>
                        <a:pt x="1216" y="4734"/>
                      </a:lnTo>
                      <a:lnTo>
                        <a:pt x="1599" y="4990"/>
                      </a:lnTo>
                      <a:lnTo>
                        <a:pt x="1983" y="5118"/>
                      </a:lnTo>
                      <a:lnTo>
                        <a:pt x="2303" y="5182"/>
                      </a:lnTo>
                      <a:lnTo>
                        <a:pt x="2559" y="5182"/>
                      </a:lnTo>
                      <a:lnTo>
                        <a:pt x="2815" y="5118"/>
                      </a:lnTo>
                      <a:lnTo>
                        <a:pt x="3071" y="4990"/>
                      </a:lnTo>
                      <a:lnTo>
                        <a:pt x="3582" y="4734"/>
                      </a:lnTo>
                      <a:lnTo>
                        <a:pt x="4030" y="4350"/>
                      </a:lnTo>
                      <a:lnTo>
                        <a:pt x="4862" y="3583"/>
                      </a:lnTo>
                      <a:lnTo>
                        <a:pt x="5309" y="3199"/>
                      </a:lnTo>
                      <a:lnTo>
                        <a:pt x="5821" y="2879"/>
                      </a:lnTo>
                      <a:lnTo>
                        <a:pt x="6205" y="2751"/>
                      </a:lnTo>
                      <a:lnTo>
                        <a:pt x="6589" y="2623"/>
                      </a:lnTo>
                      <a:lnTo>
                        <a:pt x="7420" y="2495"/>
                      </a:lnTo>
                      <a:lnTo>
                        <a:pt x="8188" y="2303"/>
                      </a:lnTo>
                      <a:lnTo>
                        <a:pt x="8572" y="2112"/>
                      </a:lnTo>
                      <a:lnTo>
                        <a:pt x="8955" y="1920"/>
                      </a:lnTo>
                      <a:lnTo>
                        <a:pt x="9147" y="1728"/>
                      </a:lnTo>
                      <a:lnTo>
                        <a:pt x="6972" y="1152"/>
                      </a:lnTo>
                      <a:lnTo>
                        <a:pt x="4734" y="704"/>
                      </a:lnTo>
                      <a:lnTo>
                        <a:pt x="2559" y="321"/>
                      </a:lnTo>
                      <a:lnTo>
                        <a:pt x="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4" name="Google Shape;884;p36"/>
                <p:cNvSpPr/>
                <p:nvPr/>
              </p:nvSpPr>
              <p:spPr>
                <a:xfrm>
                  <a:off x="5850350" y="2268688"/>
                  <a:ext cx="844375" cy="1349700"/>
                </a:xfrm>
                <a:custGeom>
                  <a:avLst/>
                  <a:gdLst/>
                  <a:ahLst/>
                  <a:cxnLst/>
                  <a:rect l="l" t="t" r="r" b="b"/>
                  <a:pathLst>
                    <a:path w="33775" h="53988" extrusionOk="0">
                      <a:moveTo>
                        <a:pt x="14393" y="1"/>
                      </a:moveTo>
                      <a:lnTo>
                        <a:pt x="12474" y="193"/>
                      </a:lnTo>
                      <a:lnTo>
                        <a:pt x="10555" y="577"/>
                      </a:lnTo>
                      <a:lnTo>
                        <a:pt x="8700" y="1024"/>
                      </a:lnTo>
                      <a:lnTo>
                        <a:pt x="6845" y="1600"/>
                      </a:lnTo>
                      <a:lnTo>
                        <a:pt x="5054" y="2368"/>
                      </a:lnTo>
                      <a:lnTo>
                        <a:pt x="4158" y="2815"/>
                      </a:lnTo>
                      <a:lnTo>
                        <a:pt x="3327" y="3263"/>
                      </a:lnTo>
                      <a:lnTo>
                        <a:pt x="2495" y="3775"/>
                      </a:lnTo>
                      <a:lnTo>
                        <a:pt x="1600" y="4286"/>
                      </a:lnTo>
                      <a:lnTo>
                        <a:pt x="832" y="4862"/>
                      </a:lnTo>
                      <a:lnTo>
                        <a:pt x="1" y="5502"/>
                      </a:lnTo>
                      <a:lnTo>
                        <a:pt x="257" y="5566"/>
                      </a:lnTo>
                      <a:lnTo>
                        <a:pt x="640" y="5630"/>
                      </a:lnTo>
                      <a:lnTo>
                        <a:pt x="960" y="5822"/>
                      </a:lnTo>
                      <a:lnTo>
                        <a:pt x="1280" y="6014"/>
                      </a:lnTo>
                      <a:lnTo>
                        <a:pt x="1536" y="6269"/>
                      </a:lnTo>
                      <a:lnTo>
                        <a:pt x="1664" y="6461"/>
                      </a:lnTo>
                      <a:lnTo>
                        <a:pt x="1728" y="6717"/>
                      </a:lnTo>
                      <a:lnTo>
                        <a:pt x="1792" y="6973"/>
                      </a:lnTo>
                      <a:lnTo>
                        <a:pt x="1792" y="7229"/>
                      </a:lnTo>
                      <a:lnTo>
                        <a:pt x="1664" y="7741"/>
                      </a:lnTo>
                      <a:lnTo>
                        <a:pt x="1472" y="8188"/>
                      </a:lnTo>
                      <a:lnTo>
                        <a:pt x="896" y="9084"/>
                      </a:lnTo>
                      <a:lnTo>
                        <a:pt x="704" y="9532"/>
                      </a:lnTo>
                      <a:lnTo>
                        <a:pt x="512" y="9979"/>
                      </a:lnTo>
                      <a:lnTo>
                        <a:pt x="385" y="10491"/>
                      </a:lnTo>
                      <a:lnTo>
                        <a:pt x="321" y="11003"/>
                      </a:lnTo>
                      <a:lnTo>
                        <a:pt x="385" y="12026"/>
                      </a:lnTo>
                      <a:lnTo>
                        <a:pt x="512" y="12602"/>
                      </a:lnTo>
                      <a:lnTo>
                        <a:pt x="640" y="13242"/>
                      </a:lnTo>
                      <a:lnTo>
                        <a:pt x="896" y="13817"/>
                      </a:lnTo>
                      <a:lnTo>
                        <a:pt x="1152" y="14329"/>
                      </a:lnTo>
                      <a:lnTo>
                        <a:pt x="1408" y="14905"/>
                      </a:lnTo>
                      <a:lnTo>
                        <a:pt x="1600" y="15480"/>
                      </a:lnTo>
                      <a:lnTo>
                        <a:pt x="1728" y="16056"/>
                      </a:lnTo>
                      <a:lnTo>
                        <a:pt x="1728" y="16632"/>
                      </a:lnTo>
                      <a:lnTo>
                        <a:pt x="1664" y="17080"/>
                      </a:lnTo>
                      <a:lnTo>
                        <a:pt x="1600" y="17591"/>
                      </a:lnTo>
                      <a:lnTo>
                        <a:pt x="1536" y="18103"/>
                      </a:lnTo>
                      <a:lnTo>
                        <a:pt x="1536" y="18551"/>
                      </a:lnTo>
                      <a:lnTo>
                        <a:pt x="1600" y="18998"/>
                      </a:lnTo>
                      <a:lnTo>
                        <a:pt x="1792" y="19382"/>
                      </a:lnTo>
                      <a:lnTo>
                        <a:pt x="1984" y="19766"/>
                      </a:lnTo>
                      <a:lnTo>
                        <a:pt x="2304" y="20150"/>
                      </a:lnTo>
                      <a:lnTo>
                        <a:pt x="2623" y="20470"/>
                      </a:lnTo>
                      <a:lnTo>
                        <a:pt x="2943" y="20726"/>
                      </a:lnTo>
                      <a:lnTo>
                        <a:pt x="3711" y="21237"/>
                      </a:lnTo>
                      <a:lnTo>
                        <a:pt x="4158" y="21493"/>
                      </a:lnTo>
                      <a:lnTo>
                        <a:pt x="4542" y="21749"/>
                      </a:lnTo>
                      <a:lnTo>
                        <a:pt x="4926" y="22069"/>
                      </a:lnTo>
                      <a:lnTo>
                        <a:pt x="5246" y="22389"/>
                      </a:lnTo>
                      <a:lnTo>
                        <a:pt x="5502" y="22772"/>
                      </a:lnTo>
                      <a:lnTo>
                        <a:pt x="5758" y="23156"/>
                      </a:lnTo>
                      <a:lnTo>
                        <a:pt x="6013" y="23604"/>
                      </a:lnTo>
                      <a:lnTo>
                        <a:pt x="6205" y="24052"/>
                      </a:lnTo>
                      <a:lnTo>
                        <a:pt x="6397" y="24947"/>
                      </a:lnTo>
                      <a:lnTo>
                        <a:pt x="6589" y="25843"/>
                      </a:lnTo>
                      <a:lnTo>
                        <a:pt x="6845" y="26610"/>
                      </a:lnTo>
                      <a:lnTo>
                        <a:pt x="7293" y="27378"/>
                      </a:lnTo>
                      <a:lnTo>
                        <a:pt x="7804" y="28018"/>
                      </a:lnTo>
                      <a:lnTo>
                        <a:pt x="8380" y="28529"/>
                      </a:lnTo>
                      <a:lnTo>
                        <a:pt x="8636" y="28721"/>
                      </a:lnTo>
                      <a:lnTo>
                        <a:pt x="8892" y="28849"/>
                      </a:lnTo>
                      <a:lnTo>
                        <a:pt x="9532" y="29105"/>
                      </a:lnTo>
                      <a:lnTo>
                        <a:pt x="10171" y="29233"/>
                      </a:lnTo>
                      <a:lnTo>
                        <a:pt x="10811" y="29361"/>
                      </a:lnTo>
                      <a:lnTo>
                        <a:pt x="11387" y="29489"/>
                      </a:lnTo>
                      <a:lnTo>
                        <a:pt x="11706" y="29617"/>
                      </a:lnTo>
                      <a:lnTo>
                        <a:pt x="11962" y="29745"/>
                      </a:lnTo>
                      <a:lnTo>
                        <a:pt x="12346" y="30192"/>
                      </a:lnTo>
                      <a:lnTo>
                        <a:pt x="12602" y="30384"/>
                      </a:lnTo>
                      <a:lnTo>
                        <a:pt x="12922" y="30512"/>
                      </a:lnTo>
                      <a:lnTo>
                        <a:pt x="13561" y="30704"/>
                      </a:lnTo>
                      <a:lnTo>
                        <a:pt x="14265" y="30896"/>
                      </a:lnTo>
                      <a:lnTo>
                        <a:pt x="14585" y="31024"/>
                      </a:lnTo>
                      <a:lnTo>
                        <a:pt x="14841" y="31216"/>
                      </a:lnTo>
                      <a:lnTo>
                        <a:pt x="15097" y="31472"/>
                      </a:lnTo>
                      <a:lnTo>
                        <a:pt x="15288" y="31792"/>
                      </a:lnTo>
                      <a:lnTo>
                        <a:pt x="15672" y="32111"/>
                      </a:lnTo>
                      <a:lnTo>
                        <a:pt x="16056" y="32303"/>
                      </a:lnTo>
                      <a:lnTo>
                        <a:pt x="16504" y="32431"/>
                      </a:lnTo>
                      <a:lnTo>
                        <a:pt x="17015" y="32495"/>
                      </a:lnTo>
                      <a:lnTo>
                        <a:pt x="16951" y="32687"/>
                      </a:lnTo>
                      <a:lnTo>
                        <a:pt x="17015" y="32879"/>
                      </a:lnTo>
                      <a:lnTo>
                        <a:pt x="17143" y="33263"/>
                      </a:lnTo>
                      <a:lnTo>
                        <a:pt x="17271" y="33647"/>
                      </a:lnTo>
                      <a:lnTo>
                        <a:pt x="17271" y="33838"/>
                      </a:lnTo>
                      <a:lnTo>
                        <a:pt x="17271" y="34030"/>
                      </a:lnTo>
                      <a:lnTo>
                        <a:pt x="17079" y="34286"/>
                      </a:lnTo>
                      <a:lnTo>
                        <a:pt x="16888" y="34478"/>
                      </a:lnTo>
                      <a:lnTo>
                        <a:pt x="16376" y="34798"/>
                      </a:lnTo>
                      <a:lnTo>
                        <a:pt x="16184" y="35054"/>
                      </a:lnTo>
                      <a:lnTo>
                        <a:pt x="16056" y="35246"/>
                      </a:lnTo>
                      <a:lnTo>
                        <a:pt x="15928" y="35502"/>
                      </a:lnTo>
                      <a:lnTo>
                        <a:pt x="15864" y="35757"/>
                      </a:lnTo>
                      <a:lnTo>
                        <a:pt x="15864" y="36269"/>
                      </a:lnTo>
                      <a:lnTo>
                        <a:pt x="15992" y="36781"/>
                      </a:lnTo>
                      <a:lnTo>
                        <a:pt x="16184" y="37293"/>
                      </a:lnTo>
                      <a:lnTo>
                        <a:pt x="16504" y="37740"/>
                      </a:lnTo>
                      <a:lnTo>
                        <a:pt x="17143" y="38572"/>
                      </a:lnTo>
                      <a:lnTo>
                        <a:pt x="17655" y="39020"/>
                      </a:lnTo>
                      <a:lnTo>
                        <a:pt x="18167" y="39467"/>
                      </a:lnTo>
                      <a:lnTo>
                        <a:pt x="19254" y="40235"/>
                      </a:lnTo>
                      <a:lnTo>
                        <a:pt x="19638" y="40619"/>
                      </a:lnTo>
                      <a:lnTo>
                        <a:pt x="20022" y="41003"/>
                      </a:lnTo>
                      <a:lnTo>
                        <a:pt x="20342" y="41514"/>
                      </a:lnTo>
                      <a:lnTo>
                        <a:pt x="20597" y="42026"/>
                      </a:lnTo>
                      <a:lnTo>
                        <a:pt x="20789" y="42602"/>
                      </a:lnTo>
                      <a:lnTo>
                        <a:pt x="20981" y="43113"/>
                      </a:lnTo>
                      <a:lnTo>
                        <a:pt x="20981" y="43689"/>
                      </a:lnTo>
                      <a:lnTo>
                        <a:pt x="20981" y="44201"/>
                      </a:lnTo>
                      <a:lnTo>
                        <a:pt x="20789" y="45160"/>
                      </a:lnTo>
                      <a:lnTo>
                        <a:pt x="20470" y="45992"/>
                      </a:lnTo>
                      <a:lnTo>
                        <a:pt x="19894" y="47783"/>
                      </a:lnTo>
                      <a:lnTo>
                        <a:pt x="19574" y="48678"/>
                      </a:lnTo>
                      <a:lnTo>
                        <a:pt x="19382" y="49638"/>
                      </a:lnTo>
                      <a:lnTo>
                        <a:pt x="19254" y="50597"/>
                      </a:lnTo>
                      <a:lnTo>
                        <a:pt x="19254" y="51557"/>
                      </a:lnTo>
                      <a:lnTo>
                        <a:pt x="21493" y="52836"/>
                      </a:lnTo>
                      <a:lnTo>
                        <a:pt x="23796" y="53987"/>
                      </a:lnTo>
                      <a:lnTo>
                        <a:pt x="23732" y="53668"/>
                      </a:lnTo>
                      <a:lnTo>
                        <a:pt x="23668" y="53412"/>
                      </a:lnTo>
                      <a:lnTo>
                        <a:pt x="23604" y="53092"/>
                      </a:lnTo>
                      <a:lnTo>
                        <a:pt x="23604" y="52836"/>
                      </a:lnTo>
                      <a:lnTo>
                        <a:pt x="23604" y="52516"/>
                      </a:lnTo>
                      <a:lnTo>
                        <a:pt x="23732" y="52260"/>
                      </a:lnTo>
                      <a:lnTo>
                        <a:pt x="23924" y="52005"/>
                      </a:lnTo>
                      <a:lnTo>
                        <a:pt x="24180" y="51877"/>
                      </a:lnTo>
                      <a:lnTo>
                        <a:pt x="24435" y="51813"/>
                      </a:lnTo>
                      <a:lnTo>
                        <a:pt x="24755" y="51749"/>
                      </a:lnTo>
                      <a:lnTo>
                        <a:pt x="24883" y="51621"/>
                      </a:lnTo>
                      <a:lnTo>
                        <a:pt x="25011" y="51429"/>
                      </a:lnTo>
                      <a:lnTo>
                        <a:pt x="25203" y="51045"/>
                      </a:lnTo>
                      <a:lnTo>
                        <a:pt x="25331" y="50597"/>
                      </a:lnTo>
                      <a:lnTo>
                        <a:pt x="25459" y="50405"/>
                      </a:lnTo>
                      <a:lnTo>
                        <a:pt x="25587" y="50214"/>
                      </a:lnTo>
                      <a:lnTo>
                        <a:pt x="25715" y="50086"/>
                      </a:lnTo>
                      <a:lnTo>
                        <a:pt x="25907" y="49958"/>
                      </a:lnTo>
                      <a:lnTo>
                        <a:pt x="26290" y="49766"/>
                      </a:lnTo>
                      <a:lnTo>
                        <a:pt x="26738" y="49510"/>
                      </a:lnTo>
                      <a:lnTo>
                        <a:pt x="27186" y="49190"/>
                      </a:lnTo>
                      <a:lnTo>
                        <a:pt x="27570" y="48806"/>
                      </a:lnTo>
                      <a:lnTo>
                        <a:pt x="27890" y="48359"/>
                      </a:lnTo>
                      <a:lnTo>
                        <a:pt x="28145" y="47911"/>
                      </a:lnTo>
                      <a:lnTo>
                        <a:pt x="28273" y="47399"/>
                      </a:lnTo>
                      <a:lnTo>
                        <a:pt x="28337" y="46823"/>
                      </a:lnTo>
                      <a:lnTo>
                        <a:pt x="28273" y="46312"/>
                      </a:lnTo>
                      <a:lnTo>
                        <a:pt x="28209" y="45800"/>
                      </a:lnTo>
                      <a:lnTo>
                        <a:pt x="28209" y="45544"/>
                      </a:lnTo>
                      <a:lnTo>
                        <a:pt x="28273" y="45288"/>
                      </a:lnTo>
                      <a:lnTo>
                        <a:pt x="28401" y="44968"/>
                      </a:lnTo>
                      <a:lnTo>
                        <a:pt x="28529" y="44713"/>
                      </a:lnTo>
                      <a:lnTo>
                        <a:pt x="28657" y="44521"/>
                      </a:lnTo>
                      <a:lnTo>
                        <a:pt x="28785" y="44393"/>
                      </a:lnTo>
                      <a:lnTo>
                        <a:pt x="29169" y="44201"/>
                      </a:lnTo>
                      <a:lnTo>
                        <a:pt x="29553" y="44073"/>
                      </a:lnTo>
                      <a:lnTo>
                        <a:pt x="31344" y="44073"/>
                      </a:lnTo>
                      <a:lnTo>
                        <a:pt x="31536" y="43945"/>
                      </a:lnTo>
                      <a:lnTo>
                        <a:pt x="31791" y="43817"/>
                      </a:lnTo>
                      <a:lnTo>
                        <a:pt x="31919" y="43625"/>
                      </a:lnTo>
                      <a:lnTo>
                        <a:pt x="32047" y="43369"/>
                      </a:lnTo>
                      <a:lnTo>
                        <a:pt x="32175" y="43113"/>
                      </a:lnTo>
                      <a:lnTo>
                        <a:pt x="32239" y="42858"/>
                      </a:lnTo>
                      <a:lnTo>
                        <a:pt x="32175" y="42346"/>
                      </a:lnTo>
                      <a:lnTo>
                        <a:pt x="32047" y="41706"/>
                      </a:lnTo>
                      <a:lnTo>
                        <a:pt x="31983" y="41386"/>
                      </a:lnTo>
                      <a:lnTo>
                        <a:pt x="31983" y="41066"/>
                      </a:lnTo>
                      <a:lnTo>
                        <a:pt x="32111" y="40619"/>
                      </a:lnTo>
                      <a:lnTo>
                        <a:pt x="32303" y="40235"/>
                      </a:lnTo>
                      <a:lnTo>
                        <a:pt x="32879" y="39531"/>
                      </a:lnTo>
                      <a:lnTo>
                        <a:pt x="33327" y="38764"/>
                      </a:lnTo>
                      <a:lnTo>
                        <a:pt x="33646" y="37996"/>
                      </a:lnTo>
                      <a:lnTo>
                        <a:pt x="33774" y="37612"/>
                      </a:lnTo>
                      <a:lnTo>
                        <a:pt x="33774" y="37229"/>
                      </a:lnTo>
                      <a:lnTo>
                        <a:pt x="33710" y="36909"/>
                      </a:lnTo>
                      <a:lnTo>
                        <a:pt x="33646" y="36525"/>
                      </a:lnTo>
                      <a:lnTo>
                        <a:pt x="33454" y="36205"/>
                      </a:lnTo>
                      <a:lnTo>
                        <a:pt x="33263" y="35885"/>
                      </a:lnTo>
                      <a:lnTo>
                        <a:pt x="33007" y="35629"/>
                      </a:lnTo>
                      <a:lnTo>
                        <a:pt x="32751" y="35438"/>
                      </a:lnTo>
                      <a:lnTo>
                        <a:pt x="32175" y="35182"/>
                      </a:lnTo>
                      <a:lnTo>
                        <a:pt x="31536" y="35054"/>
                      </a:lnTo>
                      <a:lnTo>
                        <a:pt x="30960" y="34990"/>
                      </a:lnTo>
                      <a:lnTo>
                        <a:pt x="30320" y="34990"/>
                      </a:lnTo>
                      <a:lnTo>
                        <a:pt x="29681" y="34926"/>
                      </a:lnTo>
                      <a:lnTo>
                        <a:pt x="29105" y="34862"/>
                      </a:lnTo>
                      <a:lnTo>
                        <a:pt x="28465" y="34734"/>
                      </a:lnTo>
                      <a:lnTo>
                        <a:pt x="28209" y="34606"/>
                      </a:lnTo>
                      <a:lnTo>
                        <a:pt x="27953" y="34414"/>
                      </a:lnTo>
                      <a:lnTo>
                        <a:pt x="27506" y="34030"/>
                      </a:lnTo>
                      <a:lnTo>
                        <a:pt x="27186" y="33647"/>
                      </a:lnTo>
                      <a:lnTo>
                        <a:pt x="26482" y="32687"/>
                      </a:lnTo>
                      <a:lnTo>
                        <a:pt x="26162" y="32367"/>
                      </a:lnTo>
                      <a:lnTo>
                        <a:pt x="25779" y="32047"/>
                      </a:lnTo>
                      <a:lnTo>
                        <a:pt x="25011" y="31536"/>
                      </a:lnTo>
                      <a:lnTo>
                        <a:pt x="24180" y="31024"/>
                      </a:lnTo>
                      <a:lnTo>
                        <a:pt x="23284" y="30640"/>
                      </a:lnTo>
                      <a:lnTo>
                        <a:pt x="22964" y="30512"/>
                      </a:lnTo>
                      <a:lnTo>
                        <a:pt x="22644" y="30384"/>
                      </a:lnTo>
                      <a:lnTo>
                        <a:pt x="22261" y="30320"/>
                      </a:lnTo>
                      <a:lnTo>
                        <a:pt x="21941" y="30384"/>
                      </a:lnTo>
                      <a:lnTo>
                        <a:pt x="21621" y="30512"/>
                      </a:lnTo>
                      <a:lnTo>
                        <a:pt x="21365" y="30576"/>
                      </a:lnTo>
                      <a:lnTo>
                        <a:pt x="21045" y="30576"/>
                      </a:lnTo>
                      <a:lnTo>
                        <a:pt x="20661" y="30384"/>
                      </a:lnTo>
                      <a:lnTo>
                        <a:pt x="20022" y="29937"/>
                      </a:lnTo>
                      <a:lnTo>
                        <a:pt x="19638" y="29809"/>
                      </a:lnTo>
                      <a:lnTo>
                        <a:pt x="19254" y="29809"/>
                      </a:lnTo>
                      <a:lnTo>
                        <a:pt x="18870" y="29873"/>
                      </a:lnTo>
                      <a:lnTo>
                        <a:pt x="18487" y="30001"/>
                      </a:lnTo>
                      <a:lnTo>
                        <a:pt x="18167" y="30256"/>
                      </a:lnTo>
                      <a:lnTo>
                        <a:pt x="17847" y="30512"/>
                      </a:lnTo>
                      <a:lnTo>
                        <a:pt x="17655" y="30896"/>
                      </a:lnTo>
                      <a:lnTo>
                        <a:pt x="17591" y="31280"/>
                      </a:lnTo>
                      <a:lnTo>
                        <a:pt x="17143" y="31344"/>
                      </a:lnTo>
                      <a:lnTo>
                        <a:pt x="16696" y="31280"/>
                      </a:lnTo>
                      <a:lnTo>
                        <a:pt x="16248" y="31152"/>
                      </a:lnTo>
                      <a:lnTo>
                        <a:pt x="16056" y="31024"/>
                      </a:lnTo>
                      <a:lnTo>
                        <a:pt x="15928" y="30832"/>
                      </a:lnTo>
                      <a:lnTo>
                        <a:pt x="15672" y="30320"/>
                      </a:lnTo>
                      <a:lnTo>
                        <a:pt x="15480" y="30128"/>
                      </a:lnTo>
                      <a:lnTo>
                        <a:pt x="15288" y="29937"/>
                      </a:lnTo>
                      <a:lnTo>
                        <a:pt x="14969" y="29873"/>
                      </a:lnTo>
                      <a:lnTo>
                        <a:pt x="14841" y="29873"/>
                      </a:lnTo>
                      <a:lnTo>
                        <a:pt x="14713" y="29745"/>
                      </a:lnTo>
                      <a:lnTo>
                        <a:pt x="14649" y="29681"/>
                      </a:lnTo>
                      <a:lnTo>
                        <a:pt x="14585" y="29553"/>
                      </a:lnTo>
                      <a:lnTo>
                        <a:pt x="14585" y="29361"/>
                      </a:lnTo>
                      <a:lnTo>
                        <a:pt x="14713" y="28849"/>
                      </a:lnTo>
                      <a:lnTo>
                        <a:pt x="14713" y="28657"/>
                      </a:lnTo>
                      <a:lnTo>
                        <a:pt x="14649" y="28465"/>
                      </a:lnTo>
                      <a:lnTo>
                        <a:pt x="14521" y="28082"/>
                      </a:lnTo>
                      <a:lnTo>
                        <a:pt x="14265" y="27826"/>
                      </a:lnTo>
                      <a:lnTo>
                        <a:pt x="13881" y="27570"/>
                      </a:lnTo>
                      <a:lnTo>
                        <a:pt x="13561" y="27442"/>
                      </a:lnTo>
                      <a:lnTo>
                        <a:pt x="13114" y="27378"/>
                      </a:lnTo>
                      <a:lnTo>
                        <a:pt x="12346" y="27314"/>
                      </a:lnTo>
                      <a:lnTo>
                        <a:pt x="11706" y="27314"/>
                      </a:lnTo>
                      <a:lnTo>
                        <a:pt x="11131" y="27186"/>
                      </a:lnTo>
                      <a:lnTo>
                        <a:pt x="10811" y="27058"/>
                      </a:lnTo>
                      <a:lnTo>
                        <a:pt x="10555" y="26930"/>
                      </a:lnTo>
                      <a:lnTo>
                        <a:pt x="10299" y="26674"/>
                      </a:lnTo>
                      <a:lnTo>
                        <a:pt x="10107" y="26418"/>
                      </a:lnTo>
                      <a:lnTo>
                        <a:pt x="9851" y="25907"/>
                      </a:lnTo>
                      <a:lnTo>
                        <a:pt x="9787" y="25651"/>
                      </a:lnTo>
                      <a:lnTo>
                        <a:pt x="9723" y="25331"/>
                      </a:lnTo>
                      <a:lnTo>
                        <a:pt x="9787" y="24819"/>
                      </a:lnTo>
                      <a:lnTo>
                        <a:pt x="9915" y="24308"/>
                      </a:lnTo>
                      <a:lnTo>
                        <a:pt x="10171" y="23924"/>
                      </a:lnTo>
                      <a:lnTo>
                        <a:pt x="10555" y="23540"/>
                      </a:lnTo>
                      <a:lnTo>
                        <a:pt x="10939" y="23284"/>
                      </a:lnTo>
                      <a:lnTo>
                        <a:pt x="11387" y="23028"/>
                      </a:lnTo>
                      <a:lnTo>
                        <a:pt x="11898" y="22964"/>
                      </a:lnTo>
                      <a:lnTo>
                        <a:pt x="12410" y="22900"/>
                      </a:lnTo>
                      <a:lnTo>
                        <a:pt x="12730" y="22964"/>
                      </a:lnTo>
                      <a:lnTo>
                        <a:pt x="13114" y="23028"/>
                      </a:lnTo>
                      <a:lnTo>
                        <a:pt x="13433" y="23156"/>
                      </a:lnTo>
                      <a:lnTo>
                        <a:pt x="13753" y="23348"/>
                      </a:lnTo>
                      <a:lnTo>
                        <a:pt x="14009" y="23604"/>
                      </a:lnTo>
                      <a:lnTo>
                        <a:pt x="14201" y="23860"/>
                      </a:lnTo>
                      <a:lnTo>
                        <a:pt x="14393" y="24180"/>
                      </a:lnTo>
                      <a:lnTo>
                        <a:pt x="14457" y="24499"/>
                      </a:lnTo>
                      <a:lnTo>
                        <a:pt x="14585" y="24691"/>
                      </a:lnTo>
                      <a:lnTo>
                        <a:pt x="14713" y="24819"/>
                      </a:lnTo>
                      <a:lnTo>
                        <a:pt x="14905" y="24883"/>
                      </a:lnTo>
                      <a:lnTo>
                        <a:pt x="15160" y="24819"/>
                      </a:lnTo>
                      <a:lnTo>
                        <a:pt x="15288" y="24691"/>
                      </a:lnTo>
                      <a:lnTo>
                        <a:pt x="15352" y="24563"/>
                      </a:lnTo>
                      <a:lnTo>
                        <a:pt x="15544" y="24180"/>
                      </a:lnTo>
                      <a:lnTo>
                        <a:pt x="15608" y="23796"/>
                      </a:lnTo>
                      <a:lnTo>
                        <a:pt x="15672" y="23476"/>
                      </a:lnTo>
                      <a:lnTo>
                        <a:pt x="15864" y="23028"/>
                      </a:lnTo>
                      <a:lnTo>
                        <a:pt x="16184" y="22772"/>
                      </a:lnTo>
                      <a:lnTo>
                        <a:pt x="16568" y="22517"/>
                      </a:lnTo>
                      <a:lnTo>
                        <a:pt x="17015" y="22453"/>
                      </a:lnTo>
                      <a:lnTo>
                        <a:pt x="17207" y="22453"/>
                      </a:lnTo>
                      <a:lnTo>
                        <a:pt x="17463" y="22389"/>
                      </a:lnTo>
                      <a:lnTo>
                        <a:pt x="17783" y="22133"/>
                      </a:lnTo>
                      <a:lnTo>
                        <a:pt x="18167" y="21813"/>
                      </a:lnTo>
                      <a:lnTo>
                        <a:pt x="18487" y="21429"/>
                      </a:lnTo>
                      <a:lnTo>
                        <a:pt x="18806" y="21045"/>
                      </a:lnTo>
                      <a:lnTo>
                        <a:pt x="18998" y="20662"/>
                      </a:lnTo>
                      <a:lnTo>
                        <a:pt x="19062" y="20214"/>
                      </a:lnTo>
                      <a:lnTo>
                        <a:pt x="19062" y="19958"/>
                      </a:lnTo>
                      <a:lnTo>
                        <a:pt x="18998" y="19766"/>
                      </a:lnTo>
                      <a:lnTo>
                        <a:pt x="18870" y="19254"/>
                      </a:lnTo>
                      <a:lnTo>
                        <a:pt x="18806" y="19062"/>
                      </a:lnTo>
                      <a:lnTo>
                        <a:pt x="18806" y="18807"/>
                      </a:lnTo>
                      <a:lnTo>
                        <a:pt x="18934" y="18615"/>
                      </a:lnTo>
                      <a:lnTo>
                        <a:pt x="19062" y="18487"/>
                      </a:lnTo>
                      <a:lnTo>
                        <a:pt x="19382" y="18295"/>
                      </a:lnTo>
                      <a:lnTo>
                        <a:pt x="19894" y="18103"/>
                      </a:lnTo>
                      <a:lnTo>
                        <a:pt x="20470" y="17975"/>
                      </a:lnTo>
                      <a:lnTo>
                        <a:pt x="20981" y="17911"/>
                      </a:lnTo>
                      <a:lnTo>
                        <a:pt x="21877" y="17911"/>
                      </a:lnTo>
                      <a:lnTo>
                        <a:pt x="22133" y="17783"/>
                      </a:lnTo>
                      <a:lnTo>
                        <a:pt x="22389" y="17591"/>
                      </a:lnTo>
                      <a:lnTo>
                        <a:pt x="22580" y="17335"/>
                      </a:lnTo>
                      <a:lnTo>
                        <a:pt x="22964" y="16696"/>
                      </a:lnTo>
                      <a:lnTo>
                        <a:pt x="23412" y="15992"/>
                      </a:lnTo>
                      <a:lnTo>
                        <a:pt x="23604" y="15800"/>
                      </a:lnTo>
                      <a:lnTo>
                        <a:pt x="23796" y="15736"/>
                      </a:lnTo>
                      <a:lnTo>
                        <a:pt x="24052" y="15672"/>
                      </a:lnTo>
                      <a:lnTo>
                        <a:pt x="24499" y="15672"/>
                      </a:lnTo>
                      <a:lnTo>
                        <a:pt x="25011" y="15736"/>
                      </a:lnTo>
                      <a:lnTo>
                        <a:pt x="25523" y="15800"/>
                      </a:lnTo>
                      <a:lnTo>
                        <a:pt x="25843" y="15736"/>
                      </a:lnTo>
                      <a:lnTo>
                        <a:pt x="26226" y="15544"/>
                      </a:lnTo>
                      <a:lnTo>
                        <a:pt x="26482" y="15352"/>
                      </a:lnTo>
                      <a:lnTo>
                        <a:pt x="26738" y="15033"/>
                      </a:lnTo>
                      <a:lnTo>
                        <a:pt x="26930" y="14713"/>
                      </a:lnTo>
                      <a:lnTo>
                        <a:pt x="26994" y="14393"/>
                      </a:lnTo>
                      <a:lnTo>
                        <a:pt x="27058" y="14009"/>
                      </a:lnTo>
                      <a:lnTo>
                        <a:pt x="26994" y="13625"/>
                      </a:lnTo>
                      <a:lnTo>
                        <a:pt x="26866" y="13306"/>
                      </a:lnTo>
                      <a:lnTo>
                        <a:pt x="26674" y="13050"/>
                      </a:lnTo>
                      <a:lnTo>
                        <a:pt x="26290" y="12410"/>
                      </a:lnTo>
                      <a:lnTo>
                        <a:pt x="26035" y="12026"/>
                      </a:lnTo>
                      <a:lnTo>
                        <a:pt x="25843" y="11579"/>
                      </a:lnTo>
                      <a:lnTo>
                        <a:pt x="25651" y="11131"/>
                      </a:lnTo>
                      <a:lnTo>
                        <a:pt x="25523" y="10619"/>
                      </a:lnTo>
                      <a:lnTo>
                        <a:pt x="25523" y="10491"/>
                      </a:lnTo>
                      <a:lnTo>
                        <a:pt x="25395" y="10107"/>
                      </a:lnTo>
                      <a:lnTo>
                        <a:pt x="25203" y="9787"/>
                      </a:lnTo>
                      <a:lnTo>
                        <a:pt x="24947" y="9468"/>
                      </a:lnTo>
                      <a:lnTo>
                        <a:pt x="24627" y="9276"/>
                      </a:lnTo>
                      <a:lnTo>
                        <a:pt x="24307" y="9148"/>
                      </a:lnTo>
                      <a:lnTo>
                        <a:pt x="23924" y="9084"/>
                      </a:lnTo>
                      <a:lnTo>
                        <a:pt x="23540" y="9084"/>
                      </a:lnTo>
                      <a:lnTo>
                        <a:pt x="23156" y="9212"/>
                      </a:lnTo>
                      <a:lnTo>
                        <a:pt x="23156" y="9276"/>
                      </a:lnTo>
                      <a:lnTo>
                        <a:pt x="23028" y="8700"/>
                      </a:lnTo>
                      <a:lnTo>
                        <a:pt x="22900" y="8188"/>
                      </a:lnTo>
                      <a:lnTo>
                        <a:pt x="22644" y="7741"/>
                      </a:lnTo>
                      <a:lnTo>
                        <a:pt x="22516" y="7485"/>
                      </a:lnTo>
                      <a:lnTo>
                        <a:pt x="22325" y="7293"/>
                      </a:lnTo>
                      <a:lnTo>
                        <a:pt x="22069" y="7101"/>
                      </a:lnTo>
                      <a:lnTo>
                        <a:pt x="21749" y="6973"/>
                      </a:lnTo>
                      <a:lnTo>
                        <a:pt x="21429" y="6909"/>
                      </a:lnTo>
                      <a:lnTo>
                        <a:pt x="21045" y="6973"/>
                      </a:lnTo>
                      <a:lnTo>
                        <a:pt x="20853" y="7037"/>
                      </a:lnTo>
                      <a:lnTo>
                        <a:pt x="20661" y="7229"/>
                      </a:lnTo>
                      <a:lnTo>
                        <a:pt x="20534" y="7421"/>
                      </a:lnTo>
                      <a:lnTo>
                        <a:pt x="20406" y="7613"/>
                      </a:lnTo>
                      <a:lnTo>
                        <a:pt x="20278" y="8124"/>
                      </a:lnTo>
                      <a:lnTo>
                        <a:pt x="20342" y="8636"/>
                      </a:lnTo>
                      <a:lnTo>
                        <a:pt x="20597" y="9724"/>
                      </a:lnTo>
                      <a:lnTo>
                        <a:pt x="20661" y="10299"/>
                      </a:lnTo>
                      <a:lnTo>
                        <a:pt x="20661" y="10555"/>
                      </a:lnTo>
                      <a:lnTo>
                        <a:pt x="20597" y="10875"/>
                      </a:lnTo>
                      <a:lnTo>
                        <a:pt x="20534" y="11067"/>
                      </a:lnTo>
                      <a:lnTo>
                        <a:pt x="20406" y="11259"/>
                      </a:lnTo>
                      <a:lnTo>
                        <a:pt x="20278" y="11451"/>
                      </a:lnTo>
                      <a:lnTo>
                        <a:pt x="20150" y="11579"/>
                      </a:lnTo>
                      <a:lnTo>
                        <a:pt x="19958" y="11642"/>
                      </a:lnTo>
                      <a:lnTo>
                        <a:pt x="19766" y="11706"/>
                      </a:lnTo>
                      <a:lnTo>
                        <a:pt x="19382" y="11706"/>
                      </a:lnTo>
                      <a:lnTo>
                        <a:pt x="19062" y="11515"/>
                      </a:lnTo>
                      <a:lnTo>
                        <a:pt x="18806" y="11323"/>
                      </a:lnTo>
                      <a:lnTo>
                        <a:pt x="18295" y="10811"/>
                      </a:lnTo>
                      <a:lnTo>
                        <a:pt x="18103" y="10555"/>
                      </a:lnTo>
                      <a:lnTo>
                        <a:pt x="17783" y="10363"/>
                      </a:lnTo>
                      <a:lnTo>
                        <a:pt x="17527" y="10299"/>
                      </a:lnTo>
                      <a:lnTo>
                        <a:pt x="17271" y="10235"/>
                      </a:lnTo>
                      <a:lnTo>
                        <a:pt x="16760" y="10171"/>
                      </a:lnTo>
                      <a:lnTo>
                        <a:pt x="16376" y="9979"/>
                      </a:lnTo>
                      <a:lnTo>
                        <a:pt x="15992" y="9787"/>
                      </a:lnTo>
                      <a:lnTo>
                        <a:pt x="15672" y="9468"/>
                      </a:lnTo>
                      <a:lnTo>
                        <a:pt x="15416" y="9084"/>
                      </a:lnTo>
                      <a:lnTo>
                        <a:pt x="15224" y="8700"/>
                      </a:lnTo>
                      <a:lnTo>
                        <a:pt x="15097" y="8316"/>
                      </a:lnTo>
                      <a:lnTo>
                        <a:pt x="15033" y="7869"/>
                      </a:lnTo>
                      <a:lnTo>
                        <a:pt x="15097" y="7421"/>
                      </a:lnTo>
                      <a:lnTo>
                        <a:pt x="15288" y="7037"/>
                      </a:lnTo>
                      <a:lnTo>
                        <a:pt x="15544" y="6653"/>
                      </a:lnTo>
                      <a:lnTo>
                        <a:pt x="15864" y="6333"/>
                      </a:lnTo>
                      <a:lnTo>
                        <a:pt x="16248" y="6078"/>
                      </a:lnTo>
                      <a:lnTo>
                        <a:pt x="16632" y="5950"/>
                      </a:lnTo>
                      <a:lnTo>
                        <a:pt x="17079" y="5822"/>
                      </a:lnTo>
                      <a:lnTo>
                        <a:pt x="17527" y="5822"/>
                      </a:lnTo>
                      <a:lnTo>
                        <a:pt x="17975" y="5950"/>
                      </a:lnTo>
                      <a:lnTo>
                        <a:pt x="18423" y="5694"/>
                      </a:lnTo>
                      <a:lnTo>
                        <a:pt x="18806" y="5374"/>
                      </a:lnTo>
                      <a:lnTo>
                        <a:pt x="19126" y="4926"/>
                      </a:lnTo>
                      <a:lnTo>
                        <a:pt x="19382" y="4478"/>
                      </a:lnTo>
                      <a:lnTo>
                        <a:pt x="19510" y="3967"/>
                      </a:lnTo>
                      <a:lnTo>
                        <a:pt x="19510" y="3391"/>
                      </a:lnTo>
                      <a:lnTo>
                        <a:pt x="19510" y="2879"/>
                      </a:lnTo>
                      <a:lnTo>
                        <a:pt x="19318" y="2368"/>
                      </a:lnTo>
                      <a:lnTo>
                        <a:pt x="19062" y="1920"/>
                      </a:lnTo>
                      <a:lnTo>
                        <a:pt x="18743" y="1472"/>
                      </a:lnTo>
                      <a:lnTo>
                        <a:pt x="18359" y="1088"/>
                      </a:lnTo>
                      <a:lnTo>
                        <a:pt x="17911" y="768"/>
                      </a:lnTo>
                      <a:lnTo>
                        <a:pt x="17463" y="513"/>
                      </a:lnTo>
                      <a:lnTo>
                        <a:pt x="16951" y="321"/>
                      </a:lnTo>
                      <a:lnTo>
                        <a:pt x="16440" y="193"/>
                      </a:lnTo>
                      <a:lnTo>
                        <a:pt x="15864" y="129"/>
                      </a:lnTo>
                      <a:lnTo>
                        <a:pt x="15224" y="129"/>
                      </a:lnTo>
                      <a:lnTo>
                        <a:pt x="14905" y="65"/>
                      </a:lnTo>
                      <a:lnTo>
                        <a:pt x="14585" y="65"/>
                      </a:lnTo>
                      <a:lnTo>
                        <a:pt x="14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5" name="Google Shape;885;p36"/>
                <p:cNvSpPr/>
                <p:nvPr/>
              </p:nvSpPr>
              <p:spPr>
                <a:xfrm>
                  <a:off x="6832225" y="2395038"/>
                  <a:ext cx="1184975" cy="1069825"/>
                </a:xfrm>
                <a:custGeom>
                  <a:avLst/>
                  <a:gdLst/>
                  <a:ahLst/>
                  <a:cxnLst/>
                  <a:rect l="l" t="t" r="r" b="b"/>
                  <a:pathLst>
                    <a:path w="47399" h="42793" extrusionOk="0">
                      <a:moveTo>
                        <a:pt x="46567" y="0"/>
                      </a:moveTo>
                      <a:lnTo>
                        <a:pt x="46055" y="960"/>
                      </a:lnTo>
                      <a:lnTo>
                        <a:pt x="45415" y="1855"/>
                      </a:lnTo>
                      <a:lnTo>
                        <a:pt x="44648" y="2623"/>
                      </a:lnTo>
                      <a:lnTo>
                        <a:pt x="43816" y="3326"/>
                      </a:lnTo>
                      <a:lnTo>
                        <a:pt x="42921" y="3966"/>
                      </a:lnTo>
                      <a:lnTo>
                        <a:pt x="41897" y="4478"/>
                      </a:lnTo>
                      <a:lnTo>
                        <a:pt x="40810" y="4989"/>
                      </a:lnTo>
                      <a:lnTo>
                        <a:pt x="39659" y="5373"/>
                      </a:lnTo>
                      <a:lnTo>
                        <a:pt x="38507" y="5757"/>
                      </a:lnTo>
                      <a:lnTo>
                        <a:pt x="37228" y="6013"/>
                      </a:lnTo>
                      <a:lnTo>
                        <a:pt x="35949" y="6269"/>
                      </a:lnTo>
                      <a:lnTo>
                        <a:pt x="34605" y="6461"/>
                      </a:lnTo>
                      <a:lnTo>
                        <a:pt x="33198" y="6588"/>
                      </a:lnTo>
                      <a:lnTo>
                        <a:pt x="31791" y="6716"/>
                      </a:lnTo>
                      <a:lnTo>
                        <a:pt x="28976" y="6780"/>
                      </a:lnTo>
                      <a:lnTo>
                        <a:pt x="27569" y="6716"/>
                      </a:lnTo>
                      <a:lnTo>
                        <a:pt x="26034" y="6525"/>
                      </a:lnTo>
                      <a:lnTo>
                        <a:pt x="24435" y="6333"/>
                      </a:lnTo>
                      <a:lnTo>
                        <a:pt x="22836" y="6013"/>
                      </a:lnTo>
                      <a:lnTo>
                        <a:pt x="21109" y="5565"/>
                      </a:lnTo>
                      <a:lnTo>
                        <a:pt x="19318" y="5117"/>
                      </a:lnTo>
                      <a:lnTo>
                        <a:pt x="15608" y="4030"/>
                      </a:lnTo>
                      <a:lnTo>
                        <a:pt x="15672" y="4286"/>
                      </a:lnTo>
                      <a:lnTo>
                        <a:pt x="15608" y="4542"/>
                      </a:lnTo>
                      <a:lnTo>
                        <a:pt x="15480" y="4670"/>
                      </a:lnTo>
                      <a:lnTo>
                        <a:pt x="15224" y="4733"/>
                      </a:lnTo>
                      <a:lnTo>
                        <a:pt x="14968" y="4797"/>
                      </a:lnTo>
                      <a:lnTo>
                        <a:pt x="14392" y="4861"/>
                      </a:lnTo>
                      <a:lnTo>
                        <a:pt x="14137" y="4989"/>
                      </a:lnTo>
                      <a:lnTo>
                        <a:pt x="13945" y="5117"/>
                      </a:lnTo>
                      <a:lnTo>
                        <a:pt x="13817" y="5373"/>
                      </a:lnTo>
                      <a:lnTo>
                        <a:pt x="13881" y="5693"/>
                      </a:lnTo>
                      <a:lnTo>
                        <a:pt x="13945" y="6269"/>
                      </a:lnTo>
                      <a:lnTo>
                        <a:pt x="13881" y="6588"/>
                      </a:lnTo>
                      <a:lnTo>
                        <a:pt x="13753" y="6844"/>
                      </a:lnTo>
                      <a:lnTo>
                        <a:pt x="13625" y="7036"/>
                      </a:lnTo>
                      <a:lnTo>
                        <a:pt x="13369" y="7228"/>
                      </a:lnTo>
                      <a:lnTo>
                        <a:pt x="13113" y="7356"/>
                      </a:lnTo>
                      <a:lnTo>
                        <a:pt x="12857" y="7484"/>
                      </a:lnTo>
                      <a:lnTo>
                        <a:pt x="12537" y="7612"/>
                      </a:lnTo>
                      <a:lnTo>
                        <a:pt x="11706" y="7612"/>
                      </a:lnTo>
                      <a:lnTo>
                        <a:pt x="11130" y="7548"/>
                      </a:lnTo>
                      <a:lnTo>
                        <a:pt x="9659" y="7548"/>
                      </a:lnTo>
                      <a:lnTo>
                        <a:pt x="9339" y="7676"/>
                      </a:lnTo>
                      <a:lnTo>
                        <a:pt x="9083" y="7804"/>
                      </a:lnTo>
                      <a:lnTo>
                        <a:pt x="8827" y="7932"/>
                      </a:lnTo>
                      <a:lnTo>
                        <a:pt x="8636" y="8124"/>
                      </a:lnTo>
                      <a:lnTo>
                        <a:pt x="8508" y="8380"/>
                      </a:lnTo>
                      <a:lnTo>
                        <a:pt x="8380" y="8635"/>
                      </a:lnTo>
                      <a:lnTo>
                        <a:pt x="8380" y="8891"/>
                      </a:lnTo>
                      <a:lnTo>
                        <a:pt x="6781" y="9595"/>
                      </a:lnTo>
                      <a:lnTo>
                        <a:pt x="6525" y="9723"/>
                      </a:lnTo>
                      <a:lnTo>
                        <a:pt x="6333" y="9915"/>
                      </a:lnTo>
                      <a:lnTo>
                        <a:pt x="6205" y="10107"/>
                      </a:lnTo>
                      <a:lnTo>
                        <a:pt x="6077" y="10362"/>
                      </a:lnTo>
                      <a:lnTo>
                        <a:pt x="6077" y="10618"/>
                      </a:lnTo>
                      <a:lnTo>
                        <a:pt x="6141" y="10938"/>
                      </a:lnTo>
                      <a:lnTo>
                        <a:pt x="6269" y="11194"/>
                      </a:lnTo>
                      <a:lnTo>
                        <a:pt x="6461" y="11386"/>
                      </a:lnTo>
                      <a:lnTo>
                        <a:pt x="6589" y="11642"/>
                      </a:lnTo>
                      <a:lnTo>
                        <a:pt x="6653" y="11898"/>
                      </a:lnTo>
                      <a:lnTo>
                        <a:pt x="6589" y="12089"/>
                      </a:lnTo>
                      <a:lnTo>
                        <a:pt x="6525" y="12281"/>
                      </a:lnTo>
                      <a:lnTo>
                        <a:pt x="6333" y="12409"/>
                      </a:lnTo>
                      <a:lnTo>
                        <a:pt x="6141" y="12537"/>
                      </a:lnTo>
                      <a:lnTo>
                        <a:pt x="5821" y="12601"/>
                      </a:lnTo>
                      <a:lnTo>
                        <a:pt x="5501" y="12601"/>
                      </a:lnTo>
                      <a:lnTo>
                        <a:pt x="4862" y="12537"/>
                      </a:lnTo>
                      <a:lnTo>
                        <a:pt x="4542" y="12473"/>
                      </a:lnTo>
                      <a:lnTo>
                        <a:pt x="4222" y="12473"/>
                      </a:lnTo>
                      <a:lnTo>
                        <a:pt x="3902" y="12537"/>
                      </a:lnTo>
                      <a:lnTo>
                        <a:pt x="3582" y="12729"/>
                      </a:lnTo>
                      <a:lnTo>
                        <a:pt x="3326" y="13049"/>
                      </a:lnTo>
                      <a:lnTo>
                        <a:pt x="3135" y="13369"/>
                      </a:lnTo>
                      <a:lnTo>
                        <a:pt x="3071" y="13817"/>
                      </a:lnTo>
                      <a:lnTo>
                        <a:pt x="3135" y="14200"/>
                      </a:lnTo>
                      <a:lnTo>
                        <a:pt x="3326" y="14584"/>
                      </a:lnTo>
                      <a:lnTo>
                        <a:pt x="3518" y="14904"/>
                      </a:lnTo>
                      <a:lnTo>
                        <a:pt x="3774" y="15160"/>
                      </a:lnTo>
                      <a:lnTo>
                        <a:pt x="4158" y="15352"/>
                      </a:lnTo>
                      <a:lnTo>
                        <a:pt x="4478" y="15480"/>
                      </a:lnTo>
                      <a:lnTo>
                        <a:pt x="4862" y="15544"/>
                      </a:lnTo>
                      <a:lnTo>
                        <a:pt x="5245" y="15608"/>
                      </a:lnTo>
                      <a:lnTo>
                        <a:pt x="5629" y="15608"/>
                      </a:lnTo>
                      <a:lnTo>
                        <a:pt x="5885" y="15544"/>
                      </a:lnTo>
                      <a:lnTo>
                        <a:pt x="6141" y="15480"/>
                      </a:lnTo>
                      <a:lnTo>
                        <a:pt x="6397" y="15352"/>
                      </a:lnTo>
                      <a:lnTo>
                        <a:pt x="6589" y="15224"/>
                      </a:lnTo>
                      <a:lnTo>
                        <a:pt x="6717" y="14968"/>
                      </a:lnTo>
                      <a:lnTo>
                        <a:pt x="6781" y="14776"/>
                      </a:lnTo>
                      <a:lnTo>
                        <a:pt x="6908" y="14264"/>
                      </a:lnTo>
                      <a:lnTo>
                        <a:pt x="6972" y="14008"/>
                      </a:lnTo>
                      <a:lnTo>
                        <a:pt x="7100" y="13753"/>
                      </a:lnTo>
                      <a:lnTo>
                        <a:pt x="7484" y="13305"/>
                      </a:lnTo>
                      <a:lnTo>
                        <a:pt x="7932" y="12985"/>
                      </a:lnTo>
                      <a:lnTo>
                        <a:pt x="8188" y="12857"/>
                      </a:lnTo>
                      <a:lnTo>
                        <a:pt x="8444" y="12793"/>
                      </a:lnTo>
                      <a:lnTo>
                        <a:pt x="9083" y="12665"/>
                      </a:lnTo>
                      <a:lnTo>
                        <a:pt x="9403" y="12537"/>
                      </a:lnTo>
                      <a:lnTo>
                        <a:pt x="9595" y="12345"/>
                      </a:lnTo>
                      <a:lnTo>
                        <a:pt x="9915" y="12537"/>
                      </a:lnTo>
                      <a:lnTo>
                        <a:pt x="10235" y="12793"/>
                      </a:lnTo>
                      <a:lnTo>
                        <a:pt x="10491" y="13113"/>
                      </a:lnTo>
                      <a:lnTo>
                        <a:pt x="10746" y="13433"/>
                      </a:lnTo>
                      <a:lnTo>
                        <a:pt x="10938" y="13753"/>
                      </a:lnTo>
                      <a:lnTo>
                        <a:pt x="11130" y="14136"/>
                      </a:lnTo>
                      <a:lnTo>
                        <a:pt x="11258" y="14520"/>
                      </a:lnTo>
                      <a:lnTo>
                        <a:pt x="11322" y="14904"/>
                      </a:lnTo>
                      <a:lnTo>
                        <a:pt x="11450" y="14968"/>
                      </a:lnTo>
                      <a:lnTo>
                        <a:pt x="11578" y="15032"/>
                      </a:lnTo>
                      <a:lnTo>
                        <a:pt x="11770" y="14968"/>
                      </a:lnTo>
                      <a:lnTo>
                        <a:pt x="11898" y="14904"/>
                      </a:lnTo>
                      <a:lnTo>
                        <a:pt x="12026" y="14776"/>
                      </a:lnTo>
                      <a:lnTo>
                        <a:pt x="12154" y="14648"/>
                      </a:lnTo>
                      <a:lnTo>
                        <a:pt x="12218" y="14456"/>
                      </a:lnTo>
                      <a:lnTo>
                        <a:pt x="12218" y="14264"/>
                      </a:lnTo>
                      <a:lnTo>
                        <a:pt x="12090" y="13944"/>
                      </a:lnTo>
                      <a:lnTo>
                        <a:pt x="11898" y="13625"/>
                      </a:lnTo>
                      <a:lnTo>
                        <a:pt x="11386" y="13113"/>
                      </a:lnTo>
                      <a:lnTo>
                        <a:pt x="11130" y="12793"/>
                      </a:lnTo>
                      <a:lnTo>
                        <a:pt x="10938" y="12473"/>
                      </a:lnTo>
                      <a:lnTo>
                        <a:pt x="10874" y="12153"/>
                      </a:lnTo>
                      <a:lnTo>
                        <a:pt x="10938" y="11962"/>
                      </a:lnTo>
                      <a:lnTo>
                        <a:pt x="11002" y="11770"/>
                      </a:lnTo>
                      <a:lnTo>
                        <a:pt x="11578" y="12026"/>
                      </a:lnTo>
                      <a:lnTo>
                        <a:pt x="12154" y="12281"/>
                      </a:lnTo>
                      <a:lnTo>
                        <a:pt x="12665" y="12665"/>
                      </a:lnTo>
                      <a:lnTo>
                        <a:pt x="13113" y="13113"/>
                      </a:lnTo>
                      <a:lnTo>
                        <a:pt x="13497" y="13561"/>
                      </a:lnTo>
                      <a:lnTo>
                        <a:pt x="13817" y="14136"/>
                      </a:lnTo>
                      <a:lnTo>
                        <a:pt x="14073" y="14712"/>
                      </a:lnTo>
                      <a:lnTo>
                        <a:pt x="14264" y="15288"/>
                      </a:lnTo>
                      <a:lnTo>
                        <a:pt x="14456" y="15224"/>
                      </a:lnTo>
                      <a:lnTo>
                        <a:pt x="14648" y="15096"/>
                      </a:lnTo>
                      <a:lnTo>
                        <a:pt x="14776" y="14968"/>
                      </a:lnTo>
                      <a:lnTo>
                        <a:pt x="14904" y="14776"/>
                      </a:lnTo>
                      <a:lnTo>
                        <a:pt x="14968" y="14520"/>
                      </a:lnTo>
                      <a:lnTo>
                        <a:pt x="14968" y="14328"/>
                      </a:lnTo>
                      <a:lnTo>
                        <a:pt x="14904" y="14136"/>
                      </a:lnTo>
                      <a:lnTo>
                        <a:pt x="14840" y="13944"/>
                      </a:lnTo>
                      <a:lnTo>
                        <a:pt x="14904" y="13817"/>
                      </a:lnTo>
                      <a:lnTo>
                        <a:pt x="15032" y="13753"/>
                      </a:lnTo>
                      <a:lnTo>
                        <a:pt x="15352" y="13753"/>
                      </a:lnTo>
                      <a:lnTo>
                        <a:pt x="15608" y="13944"/>
                      </a:lnTo>
                      <a:lnTo>
                        <a:pt x="15736" y="14008"/>
                      </a:lnTo>
                      <a:lnTo>
                        <a:pt x="15800" y="14200"/>
                      </a:lnTo>
                      <a:lnTo>
                        <a:pt x="15928" y="14456"/>
                      </a:lnTo>
                      <a:lnTo>
                        <a:pt x="15992" y="14776"/>
                      </a:lnTo>
                      <a:lnTo>
                        <a:pt x="16119" y="15096"/>
                      </a:lnTo>
                      <a:lnTo>
                        <a:pt x="16247" y="15352"/>
                      </a:lnTo>
                      <a:lnTo>
                        <a:pt x="16439" y="15544"/>
                      </a:lnTo>
                      <a:lnTo>
                        <a:pt x="16567" y="15608"/>
                      </a:lnTo>
                      <a:lnTo>
                        <a:pt x="17015" y="15736"/>
                      </a:lnTo>
                      <a:lnTo>
                        <a:pt x="17527" y="15799"/>
                      </a:lnTo>
                      <a:lnTo>
                        <a:pt x="18038" y="15736"/>
                      </a:lnTo>
                      <a:lnTo>
                        <a:pt x="18486" y="15736"/>
                      </a:lnTo>
                      <a:lnTo>
                        <a:pt x="18998" y="15799"/>
                      </a:lnTo>
                      <a:lnTo>
                        <a:pt x="19190" y="15799"/>
                      </a:lnTo>
                      <a:lnTo>
                        <a:pt x="19382" y="15927"/>
                      </a:lnTo>
                      <a:lnTo>
                        <a:pt x="19510" y="16055"/>
                      </a:lnTo>
                      <a:lnTo>
                        <a:pt x="19702" y="16183"/>
                      </a:lnTo>
                      <a:lnTo>
                        <a:pt x="19765" y="16439"/>
                      </a:lnTo>
                      <a:lnTo>
                        <a:pt x="19829" y="16631"/>
                      </a:lnTo>
                      <a:lnTo>
                        <a:pt x="19765" y="16823"/>
                      </a:lnTo>
                      <a:lnTo>
                        <a:pt x="19765" y="17079"/>
                      </a:lnTo>
                      <a:lnTo>
                        <a:pt x="19638" y="17271"/>
                      </a:lnTo>
                      <a:lnTo>
                        <a:pt x="19510" y="17399"/>
                      </a:lnTo>
                      <a:lnTo>
                        <a:pt x="19318" y="17591"/>
                      </a:lnTo>
                      <a:lnTo>
                        <a:pt x="19126" y="17654"/>
                      </a:lnTo>
                      <a:lnTo>
                        <a:pt x="18678" y="17782"/>
                      </a:lnTo>
                      <a:lnTo>
                        <a:pt x="17783" y="17782"/>
                      </a:lnTo>
                      <a:lnTo>
                        <a:pt x="17399" y="17654"/>
                      </a:lnTo>
                      <a:lnTo>
                        <a:pt x="16567" y="17399"/>
                      </a:lnTo>
                      <a:lnTo>
                        <a:pt x="16183" y="17271"/>
                      </a:lnTo>
                      <a:lnTo>
                        <a:pt x="15736" y="17207"/>
                      </a:lnTo>
                      <a:lnTo>
                        <a:pt x="15032" y="17207"/>
                      </a:lnTo>
                      <a:lnTo>
                        <a:pt x="14328" y="17335"/>
                      </a:lnTo>
                      <a:lnTo>
                        <a:pt x="13625" y="17527"/>
                      </a:lnTo>
                      <a:lnTo>
                        <a:pt x="12921" y="17654"/>
                      </a:lnTo>
                      <a:lnTo>
                        <a:pt x="12537" y="17654"/>
                      </a:lnTo>
                      <a:lnTo>
                        <a:pt x="12154" y="17591"/>
                      </a:lnTo>
                      <a:lnTo>
                        <a:pt x="11770" y="17527"/>
                      </a:lnTo>
                      <a:lnTo>
                        <a:pt x="11450" y="17399"/>
                      </a:lnTo>
                      <a:lnTo>
                        <a:pt x="11130" y="17271"/>
                      </a:lnTo>
                      <a:lnTo>
                        <a:pt x="10874" y="17015"/>
                      </a:lnTo>
                      <a:lnTo>
                        <a:pt x="10682" y="16759"/>
                      </a:lnTo>
                      <a:lnTo>
                        <a:pt x="10555" y="16439"/>
                      </a:lnTo>
                      <a:lnTo>
                        <a:pt x="10491" y="16055"/>
                      </a:lnTo>
                      <a:lnTo>
                        <a:pt x="10491" y="15863"/>
                      </a:lnTo>
                      <a:lnTo>
                        <a:pt x="10427" y="15672"/>
                      </a:lnTo>
                      <a:lnTo>
                        <a:pt x="10235" y="15480"/>
                      </a:lnTo>
                      <a:lnTo>
                        <a:pt x="9979" y="15352"/>
                      </a:lnTo>
                      <a:lnTo>
                        <a:pt x="9403" y="15352"/>
                      </a:lnTo>
                      <a:lnTo>
                        <a:pt x="8955" y="15416"/>
                      </a:lnTo>
                      <a:lnTo>
                        <a:pt x="8508" y="15544"/>
                      </a:lnTo>
                      <a:lnTo>
                        <a:pt x="7612" y="15927"/>
                      </a:lnTo>
                      <a:lnTo>
                        <a:pt x="6781" y="16311"/>
                      </a:lnTo>
                      <a:lnTo>
                        <a:pt x="6333" y="16439"/>
                      </a:lnTo>
                      <a:lnTo>
                        <a:pt x="5949" y="16503"/>
                      </a:lnTo>
                      <a:lnTo>
                        <a:pt x="5373" y="16631"/>
                      </a:lnTo>
                      <a:lnTo>
                        <a:pt x="4862" y="16759"/>
                      </a:lnTo>
                      <a:lnTo>
                        <a:pt x="4414" y="17079"/>
                      </a:lnTo>
                      <a:lnTo>
                        <a:pt x="3966" y="17399"/>
                      </a:lnTo>
                      <a:lnTo>
                        <a:pt x="3199" y="18038"/>
                      </a:lnTo>
                      <a:lnTo>
                        <a:pt x="2367" y="18614"/>
                      </a:lnTo>
                      <a:lnTo>
                        <a:pt x="1599" y="19190"/>
                      </a:lnTo>
                      <a:lnTo>
                        <a:pt x="1216" y="19509"/>
                      </a:lnTo>
                      <a:lnTo>
                        <a:pt x="896" y="19893"/>
                      </a:lnTo>
                      <a:lnTo>
                        <a:pt x="448" y="20533"/>
                      </a:lnTo>
                      <a:lnTo>
                        <a:pt x="192" y="21173"/>
                      </a:lnTo>
                      <a:lnTo>
                        <a:pt x="64" y="21940"/>
                      </a:lnTo>
                      <a:lnTo>
                        <a:pt x="0" y="22644"/>
                      </a:lnTo>
                      <a:lnTo>
                        <a:pt x="64" y="23411"/>
                      </a:lnTo>
                      <a:lnTo>
                        <a:pt x="256" y="24115"/>
                      </a:lnTo>
                      <a:lnTo>
                        <a:pt x="576" y="24819"/>
                      </a:lnTo>
                      <a:lnTo>
                        <a:pt x="960" y="25394"/>
                      </a:lnTo>
                      <a:lnTo>
                        <a:pt x="1408" y="25970"/>
                      </a:lnTo>
                      <a:lnTo>
                        <a:pt x="1983" y="26482"/>
                      </a:lnTo>
                      <a:lnTo>
                        <a:pt x="2623" y="26865"/>
                      </a:lnTo>
                      <a:lnTo>
                        <a:pt x="3326" y="27121"/>
                      </a:lnTo>
                      <a:lnTo>
                        <a:pt x="4030" y="27377"/>
                      </a:lnTo>
                      <a:lnTo>
                        <a:pt x="4798" y="27505"/>
                      </a:lnTo>
                      <a:lnTo>
                        <a:pt x="5501" y="27569"/>
                      </a:lnTo>
                      <a:lnTo>
                        <a:pt x="6269" y="27505"/>
                      </a:lnTo>
                      <a:lnTo>
                        <a:pt x="6972" y="27441"/>
                      </a:lnTo>
                      <a:lnTo>
                        <a:pt x="7292" y="27441"/>
                      </a:lnTo>
                      <a:lnTo>
                        <a:pt x="7612" y="27505"/>
                      </a:lnTo>
                      <a:lnTo>
                        <a:pt x="7932" y="27697"/>
                      </a:lnTo>
                      <a:lnTo>
                        <a:pt x="8188" y="27889"/>
                      </a:lnTo>
                      <a:lnTo>
                        <a:pt x="8636" y="28401"/>
                      </a:lnTo>
                      <a:lnTo>
                        <a:pt x="8955" y="28529"/>
                      </a:lnTo>
                      <a:lnTo>
                        <a:pt x="9275" y="28656"/>
                      </a:lnTo>
                      <a:lnTo>
                        <a:pt x="9595" y="28656"/>
                      </a:lnTo>
                      <a:lnTo>
                        <a:pt x="9723" y="28593"/>
                      </a:lnTo>
                      <a:lnTo>
                        <a:pt x="9851" y="28465"/>
                      </a:lnTo>
                      <a:lnTo>
                        <a:pt x="9787" y="28784"/>
                      </a:lnTo>
                      <a:lnTo>
                        <a:pt x="9723" y="29104"/>
                      </a:lnTo>
                      <a:lnTo>
                        <a:pt x="9659" y="29424"/>
                      </a:lnTo>
                      <a:lnTo>
                        <a:pt x="9659" y="29744"/>
                      </a:lnTo>
                      <a:lnTo>
                        <a:pt x="9723" y="30064"/>
                      </a:lnTo>
                      <a:lnTo>
                        <a:pt x="9851" y="30384"/>
                      </a:lnTo>
                      <a:lnTo>
                        <a:pt x="9979" y="30703"/>
                      </a:lnTo>
                      <a:lnTo>
                        <a:pt x="10107" y="30959"/>
                      </a:lnTo>
                      <a:lnTo>
                        <a:pt x="10555" y="31535"/>
                      </a:lnTo>
                      <a:lnTo>
                        <a:pt x="11066" y="32111"/>
                      </a:lnTo>
                      <a:lnTo>
                        <a:pt x="11258" y="32430"/>
                      </a:lnTo>
                      <a:lnTo>
                        <a:pt x="11450" y="32686"/>
                      </a:lnTo>
                      <a:lnTo>
                        <a:pt x="11514" y="33006"/>
                      </a:lnTo>
                      <a:lnTo>
                        <a:pt x="11578" y="33390"/>
                      </a:lnTo>
                      <a:lnTo>
                        <a:pt x="11514" y="33710"/>
                      </a:lnTo>
                      <a:lnTo>
                        <a:pt x="11386" y="34094"/>
                      </a:lnTo>
                      <a:lnTo>
                        <a:pt x="11130" y="34797"/>
                      </a:lnTo>
                      <a:lnTo>
                        <a:pt x="11066" y="35181"/>
                      </a:lnTo>
                      <a:lnTo>
                        <a:pt x="11066" y="35565"/>
                      </a:lnTo>
                      <a:lnTo>
                        <a:pt x="11066" y="35949"/>
                      </a:lnTo>
                      <a:lnTo>
                        <a:pt x="11194" y="36332"/>
                      </a:lnTo>
                      <a:lnTo>
                        <a:pt x="11514" y="37100"/>
                      </a:lnTo>
                      <a:lnTo>
                        <a:pt x="11962" y="37804"/>
                      </a:lnTo>
                      <a:lnTo>
                        <a:pt x="12409" y="38571"/>
                      </a:lnTo>
                      <a:lnTo>
                        <a:pt x="12857" y="39339"/>
                      </a:lnTo>
                      <a:lnTo>
                        <a:pt x="13241" y="40106"/>
                      </a:lnTo>
                      <a:lnTo>
                        <a:pt x="13433" y="40490"/>
                      </a:lnTo>
                      <a:lnTo>
                        <a:pt x="13497" y="40938"/>
                      </a:lnTo>
                      <a:lnTo>
                        <a:pt x="13689" y="41833"/>
                      </a:lnTo>
                      <a:lnTo>
                        <a:pt x="13817" y="42281"/>
                      </a:lnTo>
                      <a:lnTo>
                        <a:pt x="13945" y="42409"/>
                      </a:lnTo>
                      <a:lnTo>
                        <a:pt x="14137" y="42601"/>
                      </a:lnTo>
                      <a:lnTo>
                        <a:pt x="14456" y="42729"/>
                      </a:lnTo>
                      <a:lnTo>
                        <a:pt x="14840" y="42793"/>
                      </a:lnTo>
                      <a:lnTo>
                        <a:pt x="15352" y="42793"/>
                      </a:lnTo>
                      <a:lnTo>
                        <a:pt x="15864" y="42729"/>
                      </a:lnTo>
                      <a:lnTo>
                        <a:pt x="16375" y="42665"/>
                      </a:lnTo>
                      <a:lnTo>
                        <a:pt x="16823" y="42473"/>
                      </a:lnTo>
                      <a:lnTo>
                        <a:pt x="17463" y="42217"/>
                      </a:lnTo>
                      <a:lnTo>
                        <a:pt x="17974" y="41897"/>
                      </a:lnTo>
                      <a:lnTo>
                        <a:pt x="18230" y="41577"/>
                      </a:lnTo>
                      <a:lnTo>
                        <a:pt x="18422" y="41258"/>
                      </a:lnTo>
                      <a:lnTo>
                        <a:pt x="18486" y="40874"/>
                      </a:lnTo>
                      <a:lnTo>
                        <a:pt x="18486" y="40554"/>
                      </a:lnTo>
                      <a:lnTo>
                        <a:pt x="18486" y="39850"/>
                      </a:lnTo>
                      <a:lnTo>
                        <a:pt x="18550" y="39403"/>
                      </a:lnTo>
                      <a:lnTo>
                        <a:pt x="18678" y="38955"/>
                      </a:lnTo>
                      <a:lnTo>
                        <a:pt x="18806" y="38507"/>
                      </a:lnTo>
                      <a:lnTo>
                        <a:pt x="19062" y="38123"/>
                      </a:lnTo>
                      <a:lnTo>
                        <a:pt x="19318" y="37740"/>
                      </a:lnTo>
                      <a:lnTo>
                        <a:pt x="19638" y="37420"/>
                      </a:lnTo>
                      <a:lnTo>
                        <a:pt x="19957" y="37164"/>
                      </a:lnTo>
                      <a:lnTo>
                        <a:pt x="20341" y="36908"/>
                      </a:lnTo>
                      <a:lnTo>
                        <a:pt x="20853" y="36716"/>
                      </a:lnTo>
                      <a:lnTo>
                        <a:pt x="21045" y="36588"/>
                      </a:lnTo>
                      <a:lnTo>
                        <a:pt x="21237" y="36460"/>
                      </a:lnTo>
                      <a:lnTo>
                        <a:pt x="21365" y="36204"/>
                      </a:lnTo>
                      <a:lnTo>
                        <a:pt x="21493" y="36012"/>
                      </a:lnTo>
                      <a:lnTo>
                        <a:pt x="21556" y="35757"/>
                      </a:lnTo>
                      <a:lnTo>
                        <a:pt x="21620" y="35501"/>
                      </a:lnTo>
                      <a:lnTo>
                        <a:pt x="21556" y="34925"/>
                      </a:lnTo>
                      <a:lnTo>
                        <a:pt x="21365" y="34413"/>
                      </a:lnTo>
                      <a:lnTo>
                        <a:pt x="20981" y="33390"/>
                      </a:lnTo>
                      <a:lnTo>
                        <a:pt x="20789" y="32878"/>
                      </a:lnTo>
                      <a:lnTo>
                        <a:pt x="20789" y="32558"/>
                      </a:lnTo>
                      <a:lnTo>
                        <a:pt x="20789" y="32303"/>
                      </a:lnTo>
                      <a:lnTo>
                        <a:pt x="20917" y="31919"/>
                      </a:lnTo>
                      <a:lnTo>
                        <a:pt x="21109" y="31535"/>
                      </a:lnTo>
                      <a:lnTo>
                        <a:pt x="21365" y="31215"/>
                      </a:lnTo>
                      <a:lnTo>
                        <a:pt x="21684" y="30895"/>
                      </a:lnTo>
                      <a:lnTo>
                        <a:pt x="22388" y="30384"/>
                      </a:lnTo>
                      <a:lnTo>
                        <a:pt x="23156" y="29872"/>
                      </a:lnTo>
                      <a:lnTo>
                        <a:pt x="23667" y="29488"/>
                      </a:lnTo>
                      <a:lnTo>
                        <a:pt x="24115" y="28976"/>
                      </a:lnTo>
                      <a:lnTo>
                        <a:pt x="24563" y="28465"/>
                      </a:lnTo>
                      <a:lnTo>
                        <a:pt x="24883" y="27953"/>
                      </a:lnTo>
                      <a:lnTo>
                        <a:pt x="25202" y="27377"/>
                      </a:lnTo>
                      <a:lnTo>
                        <a:pt x="25458" y="26738"/>
                      </a:lnTo>
                      <a:lnTo>
                        <a:pt x="25650" y="26162"/>
                      </a:lnTo>
                      <a:lnTo>
                        <a:pt x="25778" y="25522"/>
                      </a:lnTo>
                      <a:lnTo>
                        <a:pt x="24755" y="25778"/>
                      </a:lnTo>
                      <a:lnTo>
                        <a:pt x="24243" y="25842"/>
                      </a:lnTo>
                      <a:lnTo>
                        <a:pt x="23731" y="25906"/>
                      </a:lnTo>
                      <a:lnTo>
                        <a:pt x="23220" y="25906"/>
                      </a:lnTo>
                      <a:lnTo>
                        <a:pt x="22708" y="25778"/>
                      </a:lnTo>
                      <a:lnTo>
                        <a:pt x="22260" y="25586"/>
                      </a:lnTo>
                      <a:lnTo>
                        <a:pt x="21876" y="25330"/>
                      </a:lnTo>
                      <a:lnTo>
                        <a:pt x="21620" y="25074"/>
                      </a:lnTo>
                      <a:lnTo>
                        <a:pt x="21429" y="24755"/>
                      </a:lnTo>
                      <a:lnTo>
                        <a:pt x="21109" y="24115"/>
                      </a:lnTo>
                      <a:lnTo>
                        <a:pt x="19254" y="20277"/>
                      </a:lnTo>
                      <a:lnTo>
                        <a:pt x="19126" y="19957"/>
                      </a:lnTo>
                      <a:lnTo>
                        <a:pt x="19126" y="19765"/>
                      </a:lnTo>
                      <a:lnTo>
                        <a:pt x="19254" y="19637"/>
                      </a:lnTo>
                      <a:lnTo>
                        <a:pt x="19446" y="19509"/>
                      </a:lnTo>
                      <a:lnTo>
                        <a:pt x="19702" y="19445"/>
                      </a:lnTo>
                      <a:lnTo>
                        <a:pt x="19893" y="19573"/>
                      </a:lnTo>
                      <a:lnTo>
                        <a:pt x="20085" y="19701"/>
                      </a:lnTo>
                      <a:lnTo>
                        <a:pt x="20853" y="20981"/>
                      </a:lnTo>
                      <a:lnTo>
                        <a:pt x="21620" y="22260"/>
                      </a:lnTo>
                      <a:lnTo>
                        <a:pt x="22324" y="23539"/>
                      </a:lnTo>
                      <a:lnTo>
                        <a:pt x="22964" y="24819"/>
                      </a:lnTo>
                      <a:lnTo>
                        <a:pt x="24179" y="24563"/>
                      </a:lnTo>
                      <a:lnTo>
                        <a:pt x="25330" y="24179"/>
                      </a:lnTo>
                      <a:lnTo>
                        <a:pt x="26418" y="23603"/>
                      </a:lnTo>
                      <a:lnTo>
                        <a:pt x="27377" y="22964"/>
                      </a:lnTo>
                      <a:lnTo>
                        <a:pt x="27697" y="22708"/>
                      </a:lnTo>
                      <a:lnTo>
                        <a:pt x="28017" y="22388"/>
                      </a:lnTo>
                      <a:lnTo>
                        <a:pt x="28209" y="22068"/>
                      </a:lnTo>
                      <a:lnTo>
                        <a:pt x="28401" y="21684"/>
                      </a:lnTo>
                      <a:lnTo>
                        <a:pt x="28401" y="21492"/>
                      </a:lnTo>
                      <a:lnTo>
                        <a:pt x="28401" y="21237"/>
                      </a:lnTo>
                      <a:lnTo>
                        <a:pt x="28273" y="20981"/>
                      </a:lnTo>
                      <a:lnTo>
                        <a:pt x="28145" y="20789"/>
                      </a:lnTo>
                      <a:lnTo>
                        <a:pt x="27889" y="20597"/>
                      </a:lnTo>
                      <a:lnTo>
                        <a:pt x="27633" y="20533"/>
                      </a:lnTo>
                      <a:lnTo>
                        <a:pt x="27121" y="20597"/>
                      </a:lnTo>
                      <a:lnTo>
                        <a:pt x="26674" y="20597"/>
                      </a:lnTo>
                      <a:lnTo>
                        <a:pt x="26290" y="20533"/>
                      </a:lnTo>
                      <a:lnTo>
                        <a:pt x="25842" y="20341"/>
                      </a:lnTo>
                      <a:lnTo>
                        <a:pt x="25458" y="20149"/>
                      </a:lnTo>
                      <a:lnTo>
                        <a:pt x="25075" y="19893"/>
                      </a:lnTo>
                      <a:lnTo>
                        <a:pt x="24755" y="19573"/>
                      </a:lnTo>
                      <a:lnTo>
                        <a:pt x="24115" y="18934"/>
                      </a:lnTo>
                      <a:lnTo>
                        <a:pt x="24307" y="18742"/>
                      </a:lnTo>
                      <a:lnTo>
                        <a:pt x="24563" y="18614"/>
                      </a:lnTo>
                      <a:lnTo>
                        <a:pt x="24883" y="18550"/>
                      </a:lnTo>
                      <a:lnTo>
                        <a:pt x="25139" y="18614"/>
                      </a:lnTo>
                      <a:lnTo>
                        <a:pt x="25778" y="18742"/>
                      </a:lnTo>
                      <a:lnTo>
                        <a:pt x="26354" y="18998"/>
                      </a:lnTo>
                      <a:lnTo>
                        <a:pt x="27377" y="19382"/>
                      </a:lnTo>
                      <a:lnTo>
                        <a:pt x="28401" y="19765"/>
                      </a:lnTo>
                      <a:lnTo>
                        <a:pt x="29424" y="20021"/>
                      </a:lnTo>
                      <a:lnTo>
                        <a:pt x="30512" y="20277"/>
                      </a:lnTo>
                      <a:lnTo>
                        <a:pt x="31023" y="20341"/>
                      </a:lnTo>
                      <a:lnTo>
                        <a:pt x="31535" y="20533"/>
                      </a:lnTo>
                      <a:lnTo>
                        <a:pt x="31855" y="20725"/>
                      </a:lnTo>
                      <a:lnTo>
                        <a:pt x="32111" y="20981"/>
                      </a:lnTo>
                      <a:lnTo>
                        <a:pt x="32622" y="21492"/>
                      </a:lnTo>
                      <a:lnTo>
                        <a:pt x="33134" y="22004"/>
                      </a:lnTo>
                      <a:lnTo>
                        <a:pt x="33518" y="22516"/>
                      </a:lnTo>
                      <a:lnTo>
                        <a:pt x="33966" y="23092"/>
                      </a:lnTo>
                      <a:lnTo>
                        <a:pt x="34349" y="23667"/>
                      </a:lnTo>
                      <a:lnTo>
                        <a:pt x="34669" y="24307"/>
                      </a:lnTo>
                      <a:lnTo>
                        <a:pt x="34989" y="24883"/>
                      </a:lnTo>
                      <a:lnTo>
                        <a:pt x="35245" y="25522"/>
                      </a:lnTo>
                      <a:lnTo>
                        <a:pt x="35373" y="25778"/>
                      </a:lnTo>
                      <a:lnTo>
                        <a:pt x="35565" y="25906"/>
                      </a:lnTo>
                      <a:lnTo>
                        <a:pt x="35821" y="26034"/>
                      </a:lnTo>
                      <a:lnTo>
                        <a:pt x="36077" y="26034"/>
                      </a:lnTo>
                      <a:lnTo>
                        <a:pt x="36332" y="25970"/>
                      </a:lnTo>
                      <a:lnTo>
                        <a:pt x="36524" y="25842"/>
                      </a:lnTo>
                      <a:lnTo>
                        <a:pt x="36652" y="25586"/>
                      </a:lnTo>
                      <a:lnTo>
                        <a:pt x="36716" y="25330"/>
                      </a:lnTo>
                      <a:lnTo>
                        <a:pt x="36780" y="24371"/>
                      </a:lnTo>
                      <a:lnTo>
                        <a:pt x="36908" y="23923"/>
                      </a:lnTo>
                      <a:lnTo>
                        <a:pt x="37036" y="23667"/>
                      </a:lnTo>
                      <a:lnTo>
                        <a:pt x="37164" y="23539"/>
                      </a:lnTo>
                      <a:lnTo>
                        <a:pt x="37484" y="23283"/>
                      </a:lnTo>
                      <a:lnTo>
                        <a:pt x="37804" y="23155"/>
                      </a:lnTo>
                      <a:lnTo>
                        <a:pt x="38187" y="22964"/>
                      </a:lnTo>
                      <a:lnTo>
                        <a:pt x="38443" y="22708"/>
                      </a:lnTo>
                      <a:lnTo>
                        <a:pt x="38571" y="22516"/>
                      </a:lnTo>
                      <a:lnTo>
                        <a:pt x="38635" y="22260"/>
                      </a:lnTo>
                      <a:lnTo>
                        <a:pt x="38763" y="21748"/>
                      </a:lnTo>
                      <a:lnTo>
                        <a:pt x="38891" y="21300"/>
                      </a:lnTo>
                      <a:lnTo>
                        <a:pt x="39019" y="21109"/>
                      </a:lnTo>
                      <a:lnTo>
                        <a:pt x="39211" y="20917"/>
                      </a:lnTo>
                      <a:lnTo>
                        <a:pt x="39403" y="20789"/>
                      </a:lnTo>
                      <a:lnTo>
                        <a:pt x="39850" y="20789"/>
                      </a:lnTo>
                      <a:lnTo>
                        <a:pt x="40106" y="20853"/>
                      </a:lnTo>
                      <a:lnTo>
                        <a:pt x="40298" y="20981"/>
                      </a:lnTo>
                      <a:lnTo>
                        <a:pt x="40490" y="21109"/>
                      </a:lnTo>
                      <a:lnTo>
                        <a:pt x="40746" y="21492"/>
                      </a:lnTo>
                      <a:lnTo>
                        <a:pt x="41002" y="21876"/>
                      </a:lnTo>
                      <a:lnTo>
                        <a:pt x="41130" y="22324"/>
                      </a:lnTo>
                      <a:lnTo>
                        <a:pt x="41322" y="22772"/>
                      </a:lnTo>
                      <a:lnTo>
                        <a:pt x="41450" y="23219"/>
                      </a:lnTo>
                      <a:lnTo>
                        <a:pt x="41705" y="23603"/>
                      </a:lnTo>
                      <a:lnTo>
                        <a:pt x="42025" y="23923"/>
                      </a:lnTo>
                      <a:lnTo>
                        <a:pt x="43113" y="23731"/>
                      </a:lnTo>
                      <a:lnTo>
                        <a:pt x="43113" y="24435"/>
                      </a:lnTo>
                      <a:lnTo>
                        <a:pt x="43241" y="25138"/>
                      </a:lnTo>
                      <a:lnTo>
                        <a:pt x="43433" y="25842"/>
                      </a:lnTo>
                      <a:lnTo>
                        <a:pt x="43624" y="26546"/>
                      </a:lnTo>
                      <a:lnTo>
                        <a:pt x="44456" y="24435"/>
                      </a:lnTo>
                      <a:lnTo>
                        <a:pt x="45224" y="22324"/>
                      </a:lnTo>
                      <a:lnTo>
                        <a:pt x="45863" y="20149"/>
                      </a:lnTo>
                      <a:lnTo>
                        <a:pt x="46439" y="17910"/>
                      </a:lnTo>
                      <a:lnTo>
                        <a:pt x="46823" y="15608"/>
                      </a:lnTo>
                      <a:lnTo>
                        <a:pt x="47142" y="13305"/>
                      </a:lnTo>
                      <a:lnTo>
                        <a:pt x="47334" y="11002"/>
                      </a:lnTo>
                      <a:lnTo>
                        <a:pt x="47398" y="8635"/>
                      </a:lnTo>
                      <a:lnTo>
                        <a:pt x="47334" y="6397"/>
                      </a:lnTo>
                      <a:lnTo>
                        <a:pt x="47142" y="4222"/>
                      </a:lnTo>
                      <a:lnTo>
                        <a:pt x="46887" y="2111"/>
                      </a:lnTo>
                      <a:lnTo>
                        <a:pt x="46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6" name="Google Shape;886;p36"/>
                <p:cNvSpPr/>
                <p:nvPr/>
              </p:nvSpPr>
              <p:spPr>
                <a:xfrm>
                  <a:off x="7043300" y="2444588"/>
                  <a:ext cx="89575" cy="105575"/>
                </a:xfrm>
                <a:custGeom>
                  <a:avLst/>
                  <a:gdLst/>
                  <a:ahLst/>
                  <a:cxnLst/>
                  <a:rect l="l" t="t" r="r" b="b"/>
                  <a:pathLst>
                    <a:path w="3583" h="4223" extrusionOk="0">
                      <a:moveTo>
                        <a:pt x="960" y="1"/>
                      </a:moveTo>
                      <a:lnTo>
                        <a:pt x="512" y="513"/>
                      </a:lnTo>
                      <a:lnTo>
                        <a:pt x="320" y="769"/>
                      </a:lnTo>
                      <a:lnTo>
                        <a:pt x="129" y="1088"/>
                      </a:lnTo>
                      <a:lnTo>
                        <a:pt x="1" y="1472"/>
                      </a:lnTo>
                      <a:lnTo>
                        <a:pt x="1" y="1920"/>
                      </a:lnTo>
                      <a:lnTo>
                        <a:pt x="129" y="2240"/>
                      </a:lnTo>
                      <a:lnTo>
                        <a:pt x="320" y="2496"/>
                      </a:lnTo>
                      <a:lnTo>
                        <a:pt x="512" y="2624"/>
                      </a:lnTo>
                      <a:lnTo>
                        <a:pt x="768" y="2751"/>
                      </a:lnTo>
                      <a:lnTo>
                        <a:pt x="1280" y="2943"/>
                      </a:lnTo>
                      <a:lnTo>
                        <a:pt x="1536" y="3071"/>
                      </a:lnTo>
                      <a:lnTo>
                        <a:pt x="1728" y="3263"/>
                      </a:lnTo>
                      <a:lnTo>
                        <a:pt x="1920" y="3519"/>
                      </a:lnTo>
                      <a:lnTo>
                        <a:pt x="2112" y="3839"/>
                      </a:lnTo>
                      <a:lnTo>
                        <a:pt x="2367" y="4095"/>
                      </a:lnTo>
                      <a:lnTo>
                        <a:pt x="2495" y="4223"/>
                      </a:lnTo>
                      <a:lnTo>
                        <a:pt x="2879" y="4223"/>
                      </a:lnTo>
                      <a:lnTo>
                        <a:pt x="3135" y="4159"/>
                      </a:lnTo>
                      <a:lnTo>
                        <a:pt x="3263" y="4031"/>
                      </a:lnTo>
                      <a:lnTo>
                        <a:pt x="3455" y="3839"/>
                      </a:lnTo>
                      <a:lnTo>
                        <a:pt x="3519" y="3583"/>
                      </a:lnTo>
                      <a:lnTo>
                        <a:pt x="3583" y="3391"/>
                      </a:lnTo>
                      <a:lnTo>
                        <a:pt x="3583" y="2943"/>
                      </a:lnTo>
                      <a:lnTo>
                        <a:pt x="3455" y="2112"/>
                      </a:lnTo>
                      <a:lnTo>
                        <a:pt x="3391" y="1472"/>
                      </a:lnTo>
                      <a:lnTo>
                        <a:pt x="3455" y="833"/>
                      </a:lnTo>
                      <a:lnTo>
                        <a:pt x="9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887" name="Google Shape;887;p3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8" name="Google Shape;888;p3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Google Shape;966;p41">
            <a:extLst>
              <a:ext uri="{FF2B5EF4-FFF2-40B4-BE49-F238E27FC236}">
                <a16:creationId xmlns:a16="http://schemas.microsoft.com/office/drawing/2014/main" id="{B7D4E981-F708-803B-4BC9-ED10BF04E723}"/>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242;p59">
            <a:extLst>
              <a:ext uri="{FF2B5EF4-FFF2-40B4-BE49-F238E27FC236}">
                <a16:creationId xmlns:a16="http://schemas.microsoft.com/office/drawing/2014/main" id="{E42E38EE-4CEA-B2B0-D3C1-713DA3E1B312}"/>
              </a:ext>
            </a:extLst>
          </p:cNvPr>
          <p:cNvSpPr txBox="1">
            <a:spLocks/>
          </p:cNvSpPr>
          <p:nvPr/>
        </p:nvSpPr>
        <p:spPr>
          <a:xfrm>
            <a:off x="412904" y="827006"/>
            <a:ext cx="7498080" cy="3893374"/>
          </a:xfrm>
          <a:prstGeom prst="rect">
            <a:avLst/>
          </a:prstGeom>
          <a:solidFill>
            <a:srgbClr val="FFFAF6"/>
          </a:solidFill>
        </p:spPr>
        <p:txBody>
          <a:bodyPr spcFirstLastPara="1" wrap="square" lIns="45720" tIns="45720" rIns="45720" bIns="4572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Characteristics:</a:t>
            </a:r>
            <a:r>
              <a:rPr lang="de" sz="950" b="1">
                <a:latin typeface="Open Sans" panose="020B0606030504020204" pitchFamily="34" charset="0"/>
                <a:ea typeface="Open Sans" panose="020B0606030504020204" pitchFamily="34" charset="0"/>
                <a:cs typeface="Open Sans" panose="020B0606030504020204" pitchFamily="34" charset="0"/>
              </a:rPr>
              <a:t> </a:t>
            </a:r>
            <a:r>
              <a:rPr lang="de" sz="950">
                <a:latin typeface="Open Sans" panose="020B0606030504020204" pitchFamily="34" charset="0"/>
                <a:ea typeface="Open Sans" panose="020B0606030504020204" pitchFamily="34" charset="0"/>
                <a:cs typeface="Open Sans" panose="020B0606030504020204" pitchFamily="34" charset="0"/>
              </a:rPr>
              <a:t>results-oriented, </a:t>
            </a:r>
            <a:r>
              <a:rPr lang="en-US" sz="950">
                <a:latin typeface="Open Sans" panose="020B0606030504020204" pitchFamily="34" charset="0"/>
                <a:ea typeface="Open Sans" panose="020B0606030504020204" pitchFamily="34" charset="0"/>
                <a:cs typeface="Open Sans" panose="020B0606030504020204" pitchFamily="34" charset="0"/>
              </a:rPr>
              <a:t>expertise in environmental best practices, deeply engaged in the local environmental community, strategic visionary, goal-oriented planner</a:t>
            </a:r>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Responsibilities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Develops, implements, and communicates the company‘s environmental sustainability strategy and goals to stakeholders.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Oversees environmental impact data collection, analysis, and reporting.</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Manages relationships with San Francisco regulatory agencies and certification bodies and collects feedback to drive improvement.</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Collaborates with Supply Chain Ops Manager to ensure supply chain operations </a:t>
            </a:r>
            <a:r>
              <a:rPr lang="en-US" sz="950">
                <a:latin typeface="Open Sans" panose="020B0606030504020204" pitchFamily="34" charset="0"/>
                <a:ea typeface="Open Sans" panose="020B0606030504020204" pitchFamily="34" charset="0"/>
                <a:cs typeface="Open Sans" panose="020B0606030504020204" pitchFamily="34" charset="0"/>
              </a:rPr>
              <a:t>are conducted in an</a:t>
            </a:r>
            <a:r>
              <a:rPr lang="de" sz="950">
                <a:latin typeface="Open Sans" panose="020B0606030504020204" pitchFamily="34" charset="0"/>
                <a:ea typeface="Open Sans" panose="020B0606030504020204" pitchFamily="34" charset="0"/>
                <a:cs typeface="Open Sans" panose="020B0606030504020204" pitchFamily="34" charset="0"/>
              </a:rPr>
              <a:t> environmentally-responsible manner in alignment with the company mission.</a:t>
            </a:r>
          </a:p>
          <a:p>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Pain Points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Difficulty locating, aggregating, and analyzing environmental data from SeedDMS due to lack of filtering and search functionalities which results in lack of visibility into environmental performance across the company.</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Time-consuming manual data entry and manipulation in Excel. </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As environmental impact reporting is being fed up the chain, there are version control issues where files become corrupted and data integrity is diminished due to multiple users modifying one file.</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Repeated requests and long wait times to receive environmental performance reports from teams.</a:t>
            </a:r>
          </a:p>
          <a:p>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Requirements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Centralized system for collecting, storing, and analyzing environmental data.</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Fast processing of large data volumes and protection against unauthorized changes.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Standardized reports and dashboards that updates based on environmental impact data in the system. The reports and dashboards must be interactive, shareable, and exportable.</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Ability to generate and export reports for regulatory compliance and sustainability certifications.</a:t>
            </a:r>
          </a:p>
        </p:txBody>
      </p:sp>
      <p:pic>
        <p:nvPicPr>
          <p:cNvPr id="9" name="Picture 8" descr="A cartoon of a person&#10;&#10;Description automatically generated">
            <a:extLst>
              <a:ext uri="{FF2B5EF4-FFF2-40B4-BE49-F238E27FC236}">
                <a16:creationId xmlns:a16="http://schemas.microsoft.com/office/drawing/2014/main" id="{B48AB5CE-F8C1-D3DF-C754-9BBAB2D797DC}"/>
              </a:ext>
            </a:extLst>
          </p:cNvPr>
          <p:cNvPicPr>
            <a:picLocks noChangeAspect="1"/>
          </p:cNvPicPr>
          <p:nvPr/>
        </p:nvPicPr>
        <p:blipFill>
          <a:blip r:embed="rId2"/>
          <a:stretch>
            <a:fillRect/>
          </a:stretch>
        </p:blipFill>
        <p:spPr>
          <a:xfrm>
            <a:off x="7781109" y="1452950"/>
            <a:ext cx="949987" cy="2598311"/>
          </a:xfrm>
          <a:prstGeom prst="rect">
            <a:avLst/>
          </a:prstGeom>
        </p:spPr>
      </p:pic>
      <p:sp>
        <p:nvSpPr>
          <p:cNvPr id="13" name="TextBox 12">
            <a:extLst>
              <a:ext uri="{FF2B5EF4-FFF2-40B4-BE49-F238E27FC236}">
                <a16:creationId xmlns:a16="http://schemas.microsoft.com/office/drawing/2014/main" id="{94A59F71-F214-EE77-D864-97DA6E275416}"/>
              </a:ext>
            </a:extLst>
          </p:cNvPr>
          <p:cNvSpPr txBox="1"/>
          <p:nvPr/>
        </p:nvSpPr>
        <p:spPr>
          <a:xfrm>
            <a:off x="1431863" y="4774168"/>
            <a:ext cx="6280275" cy="369332"/>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San Francisco Department of the Environment. (n.d.). Business Resources.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https://www.sfenvironment.org/business-resources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1244;p59">
            <a:extLst>
              <a:ext uri="{FF2B5EF4-FFF2-40B4-BE49-F238E27FC236}">
                <a16:creationId xmlns:a16="http://schemas.microsoft.com/office/drawing/2014/main" id="{21242126-E6B8-0BDC-2708-D265CEF155AB}"/>
              </a:ext>
            </a:extLst>
          </p:cNvPr>
          <p:cNvSpPr txBox="1">
            <a:spLocks/>
          </p:cNvSpPr>
          <p:nvPr/>
        </p:nvSpPr>
        <p:spPr>
          <a:xfrm>
            <a:off x="720000" y="32434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a:latin typeface="Open Sans" panose="020B0606030504020204" pitchFamily="34" charset="0"/>
                <a:ea typeface="Open Sans" panose="020B0606030504020204" pitchFamily="34" charset="0"/>
                <a:cs typeface="Open Sans" panose="020B0606030504020204" pitchFamily="34" charset="0"/>
              </a:rPr>
              <a:t>Pam: Environmental Director</a:t>
            </a:r>
          </a:p>
        </p:txBody>
      </p:sp>
      <p:sp>
        <p:nvSpPr>
          <p:cNvPr id="19" name="Google Shape;966;p41">
            <a:extLst>
              <a:ext uri="{FF2B5EF4-FFF2-40B4-BE49-F238E27FC236}">
                <a16:creationId xmlns:a16="http://schemas.microsoft.com/office/drawing/2014/main" id="{808442B0-FF1B-6E18-B273-CC596BE28A49}"/>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63131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3" name="Google Shape;1242;p59">
            <a:extLst>
              <a:ext uri="{FF2B5EF4-FFF2-40B4-BE49-F238E27FC236}">
                <a16:creationId xmlns:a16="http://schemas.microsoft.com/office/drawing/2014/main" id="{8565FD03-CBB0-239C-48A1-29A31230537D}"/>
              </a:ext>
            </a:extLst>
          </p:cNvPr>
          <p:cNvSpPr txBox="1">
            <a:spLocks/>
          </p:cNvSpPr>
          <p:nvPr/>
        </p:nvSpPr>
        <p:spPr>
          <a:xfrm>
            <a:off x="1665298" y="1212523"/>
            <a:ext cx="6858000" cy="3139321"/>
          </a:xfrm>
          <a:prstGeom prst="rect">
            <a:avLst/>
          </a:prstGeom>
        </p:spPr>
        <p:txBody>
          <a:bodyPr spcFirstLastPara="1" wrap="square" lIns="45720" tIns="45720" rIns="45720" bIns="4572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pPr>
            <a:r>
              <a:rPr lang="de"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Characteristics: </a:t>
            </a:r>
            <a:r>
              <a:rPr lang="en-US" sz="900">
                <a:latin typeface="Open Sans" panose="020B0606030504020204" pitchFamily="34" charset="0"/>
                <a:ea typeface="Open Sans" panose="020B0606030504020204" pitchFamily="34" charset="0"/>
                <a:cs typeface="Open Sans" panose="020B0606030504020204" pitchFamily="34" charset="0"/>
              </a:rPr>
              <a:t>analytical mindset, detail-oriented, strategic planner, decision maker, environmental stewardship</a:t>
            </a:r>
          </a:p>
          <a:p>
            <a:pPr>
              <a:buClr>
                <a:schemeClr val="tx1"/>
              </a:buClr>
            </a:pPr>
            <a:endPar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Responsibilities</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Manages supplier relationships; collects supplier sourcing, transportation, and logistics data and sustainability certifications to ensure adherence to sustainable sourcing practices.</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Establishes supply chain transparency and traceability to track the origins of raw materials used in production.</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In collaboration with the Environmental Director, monitors environmental impact resulting from supply chain operations to ensure alignment with internal environmental goals and compliance with regulations.</a:t>
            </a:r>
          </a:p>
          <a:p>
            <a:pPr lvl="0" rtl="0">
              <a:spcBef>
                <a:spcPts val="0"/>
              </a:spcBef>
              <a:spcAft>
                <a:spcPts val="0"/>
              </a:spcAft>
              <a:buClr>
                <a:schemeClr val="tx1"/>
              </a:buClr>
            </a:pPr>
            <a:endPar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Pain Points</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As data volume increases, supply chain transparency and traceability is difficult to manage, and regular reporting is a time-consuming, repetitive task on Excel.</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Supplier information and sustainability certification is difficult to search and filter through.</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Limited analytics capabilities to assess supply chain process efficiency and environmental performance using Excel.</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endPar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Requirements</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Centralized system to easily import data from suppliers and manually enter internal environmental impact data and ensure data consistency, accuracy and integrity.</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System equipped with advanced analytics functionalities and the ability to easily repeat those analyses on the data I select.</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Easy-to-use interface to generate customizable reports and dashboards; the ability to save and templatize reports and dashboards for future use.</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Automated notifications if environmental metric thresholds are exceeded or anomalies are detected.</a:t>
            </a:r>
          </a:p>
        </p:txBody>
      </p:sp>
      <p:pic>
        <p:nvPicPr>
          <p:cNvPr id="3" name="Picture 2" descr="A cartoon of a person&#10;&#10;Description automatically generated">
            <a:extLst>
              <a:ext uri="{FF2B5EF4-FFF2-40B4-BE49-F238E27FC236}">
                <a16:creationId xmlns:a16="http://schemas.microsoft.com/office/drawing/2014/main" id="{35C78168-9D65-EE74-D407-474CCA31D779}"/>
              </a:ext>
            </a:extLst>
          </p:cNvPr>
          <p:cNvPicPr>
            <a:picLocks noChangeAspect="1"/>
          </p:cNvPicPr>
          <p:nvPr/>
        </p:nvPicPr>
        <p:blipFill>
          <a:blip r:embed="rId3"/>
          <a:stretch>
            <a:fillRect/>
          </a:stretch>
        </p:blipFill>
        <p:spPr>
          <a:xfrm>
            <a:off x="538293" y="1309878"/>
            <a:ext cx="983032" cy="2523744"/>
          </a:xfrm>
          <a:prstGeom prst="rect">
            <a:avLst/>
          </a:prstGeom>
        </p:spPr>
      </p:pic>
      <p:sp>
        <p:nvSpPr>
          <p:cNvPr id="2" name="TextBox 1">
            <a:extLst>
              <a:ext uri="{FF2B5EF4-FFF2-40B4-BE49-F238E27FC236}">
                <a16:creationId xmlns:a16="http://schemas.microsoft.com/office/drawing/2014/main" id="{661F4CAE-2D3A-90C9-6864-C8C3B5F3D81B}"/>
              </a:ext>
            </a:extLst>
          </p:cNvPr>
          <p:cNvSpPr txBox="1"/>
          <p:nvPr/>
        </p:nvSpPr>
        <p:spPr>
          <a:xfrm>
            <a:off x="1431863" y="4866501"/>
            <a:ext cx="6280275" cy="276999"/>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1244;p59">
            <a:extLst>
              <a:ext uri="{FF2B5EF4-FFF2-40B4-BE49-F238E27FC236}">
                <a16:creationId xmlns:a16="http://schemas.microsoft.com/office/drawing/2014/main" id="{1FE492BC-952E-9F32-4841-D484046C8C26}"/>
              </a:ext>
            </a:extLst>
          </p:cNvPr>
          <p:cNvSpPr txBox="1">
            <a:spLocks/>
          </p:cNvSpPr>
          <p:nvPr/>
        </p:nvSpPr>
        <p:spPr>
          <a:xfrm>
            <a:off x="720000" y="2677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a:latin typeface="Open Sans" panose="020B0606030504020204" pitchFamily="34" charset="0"/>
                <a:ea typeface="Open Sans" panose="020B0606030504020204" pitchFamily="34" charset="0"/>
                <a:cs typeface="Open Sans" panose="020B0606030504020204" pitchFamily="34" charset="0"/>
              </a:rPr>
              <a:t>Jim: Supply Chain Ops Manager</a:t>
            </a:r>
          </a:p>
        </p:txBody>
      </p:sp>
      <p:sp>
        <p:nvSpPr>
          <p:cNvPr id="5" name="Google Shape;966;p41">
            <a:extLst>
              <a:ext uri="{FF2B5EF4-FFF2-40B4-BE49-F238E27FC236}">
                <a16:creationId xmlns:a16="http://schemas.microsoft.com/office/drawing/2014/main" id="{8032AFED-BCE2-7604-907E-EA2455CD16DD}"/>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33208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2" name="TextBox 1">
            <a:extLst>
              <a:ext uri="{FF2B5EF4-FFF2-40B4-BE49-F238E27FC236}">
                <a16:creationId xmlns:a16="http://schemas.microsoft.com/office/drawing/2014/main" id="{661F4CAE-2D3A-90C9-6864-C8C3B5F3D81B}"/>
              </a:ext>
            </a:extLst>
          </p:cNvPr>
          <p:cNvSpPr txBox="1"/>
          <p:nvPr/>
        </p:nvSpPr>
        <p:spPr>
          <a:xfrm>
            <a:off x="1431863" y="4866501"/>
            <a:ext cx="6280275" cy="276999"/>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A person holding a cup&#10;&#10;Description automatically generated">
            <a:extLst>
              <a:ext uri="{FF2B5EF4-FFF2-40B4-BE49-F238E27FC236}">
                <a16:creationId xmlns:a16="http://schemas.microsoft.com/office/drawing/2014/main" id="{9E46300D-252F-2A22-A152-034AC87CD6F1}"/>
              </a:ext>
            </a:extLst>
          </p:cNvPr>
          <p:cNvPicPr>
            <a:picLocks noChangeAspect="1"/>
          </p:cNvPicPr>
          <p:nvPr/>
        </p:nvPicPr>
        <p:blipFill>
          <a:blip r:embed="rId4"/>
          <a:stretch>
            <a:fillRect/>
          </a:stretch>
        </p:blipFill>
        <p:spPr>
          <a:xfrm>
            <a:off x="7486888" y="1332198"/>
            <a:ext cx="1001678" cy="2468880"/>
          </a:xfrm>
          <a:prstGeom prst="rect">
            <a:avLst/>
          </a:prstGeom>
        </p:spPr>
      </p:pic>
      <p:sp>
        <p:nvSpPr>
          <p:cNvPr id="5" name="Google Shape;1242;p59">
            <a:extLst>
              <a:ext uri="{FF2B5EF4-FFF2-40B4-BE49-F238E27FC236}">
                <a16:creationId xmlns:a16="http://schemas.microsoft.com/office/drawing/2014/main" id="{CE3FF5AF-402F-09EB-9DF9-1D1414D00AC5}"/>
              </a:ext>
            </a:extLst>
          </p:cNvPr>
          <p:cNvSpPr txBox="1">
            <a:spLocks/>
          </p:cNvSpPr>
          <p:nvPr/>
        </p:nvSpPr>
        <p:spPr>
          <a:xfrm>
            <a:off x="774862" y="924062"/>
            <a:ext cx="6858000" cy="3600046"/>
          </a:xfrm>
          <a:prstGeom prst="rect">
            <a:avLst/>
          </a:prstGeom>
        </p:spPr>
        <p:txBody>
          <a:bodyPr spcFirstLastPara="1" wrap="square" lIns="45720" tIns="45720" rIns="45720" bIns="4572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Characteristics: </a:t>
            </a:r>
            <a:r>
              <a:rPr lang="en-US" sz="950">
                <a:latin typeface="Open Sans" panose="020B0606030504020204" pitchFamily="34" charset="0"/>
                <a:ea typeface="Open Sans" panose="020B0606030504020204" pitchFamily="34" charset="0"/>
                <a:cs typeface="Open Sans" panose="020B0606030504020204" pitchFamily="34" charset="0"/>
              </a:rPr>
              <a:t>5+ years of experience as a database administrator, excellent problem solver, security conscious, proactive planner, growth mindset</a:t>
            </a:r>
          </a:p>
          <a:p>
            <a:pPr lvl="0" rtl="0">
              <a:spcBef>
                <a:spcPts val="0"/>
              </a:spcBef>
              <a:spcAft>
                <a:spcPts val="0"/>
              </a:spcAft>
              <a:buClr>
                <a:schemeClr val="tx1"/>
              </a:buClr>
            </a:pPr>
            <a:endParaRPr lang="en-US" sz="950">
              <a:solidFill>
                <a:schemeClr val="tx1"/>
              </a:solidFill>
              <a:latin typeface="Open Sans"/>
              <a:ea typeface="Open Sans"/>
              <a:cs typeface="Open Sans"/>
            </a:endParaRPr>
          </a:p>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Responsibilities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Configures and maintains database management system for required updates and software patches.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Manages system security and implements access controls and security protocols.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Monitors system performance and troubleshoots technical issues.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Conducts regular data backups and disaster recovery planning.</a:t>
            </a:r>
          </a:p>
          <a:p>
            <a:pPr lvl="0" rtl="0">
              <a:spcBef>
                <a:spcPts val="0"/>
              </a:spcBef>
              <a:spcAft>
                <a:spcPts val="0"/>
              </a:spcAft>
              <a:buClr>
                <a:schemeClr val="tx1"/>
              </a:buClr>
            </a:pPr>
            <a:endParaRPr lang="en-US" sz="950">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Pain Points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Excel does not have robust security features, so data security and compliance has been difficult to manage across local drives and shared network folders.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File recovery in cases of accidental deletion, file corruption, and hardware failure is sometimes not possible due to the current lack of built-in backup and recovery mechanisms.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Lack of centralized data repository for environmental information makes data management time consuming.</a:t>
            </a:r>
          </a:p>
          <a:p>
            <a:pPr>
              <a:buClr>
                <a:schemeClr val="tx1"/>
              </a:buClr>
            </a:pPr>
            <a:endParaRPr lang="en-US" sz="95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Requirements</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Database system with automated administrative tools for routine procedures to optimize system efficiency and monitoring.</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Customizable security features for data encryption, user access controls, and security logs to protect confidential data and identify and mitigate potential risks.</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APIs to integrate the database with other systems and third-party applications.</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Comprehensive documentation and support resources to refer to for troubleshooting.</a:t>
            </a:r>
          </a:p>
        </p:txBody>
      </p:sp>
      <p:sp>
        <p:nvSpPr>
          <p:cNvPr id="4" name="Google Shape;1244;p59">
            <a:extLst>
              <a:ext uri="{FF2B5EF4-FFF2-40B4-BE49-F238E27FC236}">
                <a16:creationId xmlns:a16="http://schemas.microsoft.com/office/drawing/2014/main" id="{68BD090F-19ED-0EBC-8D59-6EACD8362534}"/>
              </a:ext>
            </a:extLst>
          </p:cNvPr>
          <p:cNvSpPr txBox="1">
            <a:spLocks/>
          </p:cNvSpPr>
          <p:nvPr/>
        </p:nvSpPr>
        <p:spPr>
          <a:xfrm>
            <a:off x="720000" y="2677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a:latin typeface="Open Sans" panose="020B0606030504020204" pitchFamily="34" charset="0"/>
                <a:ea typeface="Open Sans" panose="020B0606030504020204" pitchFamily="34" charset="0"/>
                <a:cs typeface="Open Sans" panose="020B0606030504020204" pitchFamily="34" charset="0"/>
              </a:rPr>
              <a:t>Oscar: Database Administrator</a:t>
            </a:r>
          </a:p>
        </p:txBody>
      </p:sp>
      <p:sp>
        <p:nvSpPr>
          <p:cNvPr id="7" name="Google Shape;966;p41">
            <a:extLst>
              <a:ext uri="{FF2B5EF4-FFF2-40B4-BE49-F238E27FC236}">
                <a16:creationId xmlns:a16="http://schemas.microsoft.com/office/drawing/2014/main" id="{AD71C511-E27B-C12F-B29B-99A3A4A7DCA3}"/>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90376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7"/>
          <p:cNvSpPr txBox="1">
            <a:spLocks noGrp="1"/>
          </p:cNvSpPr>
          <p:nvPr>
            <p:ph type="title"/>
          </p:nvPr>
        </p:nvSpPr>
        <p:spPr>
          <a:xfrm>
            <a:off x="720000" y="711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Story Point Relative Sizing</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4" name="Google Shape;894;p37"/>
          <p:cNvSpPr txBox="1">
            <a:spLocks noGrp="1"/>
          </p:cNvSpPr>
          <p:nvPr>
            <p:ph type="subTitle" idx="4294967295"/>
          </p:nvPr>
        </p:nvSpPr>
        <p:spPr>
          <a:xfrm>
            <a:off x="720000" y="1284599"/>
            <a:ext cx="7704000" cy="731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To apply relative sizing for each user story, we identified value factors and gave each criterion a weight from an empirical scale of 1-5. Based on the value factor weights, a user story can receive a maximum of 25 story points. </a:t>
            </a:r>
          </a:p>
        </p:txBody>
      </p:sp>
      <p:graphicFrame>
        <p:nvGraphicFramePr>
          <p:cNvPr id="2" name="Table 1">
            <a:extLst>
              <a:ext uri="{FF2B5EF4-FFF2-40B4-BE49-F238E27FC236}">
                <a16:creationId xmlns:a16="http://schemas.microsoft.com/office/drawing/2014/main" id="{B69A87F1-25D1-22D1-451F-61F670649EE4}"/>
              </a:ext>
            </a:extLst>
          </p:cNvPr>
          <p:cNvGraphicFramePr>
            <a:graphicFrameLocks noGrp="1"/>
          </p:cNvGraphicFramePr>
          <p:nvPr>
            <p:extLst>
              <p:ext uri="{D42A27DB-BD31-4B8C-83A1-F6EECF244321}">
                <p14:modId xmlns:p14="http://schemas.microsoft.com/office/powerpoint/2010/main" val="2267993897"/>
              </p:ext>
            </p:extLst>
          </p:nvPr>
        </p:nvGraphicFramePr>
        <p:xfrm>
          <a:off x="662940" y="2092778"/>
          <a:ext cx="7818120" cy="2468880"/>
        </p:xfrm>
        <a:graphic>
          <a:graphicData uri="http://schemas.openxmlformats.org/drawingml/2006/table">
            <a:tbl>
              <a:tblPr firstRow="1" bandRow="1">
                <a:tableStyleId>{F6D6EA9A-273F-4AC8-9EDF-B5E7F9130763}</a:tableStyleId>
              </a:tblPr>
              <a:tblGrid>
                <a:gridCol w="1371600">
                  <a:extLst>
                    <a:ext uri="{9D8B030D-6E8A-4147-A177-3AD203B41FA5}">
                      <a16:colId xmlns:a16="http://schemas.microsoft.com/office/drawing/2014/main" val="2801158631"/>
                    </a:ext>
                  </a:extLst>
                </a:gridCol>
                <a:gridCol w="5852160">
                  <a:extLst>
                    <a:ext uri="{9D8B030D-6E8A-4147-A177-3AD203B41FA5}">
                      <a16:colId xmlns:a16="http://schemas.microsoft.com/office/drawing/2014/main" val="1917038956"/>
                    </a:ext>
                  </a:extLst>
                </a:gridCol>
                <a:gridCol w="594360">
                  <a:extLst>
                    <a:ext uri="{9D8B030D-6E8A-4147-A177-3AD203B41FA5}">
                      <a16:colId xmlns:a16="http://schemas.microsoft.com/office/drawing/2014/main" val="509654938"/>
                    </a:ext>
                  </a:extLst>
                </a:gridCol>
              </a:tblGrid>
              <a:tr h="274320">
                <a:tc>
                  <a:txBody>
                    <a:bodyPr/>
                    <a:lstStyle/>
                    <a:p>
                      <a:r>
                        <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rPr>
                        <a:t>Value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r>
                        <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r>
                        <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rPr>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extLst>
                  <a:ext uri="{0D108BD9-81ED-4DB2-BD59-A6C34878D82A}">
                    <a16:rowId xmlns:a16="http://schemas.microsoft.com/office/drawing/2014/main" val="725603923"/>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Business 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Essential to core business operations, technical readiness, system setup, and core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2746957"/>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Strategic Importance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Aligns with mission, objectives, and delivers value to stakeholders (i.e., enables stakeholders to perform responsibilities effectively - data analysis, report and dashboard creation, system  and monitoring).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6749603"/>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Implementation Complexity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Substantial technical development (i.e., re-design or new UI needed, algorithm development) and/or is a prerequisite for other components.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006104"/>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Risk 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Necessary to mitigate or prevent risks (i.e., security safeguarding data loss or breach.)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3514422"/>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Regulatory Compliance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Essential for industry regulations and standards.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898284"/>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Operational Efficiency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Optimizes system and operational efficiency, contributing to cost-saving benefits.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847606"/>
                  </a:ext>
                </a:extLst>
              </a:tr>
            </a:tbl>
          </a:graphicData>
        </a:graphic>
      </p:graphicFrame>
      <p:sp>
        <p:nvSpPr>
          <p:cNvPr id="4" name="Google Shape;966;p41">
            <a:extLst>
              <a:ext uri="{FF2B5EF4-FFF2-40B4-BE49-F238E27FC236}">
                <a16:creationId xmlns:a16="http://schemas.microsoft.com/office/drawing/2014/main" id="{60068E6F-22BC-6858-B255-6E624591AA7B}"/>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5073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7"/>
          <p:cNvSpPr txBox="1">
            <a:spLocks noGrp="1"/>
          </p:cNvSpPr>
          <p:nvPr>
            <p:ph type="title"/>
          </p:nvPr>
        </p:nvSpPr>
        <p:spPr>
          <a:xfrm>
            <a:off x="715050" y="300446"/>
            <a:ext cx="7713900" cy="492412"/>
          </a:xfrm>
          <a:prstGeom prst="rect">
            <a:avLst/>
          </a:prstGeom>
        </p:spPr>
        <p:txBody>
          <a:bodyPr spcFirstLastPara="1" wrap="square" lIns="91425" tIns="91425" rIns="91425" bIns="91425" anchor="t" anchorCtr="0">
            <a:spAutoFit/>
          </a:bodyPr>
          <a:lstStyle/>
          <a:p>
            <a:r>
              <a:rPr lang="en-IN" sz="2000">
                <a:latin typeface="+mn-lt"/>
                <a:ea typeface="Open Sans" panose="020B0606030504020204" pitchFamily="34" charset="0"/>
                <a:cs typeface="Open Sans" panose="020B0606030504020204" pitchFamily="34" charset="0"/>
              </a:rPr>
              <a:t>Environmental Director User Stories</a:t>
            </a:r>
          </a:p>
        </p:txBody>
      </p:sp>
      <p:graphicFrame>
        <p:nvGraphicFramePr>
          <p:cNvPr id="4" name="Table 3">
            <a:extLst>
              <a:ext uri="{FF2B5EF4-FFF2-40B4-BE49-F238E27FC236}">
                <a16:creationId xmlns:a16="http://schemas.microsoft.com/office/drawing/2014/main" id="{23FB57D8-6141-B3F2-5CE3-F47A95F43503}"/>
              </a:ext>
            </a:extLst>
          </p:cNvPr>
          <p:cNvGraphicFramePr>
            <a:graphicFrameLocks noGrp="1"/>
          </p:cNvGraphicFramePr>
          <p:nvPr>
            <p:extLst>
              <p:ext uri="{D42A27DB-BD31-4B8C-83A1-F6EECF244321}">
                <p14:modId xmlns:p14="http://schemas.microsoft.com/office/powerpoint/2010/main" val="4190656505"/>
              </p:ext>
            </p:extLst>
          </p:nvPr>
        </p:nvGraphicFramePr>
        <p:xfrm>
          <a:off x="274320" y="792858"/>
          <a:ext cx="8595360" cy="4015740"/>
        </p:xfrm>
        <a:graphic>
          <a:graphicData uri="http://schemas.openxmlformats.org/drawingml/2006/table">
            <a:tbl>
              <a:tblPr bandRow="1">
                <a:tableStyleId>{F6D6EA9A-273F-4AC8-9EDF-B5E7F9130763}</a:tableStyleId>
              </a:tblPr>
              <a:tblGrid>
                <a:gridCol w="548640">
                  <a:extLst>
                    <a:ext uri="{9D8B030D-6E8A-4147-A177-3AD203B41FA5}">
                      <a16:colId xmlns:a16="http://schemas.microsoft.com/office/drawing/2014/main" val="1916907430"/>
                    </a:ext>
                  </a:extLst>
                </a:gridCol>
                <a:gridCol w="3749040">
                  <a:extLst>
                    <a:ext uri="{9D8B030D-6E8A-4147-A177-3AD203B41FA5}">
                      <a16:colId xmlns:a16="http://schemas.microsoft.com/office/drawing/2014/main" val="282752497"/>
                    </a:ext>
                  </a:extLst>
                </a:gridCol>
                <a:gridCol w="3749040">
                  <a:extLst>
                    <a:ext uri="{9D8B030D-6E8A-4147-A177-3AD203B41FA5}">
                      <a16:colId xmlns:a16="http://schemas.microsoft.com/office/drawing/2014/main" val="958198028"/>
                    </a:ext>
                  </a:extLst>
                </a:gridCol>
                <a:gridCol w="548640">
                  <a:extLst>
                    <a:ext uri="{9D8B030D-6E8A-4147-A177-3AD203B41FA5}">
                      <a16:colId xmlns:a16="http://schemas.microsoft.com/office/drawing/2014/main" val="1217935287"/>
                    </a:ext>
                  </a:extLst>
                </a:gridCol>
              </a:tblGrid>
              <a:tr h="365760">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ID</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User Story</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5C5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Acceptance Criteria</a:t>
                      </a:r>
                      <a:endParaRPr lang="en-US" sz="850" b="1" baseline="30000">
                        <a:solidFill>
                          <a:schemeClr val="bg1"/>
                        </a:solidFill>
                        <a:effectLst/>
                        <a:latin typeface="Open Sans"/>
                        <a:ea typeface="Open Sans"/>
                        <a:cs typeface="Open San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Story Points</a:t>
                      </a:r>
                      <a:endParaRPr lang="en-US" sz="850">
                        <a:solidFill>
                          <a:schemeClr val="bg1"/>
                        </a:solidFill>
                        <a:effectLst/>
                        <a:latin typeface="Open Sans"/>
                        <a:ea typeface="Open Sans"/>
                        <a:cs typeface="Open Sans"/>
                      </a:endParaRPr>
                    </a:p>
                  </a:txBody>
                  <a:tcPr marL="95250" marR="95250" marT="95250" marB="95250" anchor="ctr">
                    <a:lnL w="12700" cap="flat" cmpd="sng" algn="ctr">
                      <a:solidFill>
                        <a:schemeClr val="tx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118872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chemeClr val="tx2"/>
                          </a:solidFill>
                          <a:effectLst/>
                          <a:latin typeface="Open Sans"/>
                          <a:ea typeface="Open Sans"/>
                          <a:cs typeface="Open Sans"/>
                        </a:rPr>
                        <a:t>★</a:t>
                      </a:r>
                    </a:p>
                    <a:p>
                      <a:pPr algn="ctr" rtl="0" fontAlgn="ctr">
                        <a:spcBef>
                          <a:spcPts val="0"/>
                        </a:spcBef>
                        <a:spcAft>
                          <a:spcPts val="0"/>
                        </a:spcAft>
                      </a:pPr>
                      <a:r>
                        <a:rPr lang="en-US" sz="850">
                          <a:solidFill>
                            <a:schemeClr val="tx1"/>
                          </a:solidFill>
                          <a:effectLst/>
                          <a:latin typeface="Open Sans"/>
                          <a:ea typeface="Open Sans"/>
                          <a:cs typeface="Open Sans"/>
                        </a:rPr>
                        <a:t>1.0</a:t>
                      </a:r>
                    </a:p>
                    <a:p>
                      <a:pPr algn="ctr" rtl="0" fontAlgn="ctr">
                        <a:spcBef>
                          <a:spcPts val="0"/>
                        </a:spcBef>
                        <a:spcAft>
                          <a:spcPts val="0"/>
                        </a:spcAft>
                      </a:pPr>
                      <a:r>
                        <a:rPr lang="en-US" sz="850">
                          <a:solidFill>
                            <a:schemeClr val="tx1"/>
                          </a:solidFill>
                          <a:effectLst/>
                          <a:latin typeface="Open Sans"/>
                          <a:ea typeface="Open Sans"/>
                          <a:cs typeface="Open Sans"/>
                        </a:rPr>
                        <a:t>Epic</a:t>
                      </a:r>
                    </a:p>
                  </a:txBody>
                  <a:tcPr marL="95250" marR="95250" marT="95250" marB="95250" anchor="ctr">
                    <a:lnL w="9525" cap="flat" cmpd="sng" algn="ctr">
                      <a:solidFill>
                        <a:srgbClr val="005C5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850">
                          <a:solidFill>
                            <a:srgbClr val="000000"/>
                          </a:solidFill>
                          <a:effectLst/>
                          <a:latin typeface="Open Sans"/>
                          <a:ea typeface="Open Sans"/>
                          <a:cs typeface="Open Sans"/>
                        </a:rPr>
                        <a:t>As Environmental Director, I want to create dashboards and reports using data integrated from the database management system to monitor environmental KPIs in a Dashboards &amp; Reports Module of the EMS so that I can develop sustainability goals and ensure compliance with regulations.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EMS integration provides access to data from database management system (SeedDMS and MySQL DBMS)</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User can create new dashboards and reports using Dashboards &amp; Reports Module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Dashboards and reports are populated with the data the user selects</a:t>
                      </a:r>
                    </a:p>
                  </a:txBody>
                  <a:tcPr marL="95250" marR="95250" marT="95250" marB="95250" anchor="ctr">
                    <a:lnL w="12700" cap="flat" cmpd="sng" algn="ctr">
                      <a:solidFill>
                        <a:schemeClr val="tx1"/>
                      </a:solidFill>
                      <a:prstDash val="solid"/>
                      <a:round/>
                      <a:headEnd type="none" w="med" len="med"/>
                      <a:tailEnd type="none" w="med" len="med"/>
                    </a:lnL>
                    <a:lnR w="9525" cap="flat" cmpd="sng" algn="ctr">
                      <a:solidFill>
                        <a:srgbClr val="005C5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20</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188720">
                <a:tc>
                  <a:txBody>
                    <a:bodyPr/>
                    <a:lstStyle/>
                    <a:p>
                      <a:pPr lvl="0" algn="ctr" rtl="0">
                        <a:spcBef>
                          <a:spcPts val="0"/>
                        </a:spcBef>
                        <a:spcAft>
                          <a:spcPts val="0"/>
                        </a:spcAft>
                        <a:buNone/>
                      </a:pPr>
                      <a:r>
                        <a:rPr lang="en-US" sz="850">
                          <a:solidFill>
                            <a:schemeClr val="tx1"/>
                          </a:solidFill>
                          <a:effectLst/>
                          <a:latin typeface="Open Sans"/>
                          <a:ea typeface="Open Sans"/>
                          <a:cs typeface="Open Sans"/>
                        </a:rPr>
                        <a:t>1.1</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rgbClr val="000000"/>
                          </a:solidFill>
                          <a:effectLst/>
                          <a:latin typeface="Open Sans"/>
                          <a:ea typeface="Open Sans"/>
                          <a:cs typeface="Open Sans"/>
                        </a:rPr>
                        <a:t>As Environmental Director, I want to export or share via link dashboards and reports from the Dashboards &amp; Reports Module so that I can share them with stakeholders to verify our sustainability targets are met.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Dashboards and reports can be saved and accessed again in the EMS.</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Users can export a local copy of dashboards and reports. Local dashboard copies are not interactive.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Shareable link allows users with EMS access to view dashboards and reports.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15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1188720">
                <a:tc>
                  <a:txBody>
                    <a:bodyPr/>
                    <a:lstStyle/>
                    <a:p>
                      <a:pPr lvl="0" algn="ctr" rtl="0">
                        <a:spcBef>
                          <a:spcPts val="0"/>
                        </a:spcBef>
                        <a:spcAft>
                          <a:spcPts val="0"/>
                        </a:spcAft>
                        <a:buNone/>
                      </a:pPr>
                      <a:r>
                        <a:rPr lang="en-US" sz="850">
                          <a:solidFill>
                            <a:schemeClr val="tx1"/>
                          </a:solidFill>
                          <a:effectLst/>
                          <a:latin typeface="Open Sans"/>
                          <a:ea typeface="Open Sans"/>
                          <a:cs typeface="Open Sans"/>
                        </a:rPr>
                        <a:t>1.2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850">
                          <a:solidFill>
                            <a:srgbClr val="000000"/>
                          </a:solidFill>
                          <a:effectLst/>
                          <a:latin typeface="Open Sans"/>
                          <a:ea typeface="Open Sans"/>
                          <a:cs typeface="Open Sans"/>
                        </a:rPr>
                        <a:t>As Environmental Director, I want to export multiple supplier sustainability certification documents at a time from the Supply Chain Module so that I can quickly consolidate documents for regulation compliance.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Supplier sustainability documents appear in the Supply Chain Module.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Multiple documents can be selected and exported at once.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Export status message informs the user if the export is successful or failed. If failed, file(s) that failed to export are indicated.</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19</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838343327"/>
                  </a:ext>
                </a:extLst>
              </a:tr>
            </a:tbl>
          </a:graphicData>
        </a:graphic>
      </p:graphicFrame>
      <p:sp>
        <p:nvSpPr>
          <p:cNvPr id="5" name="Google Shape;966;p41">
            <a:extLst>
              <a:ext uri="{FF2B5EF4-FFF2-40B4-BE49-F238E27FC236}">
                <a16:creationId xmlns:a16="http://schemas.microsoft.com/office/drawing/2014/main" id="{225B9CD5-2AF1-5DC6-166D-A6375340735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83075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3FB57D8-6141-B3F2-5CE3-F47A95F43503}"/>
              </a:ext>
            </a:extLst>
          </p:cNvPr>
          <p:cNvGraphicFramePr>
            <a:graphicFrameLocks noGrp="1"/>
          </p:cNvGraphicFramePr>
          <p:nvPr>
            <p:extLst>
              <p:ext uri="{D42A27DB-BD31-4B8C-83A1-F6EECF244321}">
                <p14:modId xmlns:p14="http://schemas.microsoft.com/office/powerpoint/2010/main" val="2400110074"/>
              </p:ext>
            </p:extLst>
          </p:nvPr>
        </p:nvGraphicFramePr>
        <p:xfrm>
          <a:off x="453568" y="520716"/>
          <a:ext cx="8310645" cy="4420438"/>
        </p:xfrm>
        <a:graphic>
          <a:graphicData uri="http://schemas.openxmlformats.org/drawingml/2006/table">
            <a:tbl>
              <a:tblPr bandRow="1">
                <a:tableStyleId>{F6D6EA9A-273F-4AC8-9EDF-B5E7F9130763}</a:tableStyleId>
              </a:tblPr>
              <a:tblGrid>
                <a:gridCol w="446805">
                  <a:extLst>
                    <a:ext uri="{9D8B030D-6E8A-4147-A177-3AD203B41FA5}">
                      <a16:colId xmlns:a16="http://schemas.microsoft.com/office/drawing/2014/main" val="1916907430"/>
                    </a:ext>
                  </a:extLst>
                </a:gridCol>
                <a:gridCol w="3657600">
                  <a:extLst>
                    <a:ext uri="{9D8B030D-6E8A-4147-A177-3AD203B41FA5}">
                      <a16:colId xmlns:a16="http://schemas.microsoft.com/office/drawing/2014/main" val="282752497"/>
                    </a:ext>
                  </a:extLst>
                </a:gridCol>
                <a:gridCol w="3657600">
                  <a:extLst>
                    <a:ext uri="{9D8B030D-6E8A-4147-A177-3AD203B41FA5}">
                      <a16:colId xmlns:a16="http://schemas.microsoft.com/office/drawing/2014/main" val="958198028"/>
                    </a:ext>
                  </a:extLst>
                </a:gridCol>
                <a:gridCol w="548640">
                  <a:extLst>
                    <a:ext uri="{9D8B030D-6E8A-4147-A177-3AD203B41FA5}">
                      <a16:colId xmlns:a16="http://schemas.microsoft.com/office/drawing/2014/main" val="1217935287"/>
                    </a:ext>
                  </a:extLst>
                </a:gridCol>
              </a:tblGrid>
              <a:tr h="274320">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ID</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User Story</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Acceptance Criteria</a:t>
                      </a:r>
                      <a:endParaRPr lang="en-US" sz="850" b="1" baseline="3000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Story Points</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746650">
                <a:tc>
                  <a:txBody>
                    <a:bodyPr/>
                    <a:lstStyle/>
                    <a:p>
                      <a:pPr algn="ctr" rtl="0" fontAlgn="ctr">
                        <a:spcBef>
                          <a:spcPts val="0"/>
                        </a:spcBef>
                        <a:spcAft>
                          <a:spcPts val="0"/>
                        </a:spcAft>
                      </a:pPr>
                      <a:r>
                        <a:rPr lang="en-US" sz="850">
                          <a:solidFill>
                            <a:schemeClr val="tx2"/>
                          </a:solidFill>
                          <a:effectLst/>
                          <a:latin typeface="Open Sans"/>
                          <a:ea typeface="Open Sans"/>
                          <a:cs typeface="Open Sans"/>
                        </a:rPr>
                        <a:t>★</a:t>
                      </a:r>
                    </a:p>
                    <a:p>
                      <a:pPr algn="ctr" rtl="0" fontAlgn="ctr">
                        <a:spcBef>
                          <a:spcPts val="0"/>
                        </a:spcBef>
                        <a:spcAft>
                          <a:spcPts val="0"/>
                        </a:spcAft>
                      </a:pPr>
                      <a:r>
                        <a:rPr lang="en-US" sz="850">
                          <a:solidFill>
                            <a:schemeClr val="tx1"/>
                          </a:solidFill>
                          <a:effectLst/>
                          <a:latin typeface="Open Sans"/>
                          <a:ea typeface="Open Sans"/>
                          <a:cs typeface="Open Sans"/>
                        </a:rPr>
                        <a:t>2.0</a:t>
                      </a:r>
                    </a:p>
                    <a:p>
                      <a:pPr algn="ctr" rtl="0" fontAlgn="ctr">
                        <a:spcBef>
                          <a:spcPts val="0"/>
                        </a:spcBef>
                        <a:spcAft>
                          <a:spcPts val="0"/>
                        </a:spcAft>
                      </a:pPr>
                      <a:r>
                        <a:rPr lang="en-US" sz="850">
                          <a:solidFill>
                            <a:schemeClr val="tx1"/>
                          </a:solidFill>
                          <a:effectLst/>
                          <a:latin typeface="Open Sans"/>
                          <a:ea typeface="Open Sans"/>
                          <a:cs typeface="Open Sans"/>
                        </a:rPr>
                        <a:t>Epic</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700" b="0">
                          <a:solidFill>
                            <a:srgbClr val="000000"/>
                          </a:solidFill>
                          <a:effectLst/>
                          <a:latin typeface="Open Sans"/>
                          <a:ea typeface="Open Sans"/>
                          <a:cs typeface="Open Sans"/>
                        </a:rPr>
                        <a:t>As the Supply Chain Ops Manager, I want to access supply chain ops environmental impact data (supplier information, raw material sourcing, manufacturing processes, transportation and logistics, inventory) from the Supply Chain Module (a consolidated view of supply chain data) of a reliable EMS with a system uptime of at least 99.5% so that I can ensure supply chain operations are in alignment with environmental goals and compliant with regulations.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700" b="0" u="none">
                          <a:solidFill>
                            <a:srgbClr val="000000"/>
                          </a:solidFill>
                          <a:effectLst/>
                          <a:latin typeface="Open Sans"/>
                          <a:ea typeface="Open Sans"/>
                          <a:cs typeface="Open Sans"/>
                        </a:rPr>
                        <a:t>Data from all sources is accurately integrated and visualized within the Supply Chain Module without errors.</a:t>
                      </a:r>
                    </a:p>
                    <a:p>
                      <a:pPr marL="171450" indent="-171450" rtl="0" fontAlgn="ctr">
                        <a:spcBef>
                          <a:spcPts val="0"/>
                        </a:spcBef>
                        <a:spcAft>
                          <a:spcPts val="0"/>
                        </a:spcAft>
                        <a:buFont typeface="Arial" panose="020B0604020202020204" pitchFamily="34" charset="0"/>
                        <a:buChar char="•"/>
                      </a:pPr>
                      <a:r>
                        <a:rPr lang="en-US" sz="700" b="0" u="none">
                          <a:solidFill>
                            <a:srgbClr val="000000"/>
                          </a:solidFill>
                          <a:effectLst/>
                          <a:latin typeface="Open Sans"/>
                          <a:ea typeface="Open Sans"/>
                          <a:cs typeface="Open Sans"/>
                        </a:rPr>
                        <a:t>The system processes and visualizes data within the stipulated time limits, ensuring efficient operations.</a:t>
                      </a:r>
                    </a:p>
                    <a:p>
                      <a:pPr marL="171450" indent="-171450" rtl="0" fontAlgn="ctr">
                        <a:spcBef>
                          <a:spcPts val="0"/>
                        </a:spcBef>
                        <a:spcAft>
                          <a:spcPts val="0"/>
                        </a:spcAft>
                        <a:buFont typeface="Arial" panose="020B0604020202020204" pitchFamily="34" charset="0"/>
                        <a:buChar char="•"/>
                      </a:pPr>
                      <a:r>
                        <a:rPr lang="en-US" sz="700" b="0" u="none">
                          <a:solidFill>
                            <a:srgbClr val="000000"/>
                          </a:solidFill>
                          <a:effectLst/>
                          <a:latin typeface="Open Sans"/>
                          <a:ea typeface="Open Sans"/>
                          <a:cs typeface="Open Sans"/>
                        </a:rPr>
                        <a:t>The system uptime demonstrates reliability with at least 99.5% uptime, ensuring continuous operation.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53032875"/>
                  </a:ext>
                </a:extLst>
              </a:tr>
              <a:tr h="938098">
                <a:tc>
                  <a:txBody>
                    <a:bodyPr/>
                    <a:lstStyle/>
                    <a:p>
                      <a:pPr algn="ctr" rtl="0" fontAlgn="ctr">
                        <a:spcBef>
                          <a:spcPts val="0"/>
                        </a:spcBef>
                        <a:spcAft>
                          <a:spcPts val="0"/>
                        </a:spcAft>
                      </a:pPr>
                      <a:r>
                        <a:rPr lang="en-US" sz="850">
                          <a:solidFill>
                            <a:schemeClr val="tx1"/>
                          </a:solidFill>
                          <a:effectLst/>
                          <a:latin typeface="Open Sans"/>
                          <a:ea typeface="Open Sans"/>
                          <a:cs typeface="Open Sans"/>
                        </a:rPr>
                        <a:t>2.1</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700" b="0">
                          <a:solidFill>
                            <a:srgbClr val="000000"/>
                          </a:solidFill>
                          <a:effectLst/>
                          <a:latin typeface="Open Sans"/>
                          <a:ea typeface="Open Sans"/>
                          <a:cs typeface="Open Sans"/>
                        </a:rPr>
                        <a:t>As a Supply Chain Operations Manager, I need a system that generates detailed reports on material sourcing and supplier performance. These reports should include at least 95% of our active suppliers and cover key metrics like delivery time, cost compliance, quality of materials, and sustainability ratings, so that I can make well-informed decisions that enhance the cost-effectiveness and sustainability of our supply chain.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system includes data from at least 95% of active suppliers in each generated report.</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metrics on delivery time, cost compliance, and other factors are accurately calculated and displayed.</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Reports are easy to access, readable by the chain management team, and interpretable.</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reports reflect the latest and most accurate data on supplier performance.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129551">
                <a:tc>
                  <a:txBody>
                    <a:bodyPr/>
                    <a:lstStyle/>
                    <a:p>
                      <a:pPr algn="ctr" rtl="0" fontAlgn="ctr">
                        <a:spcBef>
                          <a:spcPts val="0"/>
                        </a:spcBef>
                        <a:spcAft>
                          <a:spcPts val="0"/>
                        </a:spcAft>
                      </a:pPr>
                      <a:r>
                        <a:rPr lang="en-US" sz="850">
                          <a:solidFill>
                            <a:schemeClr val="tx1"/>
                          </a:solidFill>
                          <a:effectLst/>
                          <a:latin typeface="Open Sans"/>
                          <a:ea typeface="Open Sans"/>
                          <a:cs typeface="Open Sans"/>
                        </a:rPr>
                        <a:t>2.2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700" b="0">
                          <a:solidFill>
                            <a:srgbClr val="000000"/>
                          </a:solidFill>
                          <a:effectLst/>
                          <a:latin typeface="Open Sans"/>
                          <a:ea typeface="Open Sans"/>
                          <a:cs typeface="Open Sans"/>
                        </a:rPr>
                        <a:t>As a Supply Chain Operations Manager, I need a system to gather and analyze data on the environmental impacts of our operations, including CO2 emissions, energy consumption, recycling rates, and waste generation. This system should allow for the analysis of historical data spanning at least the past five years, enable quick processing and visualization of new data within 24 hours, and facilitate the generation of automated compliance reports monthly. The system must also include APIs that enable integration with other corporate systems and support the extraction of environmental data for detailed analysis and reporting, so that we can comply with environmental regulations and support our corporate sustainability goals.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The system correctly captures and analyzes specified environmental metrics and historical data.</a:t>
                      </a:r>
                    </a:p>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Data is processed and visualized within 24 hours, meeting visualization deadlines.</a:t>
                      </a:r>
                    </a:p>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Compliance reports are generated on schedule and adhere to regulatory standards.</a:t>
                      </a:r>
                    </a:p>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APIs demonstrate effective integration and robust data handling under operational conditions.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290349887"/>
                  </a:ext>
                </a:extLst>
              </a:tr>
              <a:tr h="938098">
                <a:tc>
                  <a:txBody>
                    <a:bodyPr/>
                    <a:lstStyle/>
                    <a:p>
                      <a:pPr algn="ctr" rtl="0" fontAlgn="ctr">
                        <a:spcBef>
                          <a:spcPts val="0"/>
                        </a:spcBef>
                        <a:spcAft>
                          <a:spcPts val="0"/>
                        </a:spcAft>
                      </a:pPr>
                      <a:r>
                        <a:rPr lang="en-US" sz="850">
                          <a:solidFill>
                            <a:schemeClr val="tx1"/>
                          </a:solidFill>
                          <a:effectLst/>
                          <a:latin typeface="Open Sans"/>
                          <a:ea typeface="Open Sans"/>
                          <a:cs typeface="Open Sans"/>
                        </a:rPr>
                        <a:t>2.3</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700" b="0">
                          <a:effectLst/>
                          <a:latin typeface="+mn-lt"/>
                        </a:rPr>
                        <a:t>As a Supply Chain Operations Manager, I need a system that allows me to easily export data in multiple formats for detailed analysis and reporting. The system must support exporting data in at least three different file formats such as CSV, Excel, PDF, XML, and JSON. It should complete the export process within 5 minutes for reports up to 500 MB and allow for customization of the exported data based on user-selected parameters. The system should also maintain a log of all export activities, so that we can facilitate effective communication with both internal and external stakeholders, ensuring transparency and compliance.</a:t>
                      </a:r>
                    </a:p>
                  </a:txBody>
                  <a:tcPr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system supports data export in at least CSV, Excel, PDF, XML, and JSON formats.</a:t>
                      </a:r>
                    </a:p>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data export process completes within 5 minutes for reports up to 500 MB.</a:t>
                      </a:r>
                    </a:p>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system allows for customization of the exported data based on user-selected parameters.</a:t>
                      </a:r>
                    </a:p>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Export activities log accurately, maintaining detailed and compliant records of user and file size activities.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20</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37127735"/>
                  </a:ext>
                </a:extLst>
              </a:tr>
            </a:tbl>
          </a:graphicData>
        </a:graphic>
      </p:graphicFrame>
      <p:sp>
        <p:nvSpPr>
          <p:cNvPr id="3" name="Google Shape;966;p41">
            <a:extLst>
              <a:ext uri="{FF2B5EF4-FFF2-40B4-BE49-F238E27FC236}">
                <a16:creationId xmlns:a16="http://schemas.microsoft.com/office/drawing/2014/main" id="{7D478168-1015-E31E-1367-0ABE611B8ECB}"/>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6" name="Google Shape;1202;p57">
            <a:extLst>
              <a:ext uri="{FF2B5EF4-FFF2-40B4-BE49-F238E27FC236}">
                <a16:creationId xmlns:a16="http://schemas.microsoft.com/office/drawing/2014/main" id="{53403AE3-9441-B7ED-BB85-6031F86E4A86}"/>
              </a:ext>
            </a:extLst>
          </p:cNvPr>
          <p:cNvSpPr txBox="1">
            <a:spLocks/>
          </p:cNvSpPr>
          <p:nvPr/>
        </p:nvSpPr>
        <p:spPr>
          <a:xfrm>
            <a:off x="643930" y="30480"/>
            <a:ext cx="7713900" cy="49241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IN" sz="2000">
                <a:latin typeface="+mn-lt"/>
                <a:ea typeface="Open Sans" panose="020B0606030504020204" pitchFamily="34" charset="0"/>
                <a:cs typeface="Open Sans" panose="020B0606030504020204" pitchFamily="34" charset="0"/>
              </a:rPr>
              <a:t>Supply Chain Ops Manager User Stories</a:t>
            </a:r>
          </a:p>
        </p:txBody>
      </p:sp>
    </p:spTree>
    <p:extLst>
      <p:ext uri="{BB962C8B-B14F-4D97-AF65-F5344CB8AC3E}">
        <p14:creationId xmlns:p14="http://schemas.microsoft.com/office/powerpoint/2010/main" val="224431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3FB57D8-6141-B3F2-5CE3-F47A95F43503}"/>
              </a:ext>
            </a:extLst>
          </p:cNvPr>
          <p:cNvGraphicFramePr>
            <a:graphicFrameLocks noGrp="1"/>
          </p:cNvGraphicFramePr>
          <p:nvPr>
            <p:extLst>
              <p:ext uri="{D42A27DB-BD31-4B8C-83A1-F6EECF244321}">
                <p14:modId xmlns:p14="http://schemas.microsoft.com/office/powerpoint/2010/main" val="824518753"/>
              </p:ext>
            </p:extLst>
          </p:nvPr>
        </p:nvGraphicFramePr>
        <p:xfrm>
          <a:off x="256032" y="802925"/>
          <a:ext cx="8266176" cy="3931920"/>
        </p:xfrm>
        <a:graphic>
          <a:graphicData uri="http://schemas.openxmlformats.org/drawingml/2006/table">
            <a:tbl>
              <a:tblPr bandRow="1">
                <a:tableStyleId>{F6D6EA9A-273F-4AC8-9EDF-B5E7F9130763}</a:tableStyleId>
              </a:tblPr>
              <a:tblGrid>
                <a:gridCol w="411480">
                  <a:extLst>
                    <a:ext uri="{9D8B030D-6E8A-4147-A177-3AD203B41FA5}">
                      <a16:colId xmlns:a16="http://schemas.microsoft.com/office/drawing/2014/main" val="1916907430"/>
                    </a:ext>
                  </a:extLst>
                </a:gridCol>
                <a:gridCol w="3474720">
                  <a:extLst>
                    <a:ext uri="{9D8B030D-6E8A-4147-A177-3AD203B41FA5}">
                      <a16:colId xmlns:a16="http://schemas.microsoft.com/office/drawing/2014/main" val="282752497"/>
                    </a:ext>
                  </a:extLst>
                </a:gridCol>
                <a:gridCol w="3840480">
                  <a:extLst>
                    <a:ext uri="{9D8B030D-6E8A-4147-A177-3AD203B41FA5}">
                      <a16:colId xmlns:a16="http://schemas.microsoft.com/office/drawing/2014/main" val="958198028"/>
                    </a:ext>
                  </a:extLst>
                </a:gridCol>
                <a:gridCol w="539496">
                  <a:extLst>
                    <a:ext uri="{9D8B030D-6E8A-4147-A177-3AD203B41FA5}">
                      <a16:colId xmlns:a16="http://schemas.microsoft.com/office/drawing/2014/main" val="1217935287"/>
                    </a:ext>
                  </a:extLst>
                </a:gridCol>
              </a:tblGrid>
              <a:tr h="422516">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ID</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User Story</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Acceptance Criteria</a:t>
                      </a:r>
                      <a:endParaRPr lang="en-US" sz="850" b="1" baseline="3000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Story Point</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chemeClr val="tx2"/>
                          </a:solidFill>
                          <a:effectLst/>
                          <a:latin typeface="Open Sans"/>
                          <a:ea typeface="Open Sans"/>
                          <a:cs typeface="Open Sans"/>
                        </a:rPr>
                        <a:t>★</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chemeClr val="tx1"/>
                          </a:solidFill>
                          <a:effectLst/>
                          <a:latin typeface="Open Sans"/>
                          <a:ea typeface="Open Sans"/>
                          <a:cs typeface="Open Sans"/>
                        </a:rPr>
                        <a:t>3.0</a:t>
                      </a:r>
                    </a:p>
                    <a:p>
                      <a:pPr algn="ctr" rtl="0" fontAlgn="ctr">
                        <a:spcBef>
                          <a:spcPts val="0"/>
                        </a:spcBef>
                        <a:spcAft>
                          <a:spcPts val="0"/>
                        </a:spcAft>
                      </a:pPr>
                      <a:r>
                        <a:rPr lang="en-US" sz="850">
                          <a:solidFill>
                            <a:schemeClr val="tx1"/>
                          </a:solidFill>
                          <a:effectLst/>
                          <a:latin typeface="Open Sans"/>
                          <a:ea typeface="Open Sans"/>
                          <a:cs typeface="Open Sans"/>
                        </a:rPr>
                        <a:t>Epic</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50">
                          <a:solidFill>
                            <a:srgbClr val="000000"/>
                          </a:solidFill>
                          <a:effectLst/>
                          <a:latin typeface="Open Sans"/>
                          <a:ea typeface="Open Sans"/>
                          <a:cs typeface="Open Sans"/>
                        </a:rPr>
                        <a:t>As Database Administrator, I want to have admin access to configure security protocols and manage system access </a:t>
                      </a:r>
                      <a:r>
                        <a:rPr lang="en-US" sz="850" b="0" i="0" u="none" strike="noStrike" noProof="0">
                          <a:solidFill>
                            <a:srgbClr val="000000"/>
                          </a:solidFill>
                          <a:effectLst/>
                          <a:latin typeface="Open Sans"/>
                        </a:rPr>
                        <a:t>in the Administrative Dashboard, </a:t>
                      </a:r>
                      <a:r>
                        <a:rPr lang="en-US" sz="850" b="0">
                          <a:solidFill>
                            <a:srgbClr val="000000"/>
                          </a:solidFill>
                          <a:effectLst/>
                          <a:latin typeface="Open Sans"/>
                          <a:ea typeface="Open Sans"/>
                          <a:cs typeface="Open Sans"/>
                        </a:rPr>
                        <a:t>so that I can ensure that the system and internal data is secure</a:t>
                      </a:r>
                      <a:r>
                        <a:rPr lang="en-US" sz="850">
                          <a:solidFill>
                            <a:srgbClr val="000000"/>
                          </a:solidFill>
                          <a:effectLst/>
                          <a:latin typeface="Open Sans"/>
                          <a:ea typeface="Open Sans"/>
                          <a:cs typeface="Open Sans"/>
                        </a:rPr>
                        <a: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Only EMS admin users can access the Administrative Dashboard</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Admin user can configure and implement security protocols to the system according to their desired specifications.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latin typeface="Open Sans"/>
                        </a:rPr>
                        <a:t>Admin user can implement data encryption algorithms for data at-rest and in-transit.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latin typeface="Open Sans"/>
                        </a:rPr>
                        <a:t>Admin user can view system access attempts (log include: timestamp, user account involved, attempt status, and IP address) </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0">
                <a:tc>
                  <a:txBody>
                    <a:bodyPr/>
                    <a:lstStyle/>
                    <a:p>
                      <a:pPr lvl="0" algn="ctr" rtl="0">
                        <a:spcBef>
                          <a:spcPts val="0"/>
                        </a:spcBef>
                        <a:spcAft>
                          <a:spcPts val="0"/>
                        </a:spcAft>
                        <a:buNone/>
                      </a:pPr>
                      <a:r>
                        <a:rPr lang="en-US" sz="850">
                          <a:solidFill>
                            <a:schemeClr val="tx1"/>
                          </a:solidFill>
                          <a:effectLst/>
                          <a:latin typeface="Open Sans"/>
                          <a:ea typeface="Open Sans"/>
                          <a:cs typeface="Open Sans"/>
                        </a:rPr>
                        <a:t>3.1</a:t>
                      </a:r>
                      <a:endParaRPr lang="en-US" sz="85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850" b="0" i="0" u="none" strike="noStrike" noProof="0">
                          <a:solidFill>
                            <a:srgbClr val="000000"/>
                          </a:solidFill>
                          <a:effectLst/>
                          <a:latin typeface="Open Sans"/>
                        </a:rPr>
                        <a:t>As Database Administrator, I want to manage user access and permissions from the Administrative Dashboard, so that I can grant users access to specific data and functionalities and ensure data security.</a:t>
                      </a:r>
                      <a:endParaRPr lang="en-US" sz="850">
                        <a:solidFill>
                          <a:srgbClr val="000000"/>
                        </a:solidFill>
                        <a:latin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Admin user can create, edit, and delete system user accounts.</a:t>
                      </a:r>
                    </a:p>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Admin user can configure user account permissions to view or modify data in the database management system and actions within modules (i.e., generating reports).</a:t>
                      </a:r>
                    </a:p>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Enforces password policies and admin users can reset passwords for system users.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25</a:t>
                      </a:r>
                      <a:endPar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0">
                <a:tc>
                  <a:txBody>
                    <a:bodyPr/>
                    <a:lstStyle/>
                    <a:p>
                      <a:pPr lvl="0" algn="ctr" rtl="0">
                        <a:spcBef>
                          <a:spcPts val="0"/>
                        </a:spcBef>
                        <a:spcAft>
                          <a:spcPts val="0"/>
                        </a:spcAft>
                        <a:buNone/>
                      </a:pPr>
                      <a:r>
                        <a:rPr lang="en-US" sz="85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rgbClr val="000000"/>
                          </a:solidFill>
                          <a:effectLst/>
                          <a:latin typeface="Open Sans"/>
                          <a:ea typeface="Open Sans"/>
                          <a:cs typeface="Open Sans"/>
                        </a:rPr>
                        <a:t>As D</a:t>
                      </a:r>
                      <a:r>
                        <a:rPr lang="en-US" sz="850" b="0">
                          <a:solidFill>
                            <a:srgbClr val="000000"/>
                          </a:solidFill>
                          <a:effectLst/>
                          <a:latin typeface="Open Sans"/>
                          <a:ea typeface="Open Sans"/>
                          <a:cs typeface="Open Sans"/>
                        </a:rPr>
                        <a:t>atabase Administrator, I want to have admin access to monitor system performance and data integrity at scale through the Administrative Dashboard so that the database operates efficiently and reliably to support business operations.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Administrative Dashboard displays data integrity metrics (including number of errors encountered, data inconsistencies).</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Administrative Dashboard displays system insights for resource utilization, database uptime, and query response times.</a:t>
                      </a:r>
                      <a:endParaRPr lang="en-US" sz="850" b="0">
                        <a:solidFill>
                          <a:srgbClr val="000000"/>
                        </a:solidFill>
                        <a:latin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25</a:t>
                      </a:r>
                      <a:endPar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764339460"/>
                  </a:ext>
                </a:extLst>
              </a:tr>
              <a:tr h="0">
                <a:tc>
                  <a:txBody>
                    <a:bodyPr/>
                    <a:lstStyle/>
                    <a:p>
                      <a:pPr lvl="0" algn="ctr" rtl="0">
                        <a:spcBef>
                          <a:spcPts val="0"/>
                        </a:spcBef>
                        <a:spcAft>
                          <a:spcPts val="0"/>
                        </a:spcAft>
                        <a:buNone/>
                      </a:pPr>
                      <a:r>
                        <a:rPr lang="en-US" sz="85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3.3</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50" b="0" i="0" u="none" strike="noStrike" noProof="0">
                          <a:solidFill>
                            <a:srgbClr val="000000"/>
                          </a:solidFill>
                          <a:effectLst/>
                          <a:latin typeface="Open Sans"/>
                        </a:rPr>
                        <a:t>As Database Administrator, I want to set up automated data purging routines in the Administrative Dashboard so that old, non-essential data is removed, and storage space is optimized for system efficiency.</a:t>
                      </a:r>
                      <a:endParaRPr lang="en-US" sz="850">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Interface provided to define data purging routines based on data age and tables to be purged.</a:t>
                      </a:r>
                    </a:p>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System logs automated data purging activities for audit purposes including activity timestamp and tables affected.</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22</a:t>
                      </a:r>
                      <a:endPar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53229395"/>
                  </a:ext>
                </a:extLst>
              </a:tr>
            </a:tbl>
          </a:graphicData>
        </a:graphic>
      </p:graphicFrame>
      <p:sp>
        <p:nvSpPr>
          <p:cNvPr id="2" name="Google Shape;966;p41">
            <a:extLst>
              <a:ext uri="{FF2B5EF4-FFF2-40B4-BE49-F238E27FC236}">
                <a16:creationId xmlns:a16="http://schemas.microsoft.com/office/drawing/2014/main" id="{41589717-E810-877C-DB7A-0F091E3C4D19}"/>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6" name="Google Shape;1202;p57">
            <a:extLst>
              <a:ext uri="{FF2B5EF4-FFF2-40B4-BE49-F238E27FC236}">
                <a16:creationId xmlns:a16="http://schemas.microsoft.com/office/drawing/2014/main" id="{D0164FDA-EEC4-180D-E690-3339DB447FF8}"/>
              </a:ext>
            </a:extLst>
          </p:cNvPr>
          <p:cNvSpPr txBox="1">
            <a:spLocks/>
          </p:cNvSpPr>
          <p:nvPr/>
        </p:nvSpPr>
        <p:spPr>
          <a:xfrm>
            <a:off x="715050" y="309149"/>
            <a:ext cx="7713900" cy="49241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IN" sz="2000">
                <a:latin typeface="+mn-lt"/>
                <a:ea typeface="Open Sans" panose="020B0606030504020204" pitchFamily="34" charset="0"/>
                <a:cs typeface="Open Sans" panose="020B0606030504020204" pitchFamily="34" charset="0"/>
              </a:rPr>
              <a:t>Database Administrator User Stories</a:t>
            </a:r>
          </a:p>
        </p:txBody>
      </p:sp>
    </p:spTree>
    <p:extLst>
      <p:ext uri="{BB962C8B-B14F-4D97-AF65-F5344CB8AC3E}">
        <p14:creationId xmlns:p14="http://schemas.microsoft.com/office/powerpoint/2010/main" val="272330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101"/>
        <p:cNvGrpSpPr/>
        <p:nvPr/>
      </p:nvGrpSpPr>
      <p:grpSpPr>
        <a:xfrm>
          <a:off x="0" y="0"/>
          <a:ext cx="0" cy="0"/>
          <a:chOff x="0" y="0"/>
          <a:chExt cx="0" cy="0"/>
        </a:xfrm>
      </p:grpSpPr>
      <p:sp>
        <p:nvSpPr>
          <p:cNvPr id="3" name="TextBox 2">
            <a:extLst>
              <a:ext uri="{FF2B5EF4-FFF2-40B4-BE49-F238E27FC236}">
                <a16:creationId xmlns:a16="http://schemas.microsoft.com/office/drawing/2014/main" id="{E9B15962-AD93-4C8F-E46D-45F2E00A1196}"/>
              </a:ext>
            </a:extLst>
          </p:cNvPr>
          <p:cNvSpPr txBox="1"/>
          <p:nvPr/>
        </p:nvSpPr>
        <p:spPr>
          <a:xfrm>
            <a:off x="0" y="4220170"/>
            <a:ext cx="998220"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Icons used to create diagram from Lucid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https://lucid.co/</a:t>
            </a:r>
            <a:r>
              <a:rPr lang="en-US" sz="600">
                <a:latin typeface="Open Sans" panose="020B0606030504020204" pitchFamily="34" charset="0"/>
                <a:ea typeface="Open Sans" panose="020B0606030504020204" pitchFamily="34" charset="0"/>
                <a:cs typeface="Open Sans" panose="020B0606030504020204" pitchFamily="34" charset="0"/>
              </a:rPr>
              <a:t>)</a:t>
            </a:r>
          </a:p>
          <a:p>
            <a:pPr>
              <a:buSzPts val="1100"/>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(n.d.)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Logo.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https://www.seeddms.org/images/seeddms-logo.svg</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a:extLst>
              <a:ext uri="{FF2B5EF4-FFF2-40B4-BE49-F238E27FC236}">
                <a16:creationId xmlns:a16="http://schemas.microsoft.com/office/drawing/2014/main" id="{A84BCFAA-19BA-3518-CA41-39423CCCA455}"/>
              </a:ext>
            </a:extLst>
          </p:cNvPr>
          <p:cNvSpPr txBox="1">
            <a:spLocks/>
          </p:cNvSpPr>
          <p:nvPr/>
        </p:nvSpPr>
        <p:spPr>
          <a:xfrm>
            <a:off x="715100" y="0"/>
            <a:ext cx="77139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sz="2400">
                <a:latin typeface="Open Sans" panose="020B0606030504020204" pitchFamily="34" charset="0"/>
                <a:ea typeface="Open Sans" panose="020B0606030504020204" pitchFamily="34" charset="0"/>
                <a:cs typeface="Open Sans" panose="020B0606030504020204" pitchFamily="34" charset="0"/>
              </a:rPr>
              <a:t>As-Is State</a:t>
            </a:r>
          </a:p>
        </p:txBody>
      </p:sp>
      <p:pic>
        <p:nvPicPr>
          <p:cNvPr id="9" name="Picture 8" descr="A screenshot of a computer screen&#10;&#10;Description automatically generated">
            <a:extLst>
              <a:ext uri="{FF2B5EF4-FFF2-40B4-BE49-F238E27FC236}">
                <a16:creationId xmlns:a16="http://schemas.microsoft.com/office/drawing/2014/main" id="{E202FD6D-7F6F-A022-371C-670E1E522EE1}"/>
              </a:ext>
            </a:extLst>
          </p:cNvPr>
          <p:cNvPicPr>
            <a:picLocks noChangeAspect="1"/>
          </p:cNvPicPr>
          <p:nvPr/>
        </p:nvPicPr>
        <p:blipFill rotWithShape="1">
          <a:blip r:embed="rId5"/>
          <a:srcRect t="1926"/>
          <a:stretch/>
        </p:blipFill>
        <p:spPr>
          <a:xfrm>
            <a:off x="937518" y="68580"/>
            <a:ext cx="7543285" cy="5044440"/>
          </a:xfrm>
          <a:prstGeom prst="rect">
            <a:avLst/>
          </a:prstGeom>
        </p:spPr>
      </p:pic>
      <p:sp>
        <p:nvSpPr>
          <p:cNvPr id="2" name="Google Shape;966;p41">
            <a:extLst>
              <a:ext uri="{FF2B5EF4-FFF2-40B4-BE49-F238E27FC236}">
                <a16:creationId xmlns:a16="http://schemas.microsoft.com/office/drawing/2014/main" id="{58294521-FFF6-4849-107C-9378933EC6A0}"/>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98300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101"/>
        <p:cNvGrpSpPr/>
        <p:nvPr/>
      </p:nvGrpSpPr>
      <p:grpSpPr>
        <a:xfrm>
          <a:off x="0" y="0"/>
          <a:ext cx="0" cy="0"/>
          <a:chOff x="0" y="0"/>
          <a:chExt cx="0" cy="0"/>
        </a:xfrm>
      </p:grpSpPr>
      <p:sp>
        <p:nvSpPr>
          <p:cNvPr id="4" name="Title 1">
            <a:extLst>
              <a:ext uri="{FF2B5EF4-FFF2-40B4-BE49-F238E27FC236}">
                <a16:creationId xmlns:a16="http://schemas.microsoft.com/office/drawing/2014/main" id="{8328C4CD-E374-7AAA-911A-1BEE21ADCFE2}"/>
              </a:ext>
            </a:extLst>
          </p:cNvPr>
          <p:cNvSpPr>
            <a:spLocks noGrp="1"/>
          </p:cNvSpPr>
          <p:nvPr>
            <p:ph type="title"/>
          </p:nvPr>
        </p:nvSpPr>
        <p:spPr>
          <a:xfrm>
            <a:off x="715100" y="0"/>
            <a:ext cx="7713900" cy="457200"/>
          </a:xfrm>
        </p:spPr>
        <p:txBody>
          <a:bodyPr anchor="ctr"/>
          <a:lstStyle/>
          <a:p>
            <a:r>
              <a:rPr lang="en-US" sz="2400">
                <a:latin typeface="Open Sans" panose="020B0606030504020204" pitchFamily="34" charset="0"/>
                <a:ea typeface="Open Sans" panose="020B0606030504020204" pitchFamily="34" charset="0"/>
                <a:cs typeface="Open Sans" panose="020B0606030504020204" pitchFamily="34" charset="0"/>
              </a:rPr>
              <a:t>To-Be State</a:t>
            </a:r>
          </a:p>
        </p:txBody>
      </p:sp>
      <p:pic>
        <p:nvPicPr>
          <p:cNvPr id="3" name="Picture 2">
            <a:extLst>
              <a:ext uri="{FF2B5EF4-FFF2-40B4-BE49-F238E27FC236}">
                <a16:creationId xmlns:a16="http://schemas.microsoft.com/office/drawing/2014/main" id="{BBB0A5E1-A91B-7225-94AE-6513CFBB5387}"/>
              </a:ext>
            </a:extLst>
          </p:cNvPr>
          <p:cNvPicPr>
            <a:picLocks noChangeAspect="1"/>
          </p:cNvPicPr>
          <p:nvPr/>
        </p:nvPicPr>
        <p:blipFill>
          <a:blip r:embed="rId3"/>
          <a:srcRect/>
          <a:stretch/>
        </p:blipFill>
        <p:spPr>
          <a:xfrm>
            <a:off x="0" y="297971"/>
            <a:ext cx="9144000" cy="4727759"/>
          </a:xfrm>
          <a:prstGeom prst="rect">
            <a:avLst/>
          </a:prstGeom>
        </p:spPr>
      </p:pic>
      <p:sp>
        <p:nvSpPr>
          <p:cNvPr id="5" name="TextBox 4">
            <a:extLst>
              <a:ext uri="{FF2B5EF4-FFF2-40B4-BE49-F238E27FC236}">
                <a16:creationId xmlns:a16="http://schemas.microsoft.com/office/drawing/2014/main" id="{C43AF878-AFCB-9BE6-20CB-23AB5A41D04C}"/>
              </a:ext>
            </a:extLst>
          </p:cNvPr>
          <p:cNvSpPr txBox="1"/>
          <p:nvPr/>
        </p:nvSpPr>
        <p:spPr>
          <a:xfrm>
            <a:off x="0" y="4866501"/>
            <a:ext cx="727144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Icons used to create diagram from Lucid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https://lucid.co/</a:t>
            </a:r>
            <a:r>
              <a:rPr lang="en-US" sz="600">
                <a:latin typeface="Open Sans" panose="020B0606030504020204" pitchFamily="34" charset="0"/>
                <a:ea typeface="Open Sans" panose="020B0606030504020204" pitchFamily="34" charset="0"/>
                <a:cs typeface="Open Sans" panose="020B0606030504020204" pitchFamily="34" charset="0"/>
              </a:rPr>
              <a:t>)</a:t>
            </a:r>
          </a:p>
          <a:p>
            <a:pPr>
              <a:buSzPts val="1100"/>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(n.d.)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Logo.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https://www.seeddms.org/images/seeddms-logo.svg</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F6EA8BEC-7ECC-D8A0-86B3-AA42BDF4572A}"/>
              </a:ext>
            </a:extLst>
          </p:cNvPr>
          <p:cNvSpPr txBox="1"/>
          <p:nvPr/>
        </p:nvSpPr>
        <p:spPr>
          <a:xfrm>
            <a:off x="1379962" y="900720"/>
            <a:ext cx="227767"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a:t>
            </a:r>
          </a:p>
        </p:txBody>
      </p:sp>
      <p:sp>
        <p:nvSpPr>
          <p:cNvPr id="2" name="Google Shape;966;p41">
            <a:extLst>
              <a:ext uri="{FF2B5EF4-FFF2-40B4-BE49-F238E27FC236}">
                <a16:creationId xmlns:a16="http://schemas.microsoft.com/office/drawing/2014/main" id="{D8A3D2A1-5D6B-8F6B-0C88-31FFA01227D0}"/>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89857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5" name="Google Shape;1029;p48">
            <a:extLst>
              <a:ext uri="{FF2B5EF4-FFF2-40B4-BE49-F238E27FC236}">
                <a16:creationId xmlns:a16="http://schemas.microsoft.com/office/drawing/2014/main" id="{98CBB2EF-E154-A21B-FC4B-740882A403EC}"/>
              </a:ext>
            </a:extLst>
          </p:cNvPr>
          <p:cNvSpPr txBox="1">
            <a:spLocks noGrp="1"/>
          </p:cNvSpPr>
          <p:nvPr>
            <p:ph type="title"/>
          </p:nvPr>
        </p:nvSpPr>
        <p:spPr>
          <a:xfrm>
            <a:off x="720000" y="310618"/>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2400">
                <a:latin typeface="Open Sans" panose="020B0606030504020204" pitchFamily="34" charset="0"/>
                <a:ea typeface="Open Sans" panose="020B0606030504020204" pitchFamily="34" charset="0"/>
                <a:cs typeface="Open Sans" panose="020B0606030504020204" pitchFamily="34" charset="0"/>
              </a:rPr>
              <a:t>Functional Requirements</a:t>
            </a:r>
          </a:p>
        </p:txBody>
      </p:sp>
      <p:sp>
        <p:nvSpPr>
          <p:cNvPr id="2" name="Google Shape;933;p40">
            <a:extLst>
              <a:ext uri="{FF2B5EF4-FFF2-40B4-BE49-F238E27FC236}">
                <a16:creationId xmlns:a16="http://schemas.microsoft.com/office/drawing/2014/main" id="{63ACEF66-2D60-1439-FCBC-665F620C5AB9}"/>
              </a:ext>
            </a:extLst>
          </p:cNvPr>
          <p:cNvSpPr txBox="1">
            <a:spLocks/>
          </p:cNvSpPr>
          <p:nvPr/>
        </p:nvSpPr>
        <p:spPr>
          <a:xfrm>
            <a:off x="720000" y="883318"/>
            <a:ext cx="7704000" cy="410015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defTabSz="1219170">
              <a:buClr>
                <a:schemeClr val="tx1"/>
              </a:buClr>
              <a:buSzPct val="100000"/>
            </a:pPr>
            <a:r>
              <a:rPr lang="en-US" sz="1050" b="1" kern="0">
                <a:solidFill>
                  <a:srgbClr val="F87D66"/>
                </a:solidFill>
                <a:latin typeface="Open Sans" panose="020B0606030504020204" pitchFamily="34" charset="0"/>
                <a:ea typeface="Open Sans" panose="020B0606030504020204" pitchFamily="34" charset="0"/>
                <a:cs typeface="Open Sans" panose="020B0606030504020204" pitchFamily="34" charset="0"/>
              </a:rPr>
              <a:t>Environmental Director</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Reports &amp; Dashboard Module allows users to generate, save, share, and export customizable, interactive dashboards and reports based on selected data sources</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 Dashboards and reports can be templatized and saved for future use</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defTabSz="1219170">
              <a:buClr>
                <a:schemeClr val="tx1"/>
              </a:buClr>
              <a:buSzPct val="100000"/>
            </a:pPr>
            <a:endParaRPr lang="en-US" sz="1050">
              <a:solidFill>
                <a:srgbClr val="005C51"/>
              </a:solidFill>
              <a:latin typeface="Open Sans" panose="020B0606030504020204" pitchFamily="34" charset="0"/>
              <a:ea typeface="Open Sans" panose="020B0606030504020204" pitchFamily="34" charset="0"/>
              <a:cs typeface="Open Sans" panose="020B0606030504020204" pitchFamily="34" charset="0"/>
            </a:endParaRPr>
          </a:p>
          <a:p>
            <a:pPr marL="0" indent="0" defTabSz="1219170">
              <a:buClr>
                <a:schemeClr val="tx1"/>
              </a:buClr>
              <a:buSzPct val="100000"/>
            </a:pPr>
            <a:r>
              <a:rPr lang="en-US" sz="1050" b="1" kern="0">
                <a:solidFill>
                  <a:srgbClr val="F87D66"/>
                </a:solidFill>
                <a:latin typeface="Open Sans" panose="020B0606030504020204" pitchFamily="34" charset="0"/>
                <a:ea typeface="Open Sans" panose="020B0606030504020204" pitchFamily="34" charset="0"/>
                <a:cs typeface="Open Sans" panose="020B0606030504020204" pitchFamily="34" charset="0"/>
              </a:rPr>
              <a:t>Supply Chain Ops Manager</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Supply Chain Module must provide a consolidated view of all structured and unstructured data pertaining to environmental impact resulting from supply chain operations. Must provide capabilities to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search and apply filters to the data. </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Data Entry Module must provide an interface for manual data entry and file imports and ensure data integrity.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When importing Excel files, the interface must provide an option to convert the data to a CSV file and provide an interface to validate the data after conversion</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Reports &amp; Dashboard Module must provide an interface with tools to perform advanced analyses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based on selected metrics and analyses types. M</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ust provide capabilities to automate analyses and report generation, and a system to notify (via email, SMS, or in-app) when automated reports are available</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defTabSz="1219170">
              <a:buClr>
                <a:schemeClr val="tx1"/>
              </a:buClr>
              <a:buSzPct val="100000"/>
              <a:buFont typeface="Arial" panose="020B0604020202020204" pitchFamily="34" charset="0"/>
              <a:buChar char="•"/>
            </a:pPr>
            <a:endParaRPr lang="en-US" sz="1050" kern="0">
              <a:solidFill>
                <a:srgbClr val="005C51"/>
              </a:solidFill>
              <a:latin typeface="Open Sans" panose="020B0606030504020204" pitchFamily="34" charset="0"/>
              <a:ea typeface="Open Sans" panose="020B0606030504020204" pitchFamily="34" charset="0"/>
              <a:cs typeface="Open Sans" panose="020B0606030504020204" pitchFamily="34" charset="0"/>
            </a:endParaRPr>
          </a:p>
          <a:p>
            <a:pPr marL="0" indent="0" defTabSz="1219170">
              <a:buClr>
                <a:schemeClr val="tx1"/>
              </a:buClr>
              <a:buSzPct val="100000"/>
            </a:pPr>
            <a:r>
              <a:rPr lang="en-US" sz="1050" b="1" kern="0">
                <a:solidFill>
                  <a:srgbClr val="F87D66"/>
                </a:solidFill>
                <a:latin typeface="Open Sans" panose="020B0606030504020204" pitchFamily="34" charset="0"/>
                <a:ea typeface="Open Sans" panose="020B0606030504020204" pitchFamily="34" charset="0"/>
                <a:cs typeface="Open Sans" panose="020B0606030504020204" pitchFamily="34" charset="0"/>
              </a:rPr>
              <a:t>Database Administrator</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Administrative Dashboard must have restricted access for admin users. </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Administrative Dashboard provides an interface to implement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automated system processes (i.e., data purging, user password resets, system data backup) and security protocols (i.e., encryption algorithms), manage users and access levels, handle data integrity and validation, and monitor the system (resource utilization, processing performance, system uptime).</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228594" indent="-228594" defTabSz="1219170">
              <a:buClr>
                <a:schemeClr val="tx1"/>
              </a:buClr>
              <a:buSzPct val="100000"/>
              <a:buFont typeface="Arial" panose="020B0604020202020204" pitchFamily="34" charset="0"/>
              <a:buChar char="•"/>
            </a:pP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Must provide an alert system to configure notifications (via email, SMS, or in-app) when there are any potential risks or data breaches.</a:t>
            </a:r>
          </a:p>
        </p:txBody>
      </p:sp>
      <p:sp>
        <p:nvSpPr>
          <p:cNvPr id="4" name="Google Shape;966;p41">
            <a:extLst>
              <a:ext uri="{FF2B5EF4-FFF2-40B4-BE49-F238E27FC236}">
                <a16:creationId xmlns:a16="http://schemas.microsoft.com/office/drawing/2014/main" id="{0731FA5B-16D9-A150-2FE8-395E89989B7B}"/>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66976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7"/>
          <p:cNvSpPr txBox="1">
            <a:spLocks noGrp="1"/>
          </p:cNvSpPr>
          <p:nvPr>
            <p:ph type="title"/>
          </p:nvPr>
        </p:nvSpPr>
        <p:spPr>
          <a:xfrm>
            <a:off x="720000" y="12474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Business Problem</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4" name="Google Shape;894;p37"/>
          <p:cNvSpPr txBox="1">
            <a:spLocks noGrp="1"/>
          </p:cNvSpPr>
          <p:nvPr>
            <p:ph type="subTitle" idx="4294967295"/>
          </p:nvPr>
        </p:nvSpPr>
        <p:spPr>
          <a:xfrm>
            <a:off x="720000" y="1820177"/>
            <a:ext cx="7704000" cy="22684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Environmental impact data has been managed inefficiently, and this problem has become more apparent as our operations and volume of data increase. </a:t>
            </a:r>
          </a:p>
          <a:p>
            <a:pPr marL="0" lvl="0" indent="0" algn="l" rtl="0">
              <a:spcBef>
                <a:spcPts val="0"/>
              </a:spcBef>
              <a:spcAft>
                <a:spcPts val="0"/>
              </a:spcAft>
              <a:buNone/>
            </a:pPr>
            <a:endPar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Eco-Friendly Furniture Co. currently uses Excel files stored in SeedDMS document management system to store environmental impact and other company files. The decentralization of data specifically pertaining to environmental impact and reliance on manual processes to analyze environmental performance poses obstacles to making informed decisions, heightens compliance risks, restricts transparency, and hampers efforts to save costs. </a:t>
            </a:r>
          </a:p>
        </p:txBody>
      </p:sp>
      <p:sp>
        <p:nvSpPr>
          <p:cNvPr id="3" name="Google Shape;966;p41">
            <a:extLst>
              <a:ext uri="{FF2B5EF4-FFF2-40B4-BE49-F238E27FC236}">
                <a16:creationId xmlns:a16="http://schemas.microsoft.com/office/drawing/2014/main" id="{18C1026C-D92C-0A77-999F-5DB5B9612948}"/>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F0E44-66B1-5205-63C7-96FD3CCBABE4}"/>
              </a:ext>
            </a:extLst>
          </p:cNvPr>
          <p:cNvPicPr>
            <a:picLocks noChangeAspect="1"/>
          </p:cNvPicPr>
          <p:nvPr/>
        </p:nvPicPr>
        <p:blipFill rotWithShape="1">
          <a:blip r:embed="rId2"/>
          <a:srcRect l="4733" t="5518" r="3604" b="13030"/>
          <a:stretch/>
        </p:blipFill>
        <p:spPr>
          <a:xfrm>
            <a:off x="534353" y="953588"/>
            <a:ext cx="8075294" cy="3519352"/>
          </a:xfrm>
          <a:prstGeom prst="rect">
            <a:avLst/>
          </a:prstGeom>
        </p:spPr>
      </p:pic>
      <p:sp>
        <p:nvSpPr>
          <p:cNvPr id="5" name="Title 1">
            <a:extLst>
              <a:ext uri="{FF2B5EF4-FFF2-40B4-BE49-F238E27FC236}">
                <a16:creationId xmlns:a16="http://schemas.microsoft.com/office/drawing/2014/main" id="{E3FD45FA-A42F-4D6C-3F72-4CC9ECC289DD}"/>
              </a:ext>
            </a:extLst>
          </p:cNvPr>
          <p:cNvSpPr>
            <a:spLocks noGrp="1"/>
          </p:cNvSpPr>
          <p:nvPr>
            <p:ph type="title"/>
          </p:nvPr>
        </p:nvSpPr>
        <p:spPr>
          <a:xfrm>
            <a:off x="705470" y="247456"/>
            <a:ext cx="7704000" cy="572700"/>
          </a:xfrm>
        </p:spPr>
        <p:txBody>
          <a:bodyPr/>
          <a:lstStyle/>
          <a:p>
            <a:r>
              <a:rPr lang="en-IN">
                <a:latin typeface="Open Sans" panose="020B0606030504020204" pitchFamily="34" charset="0"/>
                <a:ea typeface="Open Sans" panose="020B0606030504020204" pitchFamily="34" charset="0"/>
                <a:cs typeface="Open Sans" panose="020B0606030504020204" pitchFamily="34" charset="0"/>
              </a:rPr>
              <a:t>Layered Architecture</a:t>
            </a:r>
          </a:p>
        </p:txBody>
      </p:sp>
      <p:sp>
        <p:nvSpPr>
          <p:cNvPr id="6" name="TextBox 5">
            <a:extLst>
              <a:ext uri="{FF2B5EF4-FFF2-40B4-BE49-F238E27FC236}">
                <a16:creationId xmlns:a16="http://schemas.microsoft.com/office/drawing/2014/main" id="{56FAA7D3-BAC3-6F0A-9379-68A1CC6B908D}"/>
              </a:ext>
            </a:extLst>
          </p:cNvPr>
          <p:cNvSpPr txBox="1"/>
          <p:nvPr/>
        </p:nvSpPr>
        <p:spPr>
          <a:xfrm>
            <a:off x="1441938" y="4958862"/>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Icons used to create diagram from Lucid (</a:t>
            </a:r>
            <a:r>
              <a:rPr lang="en-US" sz="600" u="sng">
                <a:solidFill>
                  <a:srgbClr val="005C51"/>
                </a:solidFill>
                <a:latin typeface="+mn-lt"/>
                <a:cs typeface="Segoe UI"/>
                <a:hlinkClick r:id="rId3"/>
              </a:rPr>
              <a:t>https://lucid.co/</a:t>
            </a:r>
            <a:r>
              <a:rPr lang="en-US" sz="600">
                <a:latin typeface="+mn-lt"/>
              </a:rPr>
              <a:t>)</a:t>
            </a:r>
            <a:endParaRPr lang="en-US">
              <a:latin typeface="+mn-lt"/>
            </a:endParaRPr>
          </a:p>
        </p:txBody>
      </p:sp>
      <p:sp>
        <p:nvSpPr>
          <p:cNvPr id="8" name="Google Shape;966;p41">
            <a:extLst>
              <a:ext uri="{FF2B5EF4-FFF2-40B4-BE49-F238E27FC236}">
                <a16:creationId xmlns:a16="http://schemas.microsoft.com/office/drawing/2014/main" id="{B595E186-9FB8-79A4-4F65-F5A0B1BCD12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a:ea typeface="Open Sans"/>
                <a:cs typeface="Open Sans"/>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639599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E4E0-9803-DFA2-07F0-6CCE0B28AB44}"/>
              </a:ext>
            </a:extLst>
          </p:cNvPr>
          <p:cNvSpPr>
            <a:spLocks noGrp="1"/>
          </p:cNvSpPr>
          <p:nvPr>
            <p:ph type="title"/>
          </p:nvPr>
        </p:nvSpPr>
        <p:spPr>
          <a:xfrm>
            <a:off x="720000" y="269765"/>
            <a:ext cx="7704000" cy="572700"/>
          </a:xfrm>
        </p:spPr>
        <p:txBody>
          <a:bodyPr/>
          <a:lstStyle/>
          <a:p>
            <a:r>
              <a:rPr lang="en-US">
                <a:latin typeface="+mn-lt"/>
              </a:rPr>
              <a:t>High Level Architecture</a:t>
            </a:r>
          </a:p>
        </p:txBody>
      </p:sp>
      <p:sp>
        <p:nvSpPr>
          <p:cNvPr id="6" name="TextBox 5">
            <a:extLst>
              <a:ext uri="{FF2B5EF4-FFF2-40B4-BE49-F238E27FC236}">
                <a16:creationId xmlns:a16="http://schemas.microsoft.com/office/drawing/2014/main" id="{56A78E8F-DE05-6253-22B1-D1DB294BABDB}"/>
              </a:ext>
            </a:extLst>
          </p:cNvPr>
          <p:cNvSpPr txBox="1"/>
          <p:nvPr/>
        </p:nvSpPr>
        <p:spPr>
          <a:xfrm>
            <a:off x="0" y="4958862"/>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Icons used to create diagram from Lucid (</a:t>
            </a:r>
            <a:r>
              <a:rPr lang="en-US" sz="600" u="sng">
                <a:solidFill>
                  <a:srgbClr val="005C51"/>
                </a:solidFill>
                <a:latin typeface="+mn-lt"/>
                <a:cs typeface="Segoe UI"/>
                <a:hlinkClick r:id="rId2"/>
              </a:rPr>
              <a:t>https://lucid.co/</a:t>
            </a:r>
            <a:r>
              <a:rPr lang="en-US" sz="600">
                <a:latin typeface="+mn-lt"/>
              </a:rPr>
              <a:t>)</a:t>
            </a:r>
            <a:endParaRPr lang="en-US">
              <a:latin typeface="+mn-lt"/>
            </a:endParaRPr>
          </a:p>
        </p:txBody>
      </p:sp>
      <p:pic>
        <p:nvPicPr>
          <p:cNvPr id="3" name="Picture 2">
            <a:extLst>
              <a:ext uri="{FF2B5EF4-FFF2-40B4-BE49-F238E27FC236}">
                <a16:creationId xmlns:a16="http://schemas.microsoft.com/office/drawing/2014/main" id="{8888EEF0-CE34-4E9F-9F3F-025CCFEBE389}"/>
              </a:ext>
            </a:extLst>
          </p:cNvPr>
          <p:cNvPicPr>
            <a:picLocks noChangeAspect="1"/>
          </p:cNvPicPr>
          <p:nvPr/>
        </p:nvPicPr>
        <p:blipFill>
          <a:blip r:embed="rId3"/>
          <a:srcRect/>
          <a:stretch/>
        </p:blipFill>
        <p:spPr>
          <a:xfrm>
            <a:off x="0" y="847882"/>
            <a:ext cx="9144000" cy="3825512"/>
          </a:xfrm>
          <a:prstGeom prst="rect">
            <a:avLst/>
          </a:prstGeom>
        </p:spPr>
      </p:pic>
      <p:sp>
        <p:nvSpPr>
          <p:cNvPr id="5" name="Google Shape;966;p41">
            <a:extLst>
              <a:ext uri="{FF2B5EF4-FFF2-40B4-BE49-F238E27FC236}">
                <a16:creationId xmlns:a16="http://schemas.microsoft.com/office/drawing/2014/main" id="{77D50928-8B4A-0D42-807E-6B86622DB45C}"/>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762373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E4E0-9803-DFA2-07F0-6CCE0B28AB44}"/>
              </a:ext>
            </a:extLst>
          </p:cNvPr>
          <p:cNvSpPr>
            <a:spLocks noGrp="1"/>
          </p:cNvSpPr>
          <p:nvPr>
            <p:ph type="title"/>
          </p:nvPr>
        </p:nvSpPr>
        <p:spPr>
          <a:xfrm>
            <a:off x="720000" y="73995"/>
            <a:ext cx="7704000" cy="572700"/>
          </a:xfrm>
        </p:spPr>
        <p:txBody>
          <a:bodyPr/>
          <a:lstStyle/>
          <a:p>
            <a:r>
              <a:rPr lang="en-US" sz="2800">
                <a:latin typeface="+mn-lt"/>
              </a:rPr>
              <a:t>Low Level Architecture</a:t>
            </a:r>
          </a:p>
        </p:txBody>
      </p:sp>
      <p:sp>
        <p:nvSpPr>
          <p:cNvPr id="6" name="TextBox 5">
            <a:extLst>
              <a:ext uri="{FF2B5EF4-FFF2-40B4-BE49-F238E27FC236}">
                <a16:creationId xmlns:a16="http://schemas.microsoft.com/office/drawing/2014/main" id="{56A78E8F-DE05-6253-22B1-D1DB294BABDB}"/>
              </a:ext>
            </a:extLst>
          </p:cNvPr>
          <p:cNvSpPr txBox="1"/>
          <p:nvPr/>
        </p:nvSpPr>
        <p:spPr>
          <a:xfrm>
            <a:off x="1441938" y="4958862"/>
            <a:ext cx="473009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Icons used to create diagram from Lucid (</a:t>
            </a:r>
            <a:r>
              <a:rPr lang="en-US" sz="600" u="sng">
                <a:solidFill>
                  <a:srgbClr val="005C51"/>
                </a:solidFill>
                <a:latin typeface="+mn-lt"/>
                <a:cs typeface="Segoe UI"/>
                <a:hlinkClick r:id="rId2"/>
              </a:rPr>
              <a:t>https://lucid.co/</a:t>
            </a:r>
            <a:r>
              <a:rPr lang="en-US" sz="600">
                <a:latin typeface="+mn-lt"/>
              </a:rPr>
              <a:t>) , Diagram flow from </a:t>
            </a:r>
            <a:r>
              <a:rPr lang="en-US" sz="600">
                <a:latin typeface="+mn-lt"/>
                <a:hlinkClick r:id="rId3"/>
              </a:rPr>
              <a:t>https://www.eraser.io/</a:t>
            </a:r>
            <a:endParaRPr lang="en-US">
              <a:latin typeface="+mn-lt"/>
            </a:endParaRPr>
          </a:p>
        </p:txBody>
      </p:sp>
      <p:pic>
        <p:nvPicPr>
          <p:cNvPr id="3" name="Picture 2" descr="A diagram of a software system&#10;&#10;Description automatically generated">
            <a:extLst>
              <a:ext uri="{FF2B5EF4-FFF2-40B4-BE49-F238E27FC236}">
                <a16:creationId xmlns:a16="http://schemas.microsoft.com/office/drawing/2014/main" id="{3EC7C29A-C1A2-D785-B158-F8018E347F9F}"/>
              </a:ext>
            </a:extLst>
          </p:cNvPr>
          <p:cNvPicPr>
            <a:picLocks noChangeAspect="1"/>
          </p:cNvPicPr>
          <p:nvPr/>
        </p:nvPicPr>
        <p:blipFill>
          <a:blip r:embed="rId4"/>
          <a:stretch>
            <a:fillRect/>
          </a:stretch>
        </p:blipFill>
        <p:spPr>
          <a:xfrm>
            <a:off x="1098818" y="646277"/>
            <a:ext cx="6855564" cy="4310285"/>
          </a:xfrm>
          <a:prstGeom prst="rect">
            <a:avLst/>
          </a:prstGeom>
        </p:spPr>
      </p:pic>
      <p:sp>
        <p:nvSpPr>
          <p:cNvPr id="5" name="Google Shape;966;p41">
            <a:extLst>
              <a:ext uri="{FF2B5EF4-FFF2-40B4-BE49-F238E27FC236}">
                <a16:creationId xmlns:a16="http://schemas.microsoft.com/office/drawing/2014/main" id="{A0F0C822-1397-B9DE-87DC-734355055B0E}"/>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698045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56"/>
          <p:cNvSpPr txBox="1">
            <a:spLocks noGrp="1"/>
          </p:cNvSpPr>
          <p:nvPr>
            <p:ph type="title"/>
          </p:nvPr>
        </p:nvSpPr>
        <p:spPr>
          <a:xfrm>
            <a:off x="720000" y="2764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latin typeface="+mn-lt"/>
                <a:ea typeface="Open Sans" panose="020B0606030504020204" pitchFamily="34" charset="0"/>
                <a:cs typeface="Open Sans" panose="020B0606030504020204" pitchFamily="34" charset="0"/>
              </a:rPr>
              <a:t>Product Milestones &amp; Burnup Chart</a:t>
            </a:r>
            <a:r>
              <a:rPr lang="en-IN" sz="2400" baseline="30000">
                <a:latin typeface="+mn-lt"/>
                <a:ea typeface="Open Sans" panose="020B0606030504020204" pitchFamily="34" charset="0"/>
                <a:cs typeface="Open Sans" panose="020B0606030504020204" pitchFamily="34" charset="0"/>
              </a:rPr>
              <a:t>1</a:t>
            </a:r>
            <a:endParaRPr lang="en-IN" sz="2400" b="0" i="1">
              <a:latin typeface="+mn-lt"/>
              <a:ea typeface="Open Sans" panose="020B0606030504020204" pitchFamily="34" charset="0"/>
              <a:cs typeface="Open Sans" panose="020B0606030504020204" pitchFamily="34" charset="0"/>
            </a:endParaRPr>
          </a:p>
        </p:txBody>
      </p:sp>
      <p:sp>
        <p:nvSpPr>
          <p:cNvPr id="3" name="Rectangle: Rounded Corners 2">
            <a:extLst>
              <a:ext uri="{FF2B5EF4-FFF2-40B4-BE49-F238E27FC236}">
                <a16:creationId xmlns:a16="http://schemas.microsoft.com/office/drawing/2014/main" id="{3099C5D1-ACC6-69DF-DBF1-8F6DD8CF8DB4}"/>
              </a:ext>
            </a:extLst>
          </p:cNvPr>
          <p:cNvSpPr/>
          <p:nvPr/>
        </p:nvSpPr>
        <p:spPr>
          <a:xfrm>
            <a:off x="6733450" y="849144"/>
            <a:ext cx="2103120" cy="1143000"/>
          </a:xfrm>
          <a:prstGeom prst="roundRect">
            <a:avLst/>
          </a:prstGeom>
          <a:solidFill>
            <a:srgbClr val="FFFAF6"/>
          </a:solid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accent1"/>
                </a:solidFill>
                <a:ea typeface="Open Sans" panose="020B0606030504020204" pitchFamily="34" charset="0"/>
                <a:cs typeface="Open Sans" panose="020B0606030504020204" pitchFamily="34" charset="0"/>
              </a:rPr>
              <a:t>Milestone #1</a:t>
            </a:r>
          </a:p>
          <a:p>
            <a:pPr algn="ctr"/>
            <a:r>
              <a:rPr lang="en-US" sz="900" i="1">
                <a:solidFill>
                  <a:schemeClr val="tx1"/>
                </a:solidFill>
                <a:ea typeface="Open Sans" panose="020B0606030504020204" pitchFamily="34" charset="0"/>
                <a:cs typeface="Open Sans" panose="020B0606030504020204" pitchFamily="34" charset="0"/>
              </a:rPr>
              <a:t>Database Foundation</a:t>
            </a:r>
          </a:p>
          <a:p>
            <a:pPr algn="ctr"/>
            <a:endParaRPr lang="en-US" sz="400" b="1">
              <a:solidFill>
                <a:schemeClr val="tx1"/>
              </a:solidFill>
              <a:ea typeface="Open Sans" panose="020B0606030504020204" pitchFamily="34" charset="0"/>
              <a:cs typeface="Open Sans" panose="020B0606030504020204" pitchFamily="34" charset="0"/>
            </a:endParaRPr>
          </a:p>
          <a:p>
            <a:r>
              <a:rPr lang="en-US" sz="900">
                <a:solidFill>
                  <a:srgbClr val="000000"/>
                </a:solidFill>
                <a:ea typeface="Open Sans" panose="020B0606030504020204" pitchFamily="34" charset="0"/>
                <a:cs typeface="Open Sans" panose="020B0606030504020204" pitchFamily="34" charset="0"/>
              </a:rPr>
              <a:t>Backend MySQL database has been set up and integrated with </a:t>
            </a:r>
            <a:r>
              <a:rPr lang="en-US" sz="900" err="1">
                <a:solidFill>
                  <a:srgbClr val="000000"/>
                </a:solidFill>
                <a:ea typeface="Open Sans" panose="020B0606030504020204" pitchFamily="34" charset="0"/>
                <a:cs typeface="Open Sans" panose="020B0606030504020204" pitchFamily="34" charset="0"/>
              </a:rPr>
              <a:t>SeedDMS</a:t>
            </a:r>
            <a:r>
              <a:rPr lang="en-US" sz="900">
                <a:solidFill>
                  <a:srgbClr val="000000"/>
                </a:solidFill>
                <a:ea typeface="Open Sans" panose="020B0606030504020204" pitchFamily="34" charset="0"/>
                <a:cs typeface="Open Sans" panose="020B0606030504020204" pitchFamily="34" charset="0"/>
              </a:rPr>
              <a:t>. Simple UI for Administrative Dashboard deployed.</a:t>
            </a:r>
          </a:p>
        </p:txBody>
      </p:sp>
      <p:sp>
        <p:nvSpPr>
          <p:cNvPr id="6" name="Rectangle: Rounded Corners 5">
            <a:extLst>
              <a:ext uri="{FF2B5EF4-FFF2-40B4-BE49-F238E27FC236}">
                <a16:creationId xmlns:a16="http://schemas.microsoft.com/office/drawing/2014/main" id="{29F7FC05-DE2D-5AD0-5F37-A38F826BE3D4}"/>
              </a:ext>
            </a:extLst>
          </p:cNvPr>
          <p:cNvSpPr/>
          <p:nvPr/>
        </p:nvSpPr>
        <p:spPr>
          <a:xfrm>
            <a:off x="6733450" y="2201694"/>
            <a:ext cx="2103120" cy="1143000"/>
          </a:xfrm>
          <a:prstGeom prst="roundRect">
            <a:avLst/>
          </a:prstGeom>
          <a:solidFill>
            <a:srgbClr val="FFFAF6"/>
          </a:solid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accent1"/>
                </a:solidFill>
                <a:ea typeface="Open Sans" panose="020B0606030504020204" pitchFamily="34" charset="0"/>
                <a:cs typeface="Open Sans" panose="020B0606030504020204" pitchFamily="34" charset="0"/>
              </a:rPr>
              <a:t>Milestone #2</a:t>
            </a:r>
          </a:p>
          <a:p>
            <a:pPr algn="ctr"/>
            <a:r>
              <a:rPr lang="en-US" sz="900" i="1">
                <a:solidFill>
                  <a:schemeClr val="tx1"/>
                </a:solidFill>
                <a:ea typeface="Open Sans" panose="020B0606030504020204" pitchFamily="34" charset="0"/>
                <a:cs typeface="Open Sans" panose="020B0606030504020204" pitchFamily="34" charset="0"/>
              </a:rPr>
              <a:t>Basic Functionality</a:t>
            </a:r>
          </a:p>
          <a:p>
            <a:pPr algn="ctr"/>
            <a:endParaRPr lang="en-US" sz="400" b="1">
              <a:solidFill>
                <a:schemeClr val="tx1"/>
              </a:solidFill>
              <a:ea typeface="Open Sans" panose="020B0606030504020204" pitchFamily="34" charset="0"/>
              <a:cs typeface="Open Sans" panose="020B0606030504020204" pitchFamily="34" charset="0"/>
            </a:endParaRPr>
          </a:p>
          <a:p>
            <a:r>
              <a:rPr lang="en-US" sz="900">
                <a:solidFill>
                  <a:srgbClr val="000000"/>
                </a:solidFill>
                <a:ea typeface="Open Sans" panose="020B0606030504020204" pitchFamily="34" charset="0"/>
                <a:cs typeface="Open Sans" panose="020B0606030504020204" pitchFamily="34" charset="0"/>
              </a:rPr>
              <a:t>EMS web app with login (user authentication) and basic data management features and UI have been deployed and tested.</a:t>
            </a:r>
          </a:p>
        </p:txBody>
      </p:sp>
      <p:sp>
        <p:nvSpPr>
          <p:cNvPr id="7" name="Rectangle: Rounded Corners 6">
            <a:extLst>
              <a:ext uri="{FF2B5EF4-FFF2-40B4-BE49-F238E27FC236}">
                <a16:creationId xmlns:a16="http://schemas.microsoft.com/office/drawing/2014/main" id="{BA2E6F21-1155-D4CF-457D-57FB94B960F5}"/>
              </a:ext>
            </a:extLst>
          </p:cNvPr>
          <p:cNvSpPr/>
          <p:nvPr/>
        </p:nvSpPr>
        <p:spPr>
          <a:xfrm>
            <a:off x="6733450" y="3554244"/>
            <a:ext cx="2103120" cy="1143000"/>
          </a:xfrm>
          <a:prstGeom prst="roundRect">
            <a:avLst/>
          </a:prstGeom>
          <a:solidFill>
            <a:srgbClr val="FFFAF6"/>
          </a:solid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accent1"/>
                </a:solidFill>
                <a:ea typeface="Open Sans" panose="020B0606030504020204" pitchFamily="34" charset="0"/>
                <a:cs typeface="Open Sans" panose="020B0606030504020204" pitchFamily="34" charset="0"/>
              </a:rPr>
              <a:t>Milestone #3</a:t>
            </a:r>
          </a:p>
          <a:p>
            <a:pPr algn="ctr"/>
            <a:r>
              <a:rPr lang="en-US" sz="900" i="1">
                <a:solidFill>
                  <a:schemeClr val="tx1"/>
                </a:solidFill>
                <a:ea typeface="Open Sans" panose="020B0606030504020204" pitchFamily="34" charset="0"/>
                <a:cs typeface="Open Sans" panose="020B0606030504020204" pitchFamily="34" charset="0"/>
              </a:rPr>
              <a:t>Enhanced Web App</a:t>
            </a:r>
          </a:p>
          <a:p>
            <a:pPr algn="ctr"/>
            <a:endParaRPr lang="en-US" sz="400">
              <a:solidFill>
                <a:schemeClr val="tx1"/>
              </a:solidFill>
              <a:ea typeface="Open Sans" panose="020B0606030504020204" pitchFamily="34" charset="0"/>
              <a:cs typeface="Open Sans" panose="020B0606030504020204" pitchFamily="34" charset="0"/>
            </a:endParaRPr>
          </a:p>
          <a:p>
            <a:r>
              <a:rPr lang="en-US" sz="900">
                <a:solidFill>
                  <a:srgbClr val="000000"/>
                </a:solidFill>
                <a:ea typeface="Open Sans" panose="020B0606030504020204" pitchFamily="34" charset="0"/>
                <a:cs typeface="Open Sans" panose="020B0606030504020204" pitchFamily="34" charset="0"/>
              </a:rPr>
              <a:t>EMS is equipped with reporting, dashboards, data visualization, and capable of advanced analytics with Python integration.</a:t>
            </a:r>
          </a:p>
        </p:txBody>
      </p:sp>
      <p:sp>
        <p:nvSpPr>
          <p:cNvPr id="22" name="TextBox 21">
            <a:extLst>
              <a:ext uri="{FF2B5EF4-FFF2-40B4-BE49-F238E27FC236}">
                <a16:creationId xmlns:a16="http://schemas.microsoft.com/office/drawing/2014/main" id="{5683D791-ACF6-A092-9F25-63735D9D9CA2}"/>
              </a:ext>
            </a:extLst>
          </p:cNvPr>
          <p:cNvSpPr txBox="1"/>
          <p:nvPr/>
        </p:nvSpPr>
        <p:spPr>
          <a:xfrm>
            <a:off x="1431863" y="4958834"/>
            <a:ext cx="628027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mn-lt"/>
                <a:ea typeface="Open Sans" panose="020B0606030504020204" pitchFamily="34" charset="0"/>
                <a:cs typeface="Open Sans" panose="020B0606030504020204" pitchFamily="34" charset="0"/>
              </a:rPr>
              <a:t>[1] </a:t>
            </a:r>
            <a:r>
              <a:rPr lang="en-US" sz="600" err="1">
                <a:latin typeface="+mn-lt"/>
                <a:ea typeface="Open Sans" panose="020B0606030504020204" pitchFamily="34" charset="0"/>
                <a:cs typeface="Open Sans" panose="020B0606030504020204" pitchFamily="34" charset="0"/>
              </a:rPr>
              <a:t>Clarios</a:t>
            </a:r>
            <a:r>
              <a:rPr lang="en-US" sz="600">
                <a:latin typeface="+mn-lt"/>
                <a:ea typeface="Open Sans" panose="020B0606030504020204" pitchFamily="34" charset="0"/>
                <a:cs typeface="Open Sans" panose="020B0606030504020204" pitchFamily="34" charset="0"/>
              </a:rPr>
              <a:t> Technology. (n.d.). What Is a Burn-Up Chart? Retrieved from </a:t>
            </a:r>
            <a:r>
              <a:rPr lang="en-US" sz="600">
                <a:latin typeface="+mn-lt"/>
                <a:ea typeface="Open Sans" panose="020B0606030504020204" pitchFamily="34" charset="0"/>
                <a:cs typeface="Open Sans" panose="020B0606030504020204" pitchFamily="34" charset="0"/>
                <a:hlinkClick r:id="rId3"/>
              </a:rPr>
              <a:t>https://www.clariostechnology.com/productivity/blog/whatisaburnupchart/</a:t>
            </a:r>
            <a:endParaRPr lang="en-US" sz="600">
              <a:latin typeface="+mn-lt"/>
              <a:ea typeface="Open Sans" panose="020B0606030504020204" pitchFamily="34" charset="0"/>
              <a:cs typeface="Open Sans" panose="020B0606030504020204" pitchFamily="34" charset="0"/>
            </a:endParaRPr>
          </a:p>
        </p:txBody>
      </p:sp>
      <p:sp>
        <p:nvSpPr>
          <p:cNvPr id="4" name="Google Shape;966;p41">
            <a:extLst>
              <a:ext uri="{FF2B5EF4-FFF2-40B4-BE49-F238E27FC236}">
                <a16:creationId xmlns:a16="http://schemas.microsoft.com/office/drawing/2014/main" id="{959C1032-49B5-9A6E-CA52-08384FF30E1F}"/>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2" name="Picture 1">
            <a:extLst>
              <a:ext uri="{FF2B5EF4-FFF2-40B4-BE49-F238E27FC236}">
                <a16:creationId xmlns:a16="http://schemas.microsoft.com/office/drawing/2014/main" id="{71D3300B-111F-7FBD-CCC1-7D81D8947ADE}"/>
              </a:ext>
            </a:extLst>
          </p:cNvPr>
          <p:cNvPicPr>
            <a:picLocks noChangeAspect="1"/>
          </p:cNvPicPr>
          <p:nvPr/>
        </p:nvPicPr>
        <p:blipFill rotWithShape="1">
          <a:blip r:embed="rId4"/>
          <a:srcRect t="6352" b="1236"/>
          <a:stretch/>
        </p:blipFill>
        <p:spPr>
          <a:xfrm>
            <a:off x="107564" y="994384"/>
            <a:ext cx="6486781" cy="3911210"/>
          </a:xfrm>
          <a:prstGeom prst="rect">
            <a:avLst/>
          </a:prstGeom>
        </p:spPr>
      </p:pic>
      <p:pic>
        <p:nvPicPr>
          <p:cNvPr id="8" name="Graphic 3">
            <a:extLst>
              <a:ext uri="{FF2B5EF4-FFF2-40B4-BE49-F238E27FC236}">
                <a16:creationId xmlns:a16="http://schemas.microsoft.com/office/drawing/2014/main" id="{7114C9BB-4D70-96FD-525C-8A26D1A251B9}"/>
              </a:ext>
            </a:extLst>
          </p:cNvPr>
          <p:cNvPicPr>
            <a:picLocks noChangeAspect="1"/>
          </p:cNvPicPr>
          <p:nvPr/>
        </p:nvPicPr>
        <p:blipFill>
          <a:blip r:embed="rId5"/>
          <a:srcRect/>
          <a:stretch/>
        </p:blipFill>
        <p:spPr>
          <a:xfrm>
            <a:off x="4433297" y="1932573"/>
            <a:ext cx="274320" cy="274320"/>
          </a:xfrm>
          <a:prstGeom prst="rect">
            <a:avLst/>
          </a:prstGeom>
        </p:spPr>
      </p:pic>
      <p:pic>
        <p:nvPicPr>
          <p:cNvPr id="9" name="Graphic 4">
            <a:extLst>
              <a:ext uri="{FF2B5EF4-FFF2-40B4-BE49-F238E27FC236}">
                <a16:creationId xmlns:a16="http://schemas.microsoft.com/office/drawing/2014/main" id="{5306F59D-B82C-3218-C6FD-A737E2C57298}"/>
              </a:ext>
            </a:extLst>
          </p:cNvPr>
          <p:cNvPicPr>
            <a:picLocks noChangeAspect="1"/>
          </p:cNvPicPr>
          <p:nvPr/>
        </p:nvPicPr>
        <p:blipFill>
          <a:blip r:embed="rId5"/>
          <a:srcRect/>
          <a:stretch/>
        </p:blipFill>
        <p:spPr>
          <a:xfrm>
            <a:off x="6135823" y="1113967"/>
            <a:ext cx="274320" cy="274320"/>
          </a:xfrm>
          <a:prstGeom prst="rect">
            <a:avLst/>
          </a:prstGeom>
        </p:spPr>
      </p:pic>
      <p:sp>
        <p:nvSpPr>
          <p:cNvPr id="11" name="TextBox 10">
            <a:extLst>
              <a:ext uri="{FF2B5EF4-FFF2-40B4-BE49-F238E27FC236}">
                <a16:creationId xmlns:a16="http://schemas.microsoft.com/office/drawing/2014/main" id="{B306151E-A826-CE79-B085-AE1B746000F3}"/>
              </a:ext>
            </a:extLst>
          </p:cNvPr>
          <p:cNvSpPr txBox="1"/>
          <p:nvPr/>
        </p:nvSpPr>
        <p:spPr>
          <a:xfrm>
            <a:off x="3598379" y="1942005"/>
            <a:ext cx="907531" cy="224677"/>
          </a:xfrm>
          <a:prstGeom prst="rect">
            <a:avLst/>
          </a:prstGeom>
          <a:noFill/>
          <a:ln>
            <a:noFill/>
          </a:ln>
        </p:spPr>
        <p:txBody>
          <a:bodyPr wrap="square" lIns="27432" tIns="27432" rIns="27432" bIns="27432" rtlCol="0">
            <a:spAutoFit/>
          </a:bodyPr>
          <a:lstStyle/>
          <a:p>
            <a:pPr algn="ctr"/>
            <a:r>
              <a:rPr lang="en-US" sz="600">
                <a:latin typeface="+mn-lt"/>
                <a:ea typeface="Open Sans" panose="020B0606030504020204" pitchFamily="34" charset="0"/>
                <a:cs typeface="Open Sans" panose="020B0606030504020204" pitchFamily="34" charset="0"/>
              </a:rPr>
              <a:t>Milestone #2</a:t>
            </a:r>
          </a:p>
          <a:p>
            <a:pPr algn="ctr"/>
            <a:r>
              <a:rPr lang="en-US" sz="500">
                <a:latin typeface="+mn-lt"/>
              </a:rPr>
              <a:t>User Story 2.0, 2.1, 2.2</a:t>
            </a:r>
          </a:p>
        </p:txBody>
      </p:sp>
      <p:sp>
        <p:nvSpPr>
          <p:cNvPr id="12" name="TextBox 11">
            <a:extLst>
              <a:ext uri="{FF2B5EF4-FFF2-40B4-BE49-F238E27FC236}">
                <a16:creationId xmlns:a16="http://schemas.microsoft.com/office/drawing/2014/main" id="{A94F7DA8-CF1F-848A-07DC-E36A6D4A6C0C}"/>
              </a:ext>
            </a:extLst>
          </p:cNvPr>
          <p:cNvSpPr txBox="1"/>
          <p:nvPr/>
        </p:nvSpPr>
        <p:spPr>
          <a:xfrm>
            <a:off x="5304150" y="1138788"/>
            <a:ext cx="905767" cy="224677"/>
          </a:xfrm>
          <a:prstGeom prst="rect">
            <a:avLst/>
          </a:prstGeom>
          <a:noFill/>
          <a:ln>
            <a:noFill/>
          </a:ln>
        </p:spPr>
        <p:txBody>
          <a:bodyPr wrap="square" lIns="27432" tIns="27432" rIns="27432" bIns="27432" rtlCol="0">
            <a:spAutoFit/>
          </a:bodyPr>
          <a:lstStyle/>
          <a:p>
            <a:pPr algn="ctr"/>
            <a:r>
              <a:rPr lang="en-US" sz="600">
                <a:latin typeface="+mn-lt"/>
                <a:ea typeface="Open Sans" panose="020B0606030504020204" pitchFamily="34" charset="0"/>
                <a:cs typeface="Open Sans" panose="020B0606030504020204" pitchFamily="34" charset="0"/>
              </a:rPr>
              <a:t>Milestone #3</a:t>
            </a:r>
          </a:p>
          <a:p>
            <a:pPr algn="ctr"/>
            <a:r>
              <a:rPr lang="en-US" sz="500">
                <a:latin typeface="+mn-lt"/>
              </a:rPr>
              <a:t>User Story 1.0, 1.1, 1.2, 2.3</a:t>
            </a:r>
          </a:p>
        </p:txBody>
      </p:sp>
      <p:pic>
        <p:nvPicPr>
          <p:cNvPr id="14" name="Graphic 2">
            <a:extLst>
              <a:ext uri="{FF2B5EF4-FFF2-40B4-BE49-F238E27FC236}">
                <a16:creationId xmlns:a16="http://schemas.microsoft.com/office/drawing/2014/main" id="{7D4EF768-C42E-9D42-E3A6-04F260BAB565}"/>
              </a:ext>
            </a:extLst>
          </p:cNvPr>
          <p:cNvPicPr>
            <a:picLocks noChangeAspect="1"/>
          </p:cNvPicPr>
          <p:nvPr/>
        </p:nvPicPr>
        <p:blipFill>
          <a:blip r:embed="rId5"/>
          <a:srcRect/>
          <a:stretch/>
        </p:blipFill>
        <p:spPr>
          <a:xfrm>
            <a:off x="2948778" y="2671635"/>
            <a:ext cx="274320" cy="274320"/>
          </a:xfrm>
          <a:prstGeom prst="rect">
            <a:avLst/>
          </a:prstGeom>
        </p:spPr>
      </p:pic>
      <p:sp>
        <p:nvSpPr>
          <p:cNvPr id="15" name="TextBox 14">
            <a:extLst>
              <a:ext uri="{FF2B5EF4-FFF2-40B4-BE49-F238E27FC236}">
                <a16:creationId xmlns:a16="http://schemas.microsoft.com/office/drawing/2014/main" id="{71E9C4D9-2679-5FD5-2D04-E320C1F3C36D}"/>
              </a:ext>
            </a:extLst>
          </p:cNvPr>
          <p:cNvSpPr txBox="1"/>
          <p:nvPr/>
        </p:nvSpPr>
        <p:spPr>
          <a:xfrm>
            <a:off x="2119245" y="2696456"/>
            <a:ext cx="890216" cy="224677"/>
          </a:xfrm>
          <a:prstGeom prst="rect">
            <a:avLst/>
          </a:prstGeom>
          <a:noFill/>
          <a:ln>
            <a:noFill/>
          </a:ln>
        </p:spPr>
        <p:txBody>
          <a:bodyPr wrap="square" lIns="27432" tIns="27432" rIns="27432" bIns="27432" rtlCol="0">
            <a:spAutoFit/>
          </a:bodyPr>
          <a:lstStyle/>
          <a:p>
            <a:pPr algn="ctr"/>
            <a:r>
              <a:rPr lang="en-US" sz="600">
                <a:latin typeface="+mn-lt"/>
                <a:ea typeface="Open Sans" panose="020B0606030504020204" pitchFamily="34" charset="0"/>
                <a:cs typeface="Open Sans" panose="020B0606030504020204" pitchFamily="34" charset="0"/>
              </a:rPr>
              <a:t>Milestone #1</a:t>
            </a:r>
          </a:p>
          <a:p>
            <a:pPr algn="ctr"/>
            <a:r>
              <a:rPr lang="en-US" sz="500">
                <a:latin typeface="+mn-lt"/>
              </a:rPr>
              <a:t>User Story 3.0, 3.1, 3.2, 3.3</a:t>
            </a:r>
          </a:p>
        </p:txBody>
      </p:sp>
    </p:spTree>
    <p:extLst>
      <p:ext uri="{BB962C8B-B14F-4D97-AF65-F5344CB8AC3E}">
        <p14:creationId xmlns:p14="http://schemas.microsoft.com/office/powerpoint/2010/main" val="381322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174" name="Google Shape;1174;p56"/>
          <p:cNvSpPr txBox="1">
            <a:spLocks noGrp="1"/>
          </p:cNvSpPr>
          <p:nvPr>
            <p:ph type="title"/>
          </p:nvPr>
        </p:nvSpPr>
        <p:spPr>
          <a:xfrm>
            <a:off x="720000" y="2202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latin typeface="+mn-lt"/>
                <a:ea typeface="Open Sans" panose="020B0606030504020204" pitchFamily="34" charset="0"/>
                <a:cs typeface="Open Sans" panose="020B0606030504020204" pitchFamily="34" charset="0"/>
              </a:rPr>
              <a:t>Product Roadmap</a:t>
            </a:r>
          </a:p>
        </p:txBody>
      </p:sp>
      <p:grpSp>
        <p:nvGrpSpPr>
          <p:cNvPr id="1183" name="Group 1182">
            <a:extLst>
              <a:ext uri="{FF2B5EF4-FFF2-40B4-BE49-F238E27FC236}">
                <a16:creationId xmlns:a16="http://schemas.microsoft.com/office/drawing/2014/main" id="{03EC30E4-8D9B-2540-5149-01C00655A345}"/>
              </a:ext>
            </a:extLst>
          </p:cNvPr>
          <p:cNvGrpSpPr/>
          <p:nvPr/>
        </p:nvGrpSpPr>
        <p:grpSpPr>
          <a:xfrm>
            <a:off x="760149" y="4435855"/>
            <a:ext cx="8050199" cy="505920"/>
            <a:chOff x="751602" y="4292318"/>
            <a:chExt cx="8050199" cy="505920"/>
          </a:xfrm>
        </p:grpSpPr>
        <p:pic>
          <p:nvPicPr>
            <p:cNvPr id="39" name="Graphic 38">
              <a:extLst>
                <a:ext uri="{FF2B5EF4-FFF2-40B4-BE49-F238E27FC236}">
                  <a16:creationId xmlns:a16="http://schemas.microsoft.com/office/drawing/2014/main" id="{8DF69913-E239-6B17-6422-E293FE7F7AF3}"/>
                </a:ext>
              </a:extLst>
            </p:cNvPr>
            <p:cNvPicPr>
              <a:picLocks noChangeAspect="1"/>
            </p:cNvPicPr>
            <p:nvPr/>
          </p:nvPicPr>
          <p:blipFill>
            <a:blip r:embed="rId3"/>
            <a:srcRect/>
            <a:stretch/>
          </p:blipFill>
          <p:spPr>
            <a:xfrm>
              <a:off x="4372310" y="4292318"/>
              <a:ext cx="274320" cy="274320"/>
            </a:xfrm>
            <a:prstGeom prst="rect">
              <a:avLst/>
            </a:prstGeom>
          </p:spPr>
        </p:pic>
        <p:pic>
          <p:nvPicPr>
            <p:cNvPr id="41" name="Graphic 40">
              <a:extLst>
                <a:ext uri="{FF2B5EF4-FFF2-40B4-BE49-F238E27FC236}">
                  <a16:creationId xmlns:a16="http://schemas.microsoft.com/office/drawing/2014/main" id="{77BACDD6-AC97-0C7C-FF4E-FFEC2FCB094D}"/>
                </a:ext>
              </a:extLst>
            </p:cNvPr>
            <p:cNvPicPr>
              <a:picLocks noChangeAspect="1"/>
            </p:cNvPicPr>
            <p:nvPr/>
          </p:nvPicPr>
          <p:blipFill>
            <a:blip r:embed="rId3"/>
            <a:srcRect/>
            <a:stretch/>
          </p:blipFill>
          <p:spPr>
            <a:xfrm>
              <a:off x="5992818" y="4292318"/>
              <a:ext cx="274320" cy="274320"/>
            </a:xfrm>
            <a:prstGeom prst="rect">
              <a:avLst/>
            </a:prstGeom>
          </p:spPr>
        </p:pic>
        <p:pic>
          <p:nvPicPr>
            <p:cNvPr id="43" name="Graphic 42">
              <a:extLst>
                <a:ext uri="{FF2B5EF4-FFF2-40B4-BE49-F238E27FC236}">
                  <a16:creationId xmlns:a16="http://schemas.microsoft.com/office/drawing/2014/main" id="{3C5DF468-A23C-CAE4-2E98-225FED42ECDD}"/>
                </a:ext>
              </a:extLst>
            </p:cNvPr>
            <p:cNvPicPr>
              <a:picLocks noChangeAspect="1"/>
            </p:cNvPicPr>
            <p:nvPr/>
          </p:nvPicPr>
          <p:blipFill>
            <a:blip r:embed="rId3"/>
            <a:srcRect/>
            <a:stretch/>
          </p:blipFill>
          <p:spPr>
            <a:xfrm>
              <a:off x="8476125" y="4292318"/>
              <a:ext cx="274320" cy="274320"/>
            </a:xfrm>
            <a:prstGeom prst="rect">
              <a:avLst/>
            </a:prstGeom>
          </p:spPr>
        </p:pic>
        <p:cxnSp>
          <p:nvCxnSpPr>
            <p:cNvPr id="21" name="Straight Arrow Connector 20">
              <a:extLst>
                <a:ext uri="{FF2B5EF4-FFF2-40B4-BE49-F238E27FC236}">
                  <a16:creationId xmlns:a16="http://schemas.microsoft.com/office/drawing/2014/main" id="{A2246E55-D76B-3657-067C-51B49016F18B}"/>
                </a:ext>
              </a:extLst>
            </p:cNvPr>
            <p:cNvCxnSpPr>
              <a:cxnSpLocks/>
              <a:endCxn id="25" idx="2"/>
            </p:cNvCxnSpPr>
            <p:nvPr/>
          </p:nvCxnSpPr>
          <p:spPr>
            <a:xfrm>
              <a:off x="1103618" y="4553408"/>
              <a:ext cx="7395805" cy="0"/>
            </a:xfrm>
            <a:prstGeom prst="straightConnector1">
              <a:avLst/>
            </a:prstGeom>
            <a:ln w="1905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47EFCE5F-194D-07B1-BBE3-E18AAF0C2DCF}"/>
                </a:ext>
              </a:extLst>
            </p:cNvPr>
            <p:cNvSpPr/>
            <p:nvPr/>
          </p:nvSpPr>
          <p:spPr>
            <a:xfrm>
              <a:off x="4770247"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FD57D9-5B65-1E7A-78F7-129AFE615846}"/>
                </a:ext>
              </a:extLst>
            </p:cNvPr>
            <p:cNvSpPr/>
            <p:nvPr/>
          </p:nvSpPr>
          <p:spPr>
            <a:xfrm>
              <a:off x="3527188"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91EFB15-E732-AB11-264A-F5F304ACC27E}"/>
                </a:ext>
              </a:extLst>
            </p:cNvPr>
            <p:cNvSpPr/>
            <p:nvPr/>
          </p:nvSpPr>
          <p:spPr>
            <a:xfrm>
              <a:off x="2284129"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E353EC-0361-63A2-2926-4ACFB06D34D1}"/>
                </a:ext>
              </a:extLst>
            </p:cNvPr>
            <p:cNvSpPr/>
            <p:nvPr/>
          </p:nvSpPr>
          <p:spPr>
            <a:xfrm>
              <a:off x="8499423"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80C01AB-1EA0-0B7B-058F-09BE8551EAFA}"/>
                </a:ext>
              </a:extLst>
            </p:cNvPr>
            <p:cNvSpPr/>
            <p:nvPr/>
          </p:nvSpPr>
          <p:spPr>
            <a:xfrm>
              <a:off x="7256365"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F62C8EC-BA87-6930-838B-692CB5EBF78E}"/>
                </a:ext>
              </a:extLst>
            </p:cNvPr>
            <p:cNvSpPr/>
            <p:nvPr/>
          </p:nvSpPr>
          <p:spPr>
            <a:xfrm>
              <a:off x="6013306"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7317AC-59D4-D907-0129-8A2844D934D8}"/>
                </a:ext>
              </a:extLst>
            </p:cNvPr>
            <p:cNvSpPr txBox="1"/>
            <p:nvPr/>
          </p:nvSpPr>
          <p:spPr>
            <a:xfrm>
              <a:off x="751602" y="4598183"/>
              <a:ext cx="670376"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Project Start</a:t>
              </a:r>
            </a:p>
          </p:txBody>
        </p:sp>
        <p:sp>
          <p:nvSpPr>
            <p:cNvPr id="31" name="TextBox 30">
              <a:extLst>
                <a:ext uri="{FF2B5EF4-FFF2-40B4-BE49-F238E27FC236}">
                  <a16:creationId xmlns:a16="http://schemas.microsoft.com/office/drawing/2014/main" id="{631D4A7C-5103-478C-4794-B9C6EF4ECEBA}"/>
                </a:ext>
              </a:extLst>
            </p:cNvPr>
            <p:cNvSpPr txBox="1"/>
            <p:nvPr/>
          </p:nvSpPr>
          <p:spPr>
            <a:xfrm>
              <a:off x="8286916"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6</a:t>
              </a:r>
            </a:p>
          </p:txBody>
        </p:sp>
        <p:sp>
          <p:nvSpPr>
            <p:cNvPr id="32" name="TextBox 31">
              <a:extLst>
                <a:ext uri="{FF2B5EF4-FFF2-40B4-BE49-F238E27FC236}">
                  <a16:creationId xmlns:a16="http://schemas.microsoft.com/office/drawing/2014/main" id="{EA6852E2-5E01-B366-5CCD-7F6160E76476}"/>
                </a:ext>
              </a:extLst>
            </p:cNvPr>
            <p:cNvSpPr txBox="1"/>
            <p:nvPr/>
          </p:nvSpPr>
          <p:spPr>
            <a:xfrm>
              <a:off x="3310983"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2</a:t>
              </a:r>
            </a:p>
          </p:txBody>
        </p:sp>
        <p:sp>
          <p:nvSpPr>
            <p:cNvPr id="33" name="TextBox 32">
              <a:extLst>
                <a:ext uri="{FF2B5EF4-FFF2-40B4-BE49-F238E27FC236}">
                  <a16:creationId xmlns:a16="http://schemas.microsoft.com/office/drawing/2014/main" id="{229F606D-1B62-5E5B-026C-F672F4A0FC3E}"/>
                </a:ext>
              </a:extLst>
            </p:cNvPr>
            <p:cNvSpPr txBox="1"/>
            <p:nvPr/>
          </p:nvSpPr>
          <p:spPr>
            <a:xfrm>
              <a:off x="4572103"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3</a:t>
              </a:r>
            </a:p>
          </p:txBody>
        </p:sp>
        <p:sp>
          <p:nvSpPr>
            <p:cNvPr id="34" name="TextBox 33">
              <a:extLst>
                <a:ext uri="{FF2B5EF4-FFF2-40B4-BE49-F238E27FC236}">
                  <a16:creationId xmlns:a16="http://schemas.microsoft.com/office/drawing/2014/main" id="{1A450675-B1DB-310C-15BD-94DEF5CBE8F8}"/>
                </a:ext>
              </a:extLst>
            </p:cNvPr>
            <p:cNvSpPr txBox="1"/>
            <p:nvPr/>
          </p:nvSpPr>
          <p:spPr>
            <a:xfrm>
              <a:off x="5802366"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4</a:t>
              </a:r>
            </a:p>
          </p:txBody>
        </p:sp>
        <p:sp>
          <p:nvSpPr>
            <p:cNvPr id="35" name="TextBox 34">
              <a:extLst>
                <a:ext uri="{FF2B5EF4-FFF2-40B4-BE49-F238E27FC236}">
                  <a16:creationId xmlns:a16="http://schemas.microsoft.com/office/drawing/2014/main" id="{B492C429-9066-D42A-5BEF-54BA25E5D1B5}"/>
                </a:ext>
              </a:extLst>
            </p:cNvPr>
            <p:cNvSpPr txBox="1"/>
            <p:nvPr/>
          </p:nvSpPr>
          <p:spPr>
            <a:xfrm>
              <a:off x="7044641"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5</a:t>
              </a:r>
            </a:p>
          </p:txBody>
        </p:sp>
        <p:sp>
          <p:nvSpPr>
            <p:cNvPr id="48" name="Oval 47">
              <a:extLst>
                <a:ext uri="{FF2B5EF4-FFF2-40B4-BE49-F238E27FC236}">
                  <a16:creationId xmlns:a16="http://schemas.microsoft.com/office/drawing/2014/main" id="{D62A4D8E-5119-0DDB-9C09-79D8603EFD49}"/>
                </a:ext>
              </a:extLst>
            </p:cNvPr>
            <p:cNvSpPr/>
            <p:nvPr/>
          </p:nvSpPr>
          <p:spPr>
            <a:xfrm>
              <a:off x="1041070" y="4511449"/>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D58B92-412D-F863-BC6C-D61E0C5F3697}"/>
                </a:ext>
              </a:extLst>
            </p:cNvPr>
            <p:cNvSpPr txBox="1"/>
            <p:nvPr/>
          </p:nvSpPr>
          <p:spPr>
            <a:xfrm>
              <a:off x="2072406"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1</a:t>
              </a:r>
            </a:p>
          </p:txBody>
        </p:sp>
        <p:sp>
          <p:nvSpPr>
            <p:cNvPr id="1159" name="TextBox 1158">
              <a:extLst>
                <a:ext uri="{FF2B5EF4-FFF2-40B4-BE49-F238E27FC236}">
                  <a16:creationId xmlns:a16="http://schemas.microsoft.com/office/drawing/2014/main" id="{17BF925C-C39F-E459-77EF-E9A94428A975}"/>
                </a:ext>
              </a:extLst>
            </p:cNvPr>
            <p:cNvSpPr txBox="1"/>
            <p:nvPr/>
          </p:nvSpPr>
          <p:spPr>
            <a:xfrm>
              <a:off x="3611716" y="4338155"/>
              <a:ext cx="822960" cy="178510"/>
            </a:xfrm>
            <a:prstGeom prst="rect">
              <a:avLst/>
            </a:prstGeom>
            <a:noFill/>
            <a:ln>
              <a:noFill/>
            </a:ln>
          </p:spPr>
          <p:txBody>
            <a:bodyPr wrap="square" lIns="27432" tIns="27432" rIns="27432" bIns="27432" rtlCol="0">
              <a:spAutoFit/>
            </a:bodyPr>
            <a:lstStyle/>
            <a:p>
              <a:pPr algn="ctr"/>
              <a:r>
                <a:rPr lang="en-US" sz="800">
                  <a:latin typeface="+mn-lt"/>
                  <a:ea typeface="Open Sans" panose="020B0606030504020204" pitchFamily="34" charset="0"/>
                  <a:cs typeface="Open Sans" panose="020B0606030504020204" pitchFamily="34" charset="0"/>
                </a:rPr>
                <a:t>Milestone #1</a:t>
              </a:r>
            </a:p>
          </p:txBody>
        </p:sp>
        <p:sp>
          <p:nvSpPr>
            <p:cNvPr id="1160" name="TextBox 1159">
              <a:extLst>
                <a:ext uri="{FF2B5EF4-FFF2-40B4-BE49-F238E27FC236}">
                  <a16:creationId xmlns:a16="http://schemas.microsoft.com/office/drawing/2014/main" id="{7BF0DDA0-FBB8-800B-BA4F-84A6E7420AEB}"/>
                </a:ext>
              </a:extLst>
            </p:cNvPr>
            <p:cNvSpPr txBox="1"/>
            <p:nvPr/>
          </p:nvSpPr>
          <p:spPr>
            <a:xfrm>
              <a:off x="5224909" y="4338155"/>
              <a:ext cx="822960" cy="178510"/>
            </a:xfrm>
            <a:prstGeom prst="rect">
              <a:avLst/>
            </a:prstGeom>
            <a:noFill/>
            <a:ln>
              <a:noFill/>
            </a:ln>
          </p:spPr>
          <p:txBody>
            <a:bodyPr wrap="square" lIns="27432" tIns="27432" rIns="27432" bIns="27432" rtlCol="0">
              <a:spAutoFit/>
            </a:bodyPr>
            <a:lstStyle/>
            <a:p>
              <a:pPr algn="ctr"/>
              <a:r>
                <a:rPr lang="en-US" sz="800">
                  <a:latin typeface="+mn-lt"/>
                  <a:ea typeface="Open Sans" panose="020B0606030504020204" pitchFamily="34" charset="0"/>
                  <a:cs typeface="Open Sans" panose="020B0606030504020204" pitchFamily="34" charset="0"/>
                </a:rPr>
                <a:t>Milestone #2</a:t>
              </a:r>
            </a:p>
          </p:txBody>
        </p:sp>
        <p:sp>
          <p:nvSpPr>
            <p:cNvPr id="1161" name="TextBox 1160">
              <a:extLst>
                <a:ext uri="{FF2B5EF4-FFF2-40B4-BE49-F238E27FC236}">
                  <a16:creationId xmlns:a16="http://schemas.microsoft.com/office/drawing/2014/main" id="{22F16279-7079-1A17-C67B-FFF7ED6BDB78}"/>
                </a:ext>
              </a:extLst>
            </p:cNvPr>
            <p:cNvSpPr txBox="1"/>
            <p:nvPr/>
          </p:nvSpPr>
          <p:spPr>
            <a:xfrm>
              <a:off x="7718980" y="4338155"/>
              <a:ext cx="822960" cy="178510"/>
            </a:xfrm>
            <a:prstGeom prst="rect">
              <a:avLst/>
            </a:prstGeom>
            <a:noFill/>
            <a:ln>
              <a:noFill/>
            </a:ln>
          </p:spPr>
          <p:txBody>
            <a:bodyPr wrap="square" lIns="27432" tIns="27432" rIns="27432" bIns="27432" rtlCol="0">
              <a:spAutoFit/>
            </a:bodyPr>
            <a:lstStyle/>
            <a:p>
              <a:pPr algn="ctr"/>
              <a:r>
                <a:rPr lang="en-US" sz="800">
                  <a:latin typeface="+mn-lt"/>
                  <a:ea typeface="Open Sans" panose="020B0606030504020204" pitchFamily="34" charset="0"/>
                  <a:cs typeface="Open Sans" panose="020B0606030504020204" pitchFamily="34" charset="0"/>
                </a:rPr>
                <a:t>Milestone #3</a:t>
              </a:r>
            </a:p>
          </p:txBody>
        </p:sp>
      </p:grpSp>
      <p:graphicFrame>
        <p:nvGraphicFramePr>
          <p:cNvPr id="1182" name="Table 1181">
            <a:extLst>
              <a:ext uri="{FF2B5EF4-FFF2-40B4-BE49-F238E27FC236}">
                <a16:creationId xmlns:a16="http://schemas.microsoft.com/office/drawing/2014/main" id="{4E1CA1C1-8EC2-8E36-B459-71DCADA9C10D}"/>
              </a:ext>
            </a:extLst>
          </p:cNvPr>
          <p:cNvGraphicFramePr>
            <a:graphicFrameLocks noGrp="1"/>
          </p:cNvGraphicFramePr>
          <p:nvPr>
            <p:extLst>
              <p:ext uri="{D42A27DB-BD31-4B8C-83A1-F6EECF244321}">
                <p14:modId xmlns:p14="http://schemas.microsoft.com/office/powerpoint/2010/main" val="3565233602"/>
              </p:ext>
            </p:extLst>
          </p:nvPr>
        </p:nvGraphicFramePr>
        <p:xfrm>
          <a:off x="392044" y="719875"/>
          <a:ext cx="8138160" cy="3657600"/>
        </p:xfrm>
        <a:graphic>
          <a:graphicData uri="http://schemas.openxmlformats.org/drawingml/2006/table">
            <a:tbl>
              <a:tblPr firstRow="1" bandRow="1">
                <a:tableStyleId>{F6D6EA9A-273F-4AC8-9EDF-B5E7F9130763}</a:tableStyleId>
              </a:tblPr>
              <a:tblGrid>
                <a:gridCol w="731520">
                  <a:extLst>
                    <a:ext uri="{9D8B030D-6E8A-4147-A177-3AD203B41FA5}">
                      <a16:colId xmlns:a16="http://schemas.microsoft.com/office/drawing/2014/main" val="2938652188"/>
                    </a:ext>
                  </a:extLst>
                </a:gridCol>
                <a:gridCol w="1234440">
                  <a:extLst>
                    <a:ext uri="{9D8B030D-6E8A-4147-A177-3AD203B41FA5}">
                      <a16:colId xmlns:a16="http://schemas.microsoft.com/office/drawing/2014/main" val="617174492"/>
                    </a:ext>
                  </a:extLst>
                </a:gridCol>
                <a:gridCol w="1234440">
                  <a:extLst>
                    <a:ext uri="{9D8B030D-6E8A-4147-A177-3AD203B41FA5}">
                      <a16:colId xmlns:a16="http://schemas.microsoft.com/office/drawing/2014/main" val="265965650"/>
                    </a:ext>
                  </a:extLst>
                </a:gridCol>
                <a:gridCol w="1234440">
                  <a:extLst>
                    <a:ext uri="{9D8B030D-6E8A-4147-A177-3AD203B41FA5}">
                      <a16:colId xmlns:a16="http://schemas.microsoft.com/office/drawing/2014/main" val="1537557935"/>
                    </a:ext>
                  </a:extLst>
                </a:gridCol>
                <a:gridCol w="1234440">
                  <a:extLst>
                    <a:ext uri="{9D8B030D-6E8A-4147-A177-3AD203B41FA5}">
                      <a16:colId xmlns:a16="http://schemas.microsoft.com/office/drawing/2014/main" val="2090379614"/>
                    </a:ext>
                  </a:extLst>
                </a:gridCol>
                <a:gridCol w="1234440">
                  <a:extLst>
                    <a:ext uri="{9D8B030D-6E8A-4147-A177-3AD203B41FA5}">
                      <a16:colId xmlns:a16="http://schemas.microsoft.com/office/drawing/2014/main" val="3463102362"/>
                    </a:ext>
                  </a:extLst>
                </a:gridCol>
                <a:gridCol w="1234440">
                  <a:extLst>
                    <a:ext uri="{9D8B030D-6E8A-4147-A177-3AD203B41FA5}">
                      <a16:colId xmlns:a16="http://schemas.microsoft.com/office/drawing/2014/main" val="2151218019"/>
                    </a:ext>
                  </a:extLst>
                </a:gridCol>
              </a:tblGrid>
              <a:tr h="1737360">
                <a:tc>
                  <a:txBody>
                    <a:bodyPr/>
                    <a:lstStyle/>
                    <a:p>
                      <a:pPr algn="r"/>
                      <a:r>
                        <a:rPr lang="en-US" sz="900" b="1">
                          <a:solidFill>
                            <a:schemeClr val="bg2"/>
                          </a:solidFill>
                          <a:latin typeface="Open Sans" panose="020B0606030504020204" pitchFamily="34" charset="0"/>
                          <a:ea typeface="Open Sans" panose="020B0606030504020204" pitchFamily="34" charset="0"/>
                          <a:cs typeface="Open Sans" panose="020B0606030504020204" pitchFamily="34" charset="0"/>
                        </a:rPr>
                        <a:t>Design</a:t>
                      </a:r>
                    </a:p>
                  </a:txBody>
                  <a:tcPr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Database Schema</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Integration with SeedDMS</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User Management System</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112713" indent="-112713"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Data Entry Module with fields to manually enter data and import files</a:t>
                      </a:r>
                    </a:p>
                    <a:p>
                      <a:pPr marL="112713" indent="-112713"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Supply Chain Module and interface to search and apply filters</a:t>
                      </a:r>
                    </a:p>
                    <a:p>
                      <a:pPr marL="112713" indent="-112713"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Login/User Access UI</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br>
                        <a:rPr lang="en-US" sz="800">
                          <a:latin typeface="Open Sans" panose="020B0606030504020204" pitchFamily="34" charset="0"/>
                          <a:ea typeface="Open Sans" panose="020B0606030504020204" pitchFamily="34" charset="0"/>
                          <a:cs typeface="Open Sans" panose="020B0606030504020204" pitchFamily="34" charset="0"/>
                        </a:rPr>
                      </a:br>
                      <a:r>
                        <a:rPr lang="en-US" sz="800">
                          <a:latin typeface="Open Sans" panose="020B0606030504020204" pitchFamily="34" charset="0"/>
                          <a:ea typeface="Open Sans" panose="020B0606030504020204" pitchFamily="34" charset="0"/>
                          <a:cs typeface="Open Sans" panose="020B0606030504020204" pitchFamily="34" charset="0"/>
                        </a:rPr>
                        <a:t>Refine and Improve Existing Features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Reports &amp; Dashboard Module to create and customize report templates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800">
                          <a:latin typeface="Open Sans" panose="020B0606030504020204" pitchFamily="34" charset="0"/>
                          <a:ea typeface="Open Sans" panose="020B0606030504020204" pitchFamily="34" charset="0"/>
                          <a:cs typeface="Open Sans" panose="020B0606030504020204" pitchFamily="34" charset="0"/>
                        </a:rPr>
                        <a:t>Interactive and customizable data visualization dashboard views in the Reports &amp; Dashboard Module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Python-MySQL Connection Handler</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Query Executor</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Testing Suite</a:t>
                      </a:r>
                    </a:p>
                  </a:txBody>
                  <a:tcPr marL="45720" marR="4572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7250850"/>
                  </a:ext>
                </a:extLst>
              </a:tr>
              <a:tr h="1280160">
                <a:tc>
                  <a:txBody>
                    <a:bodyPr/>
                    <a:lstStyle/>
                    <a:p>
                      <a:pPr algn="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Develop</a:t>
                      </a:r>
                    </a:p>
                  </a:txBody>
                  <a:tcPr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tabLst/>
                      </a:pPr>
                      <a:r>
                        <a:rPr lang="en-US" sz="800">
                          <a:latin typeface="Open Sans" panose="020B0606030504020204" pitchFamily="34" charset="0"/>
                          <a:ea typeface="Open Sans" panose="020B0606030504020204" pitchFamily="34" charset="0"/>
                          <a:cs typeface="Open Sans" panose="020B0606030504020204" pitchFamily="34" charset="0"/>
                        </a:rPr>
                        <a:t>Data Migration</a:t>
                      </a:r>
                    </a:p>
                    <a:p>
                      <a:pPr marL="114300" indent="-114300" algn="l">
                        <a:buFont typeface="Arial" panose="020B0604020202020204" pitchFamily="34" charset="0"/>
                        <a:buChar char="•"/>
                        <a:tabLst/>
                      </a:pPr>
                      <a:r>
                        <a:rPr lang="en-US" sz="800">
                          <a:latin typeface="Open Sans" panose="020B0606030504020204" pitchFamily="34" charset="0"/>
                          <a:ea typeface="Open Sans" panose="020B0606030504020204" pitchFamily="34" charset="0"/>
                          <a:cs typeface="Open Sans" panose="020B0606030504020204" pitchFamily="34" charset="0"/>
                        </a:rPr>
                        <a:t>Encryption algorithms and data integrity procedures</a:t>
                      </a:r>
                    </a:p>
                    <a:p>
                      <a:pPr marL="114300" indent="-114300" algn="l">
                        <a:buFont typeface="Arial" panose="020B0604020202020204" pitchFamily="34" charset="0"/>
                        <a:buChar char="•"/>
                        <a:tabLst/>
                      </a:pPr>
                      <a:r>
                        <a:rPr lang="en-US" sz="800">
                          <a:latin typeface="Open Sans" panose="020B0606030504020204" pitchFamily="34" charset="0"/>
                          <a:ea typeface="Open Sans" panose="020B0606030504020204" pitchFamily="34" charset="0"/>
                          <a:cs typeface="Open Sans" panose="020B0606030504020204" pitchFamily="34" charset="0"/>
                        </a:rPr>
                        <a:t>Comprehensive incident response procedures and data security education</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Simple Web App</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Refined Web App</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115888" indent="-115888"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Dashboards with customization</a:t>
                      </a:r>
                    </a:p>
                    <a:p>
                      <a:pPr marL="115888" indent="-115888"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Report export functionality</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Data visualization tools</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Integrate Python and data analytics libraries for comprehensive analysis</a:t>
                      </a:r>
                    </a:p>
                  </a:txBody>
                  <a:tcPr marL="73152" marR="73152"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1882856"/>
                  </a:ext>
                </a:extLst>
              </a:tr>
              <a:tr h="640080">
                <a:tc>
                  <a:txBody>
                    <a:bodyPr/>
                    <a:lstStyle/>
                    <a:p>
                      <a:pPr algn="r"/>
                      <a:r>
                        <a:rPr lang="en-US" sz="900" b="1">
                          <a:solidFill>
                            <a:srgbClr val="7CB2A5"/>
                          </a:solidFill>
                          <a:latin typeface="Open Sans" panose="020B0606030504020204" pitchFamily="34" charset="0"/>
                          <a:ea typeface="Open Sans" panose="020B0606030504020204" pitchFamily="34" charset="0"/>
                          <a:cs typeface="Open Sans" panose="020B0606030504020204" pitchFamily="34" charset="0"/>
                        </a:rPr>
                        <a:t>Test</a:t>
                      </a:r>
                    </a:p>
                  </a:txBody>
                  <a:tcPr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Data Validation and Error Checking</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Secure User Access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Test with 3-5 users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Test with 3-5 users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Dashboard Customization</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Report Accuracy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Data visualization functionality, accuracy, and usability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Run unit tests for functionality</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Assess processing speed</a:t>
                      </a:r>
                    </a:p>
                  </a:txBody>
                  <a:tcPr marL="45720" marR="4572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04599338"/>
                  </a:ext>
                </a:extLst>
              </a:tr>
            </a:tbl>
          </a:graphicData>
        </a:graphic>
      </p:graphicFrame>
      <p:sp>
        <p:nvSpPr>
          <p:cNvPr id="3" name="Google Shape;966;p41">
            <a:extLst>
              <a:ext uri="{FF2B5EF4-FFF2-40B4-BE49-F238E27FC236}">
                <a16:creationId xmlns:a16="http://schemas.microsoft.com/office/drawing/2014/main" id="{31FE4EF9-DE33-769F-71EC-5EEDC4709B7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539720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6" name="Google Shape;1066;p51"/>
          <p:cNvSpPr txBox="1">
            <a:spLocks noGrp="1"/>
          </p:cNvSpPr>
          <p:nvPr>
            <p:ph type="title"/>
          </p:nvPr>
        </p:nvSpPr>
        <p:spPr>
          <a:xfrm>
            <a:off x="720000" y="2939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latin typeface="Open Sans" panose="020B0606030504020204" pitchFamily="34" charset="0"/>
                <a:ea typeface="Open Sans" panose="020B0606030504020204" pitchFamily="34" charset="0"/>
                <a:cs typeface="Open Sans" panose="020B0606030504020204" pitchFamily="34" charset="0"/>
              </a:rPr>
              <a:t>Product Backlog</a:t>
            </a:r>
          </a:p>
        </p:txBody>
      </p:sp>
      <p:graphicFrame>
        <p:nvGraphicFramePr>
          <p:cNvPr id="26" name="Table 25">
            <a:extLst>
              <a:ext uri="{FF2B5EF4-FFF2-40B4-BE49-F238E27FC236}">
                <a16:creationId xmlns:a16="http://schemas.microsoft.com/office/drawing/2014/main" id="{3F943939-4DE7-1062-3B9B-CAD2EB390541}"/>
              </a:ext>
            </a:extLst>
          </p:cNvPr>
          <p:cNvGraphicFramePr>
            <a:graphicFrameLocks noGrp="1"/>
          </p:cNvGraphicFramePr>
          <p:nvPr>
            <p:extLst>
              <p:ext uri="{D42A27DB-BD31-4B8C-83A1-F6EECF244321}">
                <p14:modId xmlns:p14="http://schemas.microsoft.com/office/powerpoint/2010/main" val="3900848417"/>
              </p:ext>
            </p:extLst>
          </p:nvPr>
        </p:nvGraphicFramePr>
        <p:xfrm>
          <a:off x="502920" y="927656"/>
          <a:ext cx="8138160" cy="3753612"/>
        </p:xfrm>
        <a:graphic>
          <a:graphicData uri="http://schemas.openxmlformats.org/drawingml/2006/table">
            <a:tbl>
              <a:tblPr bandRow="1">
                <a:tableStyleId>{F6D6EA9A-273F-4AC8-9EDF-B5E7F9130763}</a:tableStyleId>
              </a:tblPr>
              <a:tblGrid>
                <a:gridCol w="640080">
                  <a:extLst>
                    <a:ext uri="{9D8B030D-6E8A-4147-A177-3AD203B41FA5}">
                      <a16:colId xmlns:a16="http://schemas.microsoft.com/office/drawing/2014/main" val="2480779317"/>
                    </a:ext>
                  </a:extLst>
                </a:gridCol>
                <a:gridCol w="640080">
                  <a:extLst>
                    <a:ext uri="{9D8B030D-6E8A-4147-A177-3AD203B41FA5}">
                      <a16:colId xmlns:a16="http://schemas.microsoft.com/office/drawing/2014/main" val="1916907430"/>
                    </a:ext>
                  </a:extLst>
                </a:gridCol>
                <a:gridCol w="640080">
                  <a:extLst>
                    <a:ext uri="{9D8B030D-6E8A-4147-A177-3AD203B41FA5}">
                      <a16:colId xmlns:a16="http://schemas.microsoft.com/office/drawing/2014/main" val="1217935287"/>
                    </a:ext>
                  </a:extLst>
                </a:gridCol>
                <a:gridCol w="3657600">
                  <a:extLst>
                    <a:ext uri="{9D8B030D-6E8A-4147-A177-3AD203B41FA5}">
                      <a16:colId xmlns:a16="http://schemas.microsoft.com/office/drawing/2014/main" val="2845803287"/>
                    </a:ext>
                  </a:extLst>
                </a:gridCol>
                <a:gridCol w="2560320">
                  <a:extLst>
                    <a:ext uri="{9D8B030D-6E8A-4147-A177-3AD203B41FA5}">
                      <a16:colId xmlns:a16="http://schemas.microsoft.com/office/drawing/2014/main" val="856432344"/>
                    </a:ext>
                  </a:extLst>
                </a:gridCol>
              </a:tblGrid>
              <a:tr h="365760">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Priority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Story ID</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Story Points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EMS Entity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DBMS Function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extLst>
                  <a:ext uri="{0D108BD9-81ED-4DB2-BD59-A6C34878D82A}">
                    <a16:rowId xmlns:a16="http://schemas.microsoft.com/office/drawing/2014/main" val="3583531022"/>
                  </a:ext>
                </a:extLst>
              </a:tr>
              <a:tr h="301752">
                <a:tc>
                  <a:txBody>
                    <a:bodyPr/>
                    <a:lstStyle/>
                    <a:p>
                      <a:pPr algn="ctr" rtl="0" fontAlgn="ctr">
                        <a:spcBef>
                          <a:spcPts val="0"/>
                        </a:spcBef>
                        <a:spcAft>
                          <a:spcPts val="0"/>
                        </a:spcAft>
                      </a:pPr>
                      <a:r>
                        <a:rPr lang="en-US" sz="800">
                          <a:solidFill>
                            <a:srgbClr val="000000"/>
                          </a:solidFill>
                          <a:effectLst/>
                          <a:latin typeface="Open Sans"/>
                          <a:ea typeface="Open Sans"/>
                          <a:cs typeface="Open Sans"/>
                        </a:rPr>
                        <a:t>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800">
                          <a:solidFill>
                            <a:srgbClr val="000000"/>
                          </a:solidFill>
                          <a:effectLst/>
                          <a:latin typeface="Open Sans"/>
                          <a:ea typeface="Open Sans"/>
                          <a:cs typeface="Open Sans"/>
                        </a:rPr>
                        <a:t>3.0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Encryption Algorithms, Data Security</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a:ea typeface="Open Sans"/>
                          <a:cs typeface="Open Sans"/>
                        </a:rPr>
                        <a:t>3.1</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a:ea typeface="Open Sans"/>
                          <a:cs typeface="Open Sans"/>
                        </a:rPr>
                        <a:t>25</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User Management, System Access, Data Security</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3</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a:ea typeface="Open Sans"/>
                          <a:cs typeface="Open Sans"/>
                        </a:rPr>
                        <a:t>3.3</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a:ea typeface="Open Sans"/>
                          <a:cs typeface="Open Sans"/>
                        </a:rPr>
                        <a:t>22</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System Performance Optimization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698367019"/>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4</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a:ea typeface="Open Sans"/>
                          <a:cs typeface="Open Sans"/>
                        </a:rPr>
                        <a:t>3.2</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a:ea typeface="Open Sans"/>
                          <a:cs typeface="Open Sans"/>
                        </a:rPr>
                        <a:t>25</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System Monitoring</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250341606"/>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Supply Chain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803191356"/>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6</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Entry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713545605"/>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7</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Supply Chain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061650080"/>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8</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19</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Supply Chain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493354944"/>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9</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Dashboards &amp; Reports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 Python Analytics Engine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101994609"/>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10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Dashboards &amp; Reports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SeedDMS</a:t>
                      </a:r>
                      <a:r>
                        <a:rPr kumimoji="0" lang="en-US" sz="8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 Integration, Python Analytics Engine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353649201"/>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11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2.3</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Dashboards &amp; Reports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SeedDMS</a:t>
                      </a:r>
                      <a:r>
                        <a:rPr kumimoji="0" lang="en-US" sz="8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 Integration, Python Analytics Engine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788084622"/>
                  </a:ext>
                </a:extLst>
              </a:tr>
            </a:tbl>
          </a:graphicData>
        </a:graphic>
      </p:graphicFrame>
      <p:sp>
        <p:nvSpPr>
          <p:cNvPr id="3" name="Google Shape;966;p41">
            <a:extLst>
              <a:ext uri="{FF2B5EF4-FFF2-40B4-BE49-F238E27FC236}">
                <a16:creationId xmlns:a16="http://schemas.microsoft.com/office/drawing/2014/main" id="{B96EF5A8-4521-44BA-45E7-83933009701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756896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5E7909-125C-D501-5D89-F84EBE59D626}"/>
              </a:ext>
            </a:extLst>
          </p:cNvPr>
          <p:cNvGraphicFramePr>
            <a:graphicFrameLocks noGrp="1"/>
          </p:cNvGraphicFramePr>
          <p:nvPr>
            <p:extLst>
              <p:ext uri="{D42A27DB-BD31-4B8C-83A1-F6EECF244321}">
                <p14:modId xmlns:p14="http://schemas.microsoft.com/office/powerpoint/2010/main" val="328864212"/>
              </p:ext>
            </p:extLst>
          </p:nvPr>
        </p:nvGraphicFramePr>
        <p:xfrm>
          <a:off x="165284" y="486042"/>
          <a:ext cx="8813433" cy="4367302"/>
        </p:xfrm>
        <a:graphic>
          <a:graphicData uri="http://schemas.openxmlformats.org/drawingml/2006/table">
            <a:tbl>
              <a:tblPr bandRow="1">
                <a:tableStyleId>{F6D6EA9A-273F-4AC8-9EDF-B5E7F9130763}</a:tableStyleId>
              </a:tblPr>
              <a:tblGrid>
                <a:gridCol w="960120">
                  <a:extLst>
                    <a:ext uri="{9D8B030D-6E8A-4147-A177-3AD203B41FA5}">
                      <a16:colId xmlns:a16="http://schemas.microsoft.com/office/drawing/2014/main" val="1119078418"/>
                    </a:ext>
                  </a:extLst>
                </a:gridCol>
                <a:gridCol w="2568824">
                  <a:extLst>
                    <a:ext uri="{9D8B030D-6E8A-4147-A177-3AD203B41FA5}">
                      <a16:colId xmlns:a16="http://schemas.microsoft.com/office/drawing/2014/main" val="1960041511"/>
                    </a:ext>
                  </a:extLst>
                </a:gridCol>
                <a:gridCol w="1782173">
                  <a:extLst>
                    <a:ext uri="{9D8B030D-6E8A-4147-A177-3AD203B41FA5}">
                      <a16:colId xmlns:a16="http://schemas.microsoft.com/office/drawing/2014/main" val="1982231516"/>
                    </a:ext>
                  </a:extLst>
                </a:gridCol>
                <a:gridCol w="1705857">
                  <a:extLst>
                    <a:ext uri="{9D8B030D-6E8A-4147-A177-3AD203B41FA5}">
                      <a16:colId xmlns:a16="http://schemas.microsoft.com/office/drawing/2014/main" val="2196945998"/>
                    </a:ext>
                  </a:extLst>
                </a:gridCol>
                <a:gridCol w="1796459">
                  <a:extLst>
                    <a:ext uri="{9D8B030D-6E8A-4147-A177-3AD203B41FA5}">
                      <a16:colId xmlns:a16="http://schemas.microsoft.com/office/drawing/2014/main" val="497360508"/>
                    </a:ext>
                  </a:extLst>
                </a:gridCol>
              </a:tblGrid>
              <a:tr h="274320">
                <a:tc>
                  <a:txBody>
                    <a:bodyPr/>
                    <a:lstStyle/>
                    <a:p>
                      <a:pPr algn="ctr" fontAlgn="ctr"/>
                      <a:r>
                        <a:rPr lang="en-US" sz="800" b="1" i="0" u="none" strike="noStrike" cap="none">
                          <a:solidFill>
                            <a:schemeClr val="bg1"/>
                          </a:solidFill>
                          <a:effectLst/>
                          <a:latin typeface="+mn-lt"/>
                          <a:cs typeface="Arial"/>
                          <a:sym typeface="Arial"/>
                        </a:rPr>
                        <a:t>Focus Area</a:t>
                      </a: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lvl="0" algn="ctr">
                        <a:buNone/>
                      </a:pPr>
                      <a:r>
                        <a:rPr lang="en-US" sz="800" b="1" i="0" u="none" strike="noStrike" cap="none">
                          <a:solidFill>
                            <a:schemeClr val="bg1"/>
                          </a:solidFill>
                          <a:effectLst/>
                          <a:latin typeface="+mn-lt"/>
                          <a:cs typeface="Arial"/>
                        </a:rPr>
                        <a:t>Release Criteria</a:t>
                      </a:r>
                      <a:endParaRPr lang="en-US" sz="8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lvl="0" algn="ctr">
                        <a:buNone/>
                      </a:pPr>
                      <a:r>
                        <a:rPr lang="en-US" sz="800" b="1" i="0" u="none" strike="noStrike" cap="none">
                          <a:solidFill>
                            <a:schemeClr val="bg1"/>
                          </a:solidFill>
                          <a:effectLst/>
                          <a:latin typeface="+mn-lt"/>
                          <a:cs typeface="Arial"/>
                        </a:rPr>
                        <a:t>Objective</a:t>
                      </a:r>
                      <a:endParaRPr lang="en-US" sz="800" b="1" i="0" u="none" strike="noStrike" cap="none">
                        <a:solidFill>
                          <a:schemeClr val="bg1"/>
                        </a:solidFill>
                        <a:effectLst/>
                        <a:latin typeface="+mn-lt"/>
                        <a:cs typeface="Arial"/>
                        <a:sym typeface="Arial"/>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4E8477"/>
                    </a:solidFill>
                  </a:tcPr>
                </a:tc>
                <a:tc>
                  <a:txBody>
                    <a:bodyPr/>
                    <a:lstStyle/>
                    <a:p>
                      <a:pPr algn="ctr" fontAlgn="ctr"/>
                      <a:r>
                        <a:rPr lang="en-US" sz="800" b="1" i="0" u="none" strike="noStrike" cap="none">
                          <a:solidFill>
                            <a:schemeClr val="bg1"/>
                          </a:solidFill>
                          <a:effectLst/>
                          <a:latin typeface="+mn-lt"/>
                          <a:cs typeface="Arial"/>
                        </a:rPr>
                        <a:t>Release Artifact</a:t>
                      </a:r>
                      <a:endParaRPr lang="en-US" sz="800" b="1" i="0" u="none" strike="noStrike" cap="none">
                        <a:solidFill>
                          <a:schemeClr val="bg1"/>
                        </a:solidFill>
                        <a:effectLst/>
                        <a:latin typeface="+mn-lt"/>
                        <a:cs typeface="Arial"/>
                        <a:sym typeface="Arial"/>
                      </a:endParaRPr>
                    </a:p>
                  </a:txBody>
                  <a:tcPr marL="91415" marR="91415" marT="91415" marB="9141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algn="ctr" fontAlgn="ctr"/>
                      <a:r>
                        <a:rPr lang="en-US" sz="800" b="1" i="0" u="none" strike="noStrike" cap="none">
                          <a:solidFill>
                            <a:schemeClr val="bg1"/>
                          </a:solidFill>
                          <a:effectLst/>
                          <a:latin typeface="+mn-lt"/>
                          <a:cs typeface="Arial"/>
                          <a:sym typeface="Arial"/>
                        </a:rPr>
                        <a:t>How</a:t>
                      </a: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extLst>
                  <a:ext uri="{0D108BD9-81ED-4DB2-BD59-A6C34878D82A}">
                    <a16:rowId xmlns:a16="http://schemas.microsoft.com/office/drawing/2014/main" val="2520467600"/>
                  </a:ext>
                </a:extLst>
              </a:tr>
              <a:tr h="990481">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Functionality</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System supports at least 95% accuracy:</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User Authentication</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Data Management</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Data Import/Export</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Dashboard Creation and Customization</a:t>
                      </a:r>
                      <a:endParaRPr lang="en-US" sz="800">
                        <a:solidFill>
                          <a:srgbClr val="000000"/>
                        </a:solidFill>
                        <a:latin typeface="+mn-lt"/>
                      </a:endParaRP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Report Generation and Export  </a:t>
                      </a:r>
                      <a:endParaRPr lang="en-US" sz="800">
                        <a:solidFill>
                          <a:srgbClr val="000000"/>
                        </a:solidFill>
                        <a:latin typeface="+mn-lt"/>
                      </a:endParaRP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Supplier Document Consolidation</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Ensures the system is usable for basic operations</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Verify through unit and integration tests that all functions work correctly </a:t>
                      </a: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Execute test cases that validate each functional requirement</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2726778623"/>
                  </a:ext>
                </a:extLst>
              </a:tr>
              <a:tr h="758666">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Performance</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System processes and visualizes data within 3 seconds for 90% of operations</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Visualizes data within 24 hours </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Export process completes within 5 minutes for reports up to 500 MB</a:t>
                      </a:r>
                      <a:endParaRPr lang="en-US" sz="800">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Supports efficient operations and ensures usability</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Measure the time taken for data processing and visualization tasks</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Conduct performance testing using tools like JMeter and LoadRunner</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000064880"/>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Bug Resolution</a:t>
                      </a:r>
                      <a:endParaRPr lang="en-US" sz="800" b="0" i="0" u="none" strike="noStrike" noProof="0">
                        <a:solidFill>
                          <a:srgbClr val="000000"/>
                        </a:solidFill>
                        <a:effectLst/>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100% of </a:t>
                      </a:r>
                      <a:r>
                        <a:rPr lang="en-US" sz="800" b="0" i="0" u="none" strike="noStrike" noProof="0">
                          <a:solidFill>
                            <a:srgbClr val="444444"/>
                          </a:solidFill>
                          <a:effectLst/>
                          <a:latin typeface="+mn-lt"/>
                        </a:rPr>
                        <a:t>critical-severity and high-priority </a:t>
                      </a:r>
                      <a:r>
                        <a:rPr lang="en-US" sz="800" b="0" i="0" u="none" strike="noStrike" noProof="0">
                          <a:solidFill>
                            <a:srgbClr val="000000"/>
                          </a:solidFill>
                          <a:effectLst/>
                          <a:latin typeface="+mn-lt"/>
                        </a:rPr>
                        <a:t>resolved and no more than 5% of non-critical bugs remain open</a:t>
                      </a:r>
                      <a:endParaRPr lang="en-US" sz="800">
                        <a:solidFill>
                          <a:srgbClr val="000000"/>
                        </a:solidFill>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Maintains system stability and reliability</a:t>
                      </a:r>
                      <a:endParaRPr lang="en-US" sz="8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Track and prioritize bug resolution </a:t>
                      </a:r>
                      <a:endParaRPr lang="en-US" sz="800">
                        <a:solidFill>
                          <a:srgbClr val="000000"/>
                        </a:solidFill>
                        <a:latin typeface="+mn-lt"/>
                      </a:endParaRPr>
                    </a:p>
                  </a:txBody>
                  <a:tcPr marL="28575" marR="28575" marT="19050" marB="19050"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buNone/>
                      </a:pPr>
                      <a:r>
                        <a:rPr lang="en-US" sz="800" b="0" i="0" u="none" strike="noStrike" noProof="0">
                          <a:solidFill>
                            <a:srgbClr val="000000"/>
                          </a:solidFill>
                          <a:effectLst/>
                          <a:latin typeface="+mn-lt"/>
                        </a:rPr>
                        <a:t>Use JIRA to track bugs, ensuring adherence to the resolution criteria</a:t>
                      </a:r>
                      <a:endParaRPr lang="en-US" sz="800">
                        <a:solidFill>
                          <a:srgbClr val="000000"/>
                        </a:solidFill>
                        <a:latin typeface="+mn-lt"/>
                      </a:endParaRPr>
                    </a:p>
                  </a:txBody>
                  <a:tcPr marL="28575" marR="28575" marT="19050" marB="19050"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extLst>
                  <a:ext uri="{0D108BD9-81ED-4DB2-BD59-A6C34878D82A}">
                    <a16:rowId xmlns:a16="http://schemas.microsoft.com/office/drawing/2014/main" val="3672225282"/>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Security</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100% of sensitive data encrypted and access controls implemented for all user levels</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Protects sensitive data from unauthorized access and ensures accountability</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Verify encryption and access controls through security audits and penetration testing</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Perform security audits and penetration tests to ensure all data is encrypted</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244360792"/>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Data Migration</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99% of data accurately migrated and integrated from SeedDMS to MySQL</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Centralizes environmental data for efficient management</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Validate data migration accuracy through data integrity checks and reconciliation processes</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Use data migration tools and perform data integrity checks</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516875770"/>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User Acceptance Testing (UAT)</a:t>
                      </a:r>
                      <a:endParaRPr lang="en-US" sz="800" b="0" i="0" u="none" strike="noStrike" noProof="0">
                        <a:solidFill>
                          <a:srgbClr val="000000"/>
                        </a:solidFill>
                        <a:effectLst/>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85% of UAT participants approve the system functionality and usability</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Ensures the system meets user needs and expectations</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Collect feedback from UAT participants and measure approval rating based on their experience with the system</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buNone/>
                      </a:pPr>
                      <a:r>
                        <a:rPr lang="en-US" sz="800" b="0" i="0" u="none" strike="noStrike" noProof="0">
                          <a:solidFill>
                            <a:srgbClr val="000000"/>
                          </a:solidFill>
                          <a:effectLst/>
                          <a:latin typeface="+mn-lt"/>
                        </a:rPr>
                        <a:t>Conduct UAT sessions, collect feedback through surveys, and analyze approval ratings</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388465713"/>
                  </a:ext>
                </a:extLst>
              </a:tr>
            </a:tbl>
          </a:graphicData>
        </a:graphic>
      </p:graphicFrame>
      <p:sp>
        <p:nvSpPr>
          <p:cNvPr id="3" name="Title 1">
            <a:extLst>
              <a:ext uri="{FF2B5EF4-FFF2-40B4-BE49-F238E27FC236}">
                <a16:creationId xmlns:a16="http://schemas.microsoft.com/office/drawing/2014/main" id="{1664BDB4-EACC-4C33-4163-3AC8B33393FB}"/>
              </a:ext>
            </a:extLst>
          </p:cNvPr>
          <p:cNvSpPr>
            <a:spLocks noGrp="1"/>
          </p:cNvSpPr>
          <p:nvPr>
            <p:ph type="title"/>
          </p:nvPr>
        </p:nvSpPr>
        <p:spPr>
          <a:xfrm>
            <a:off x="533235" y="78767"/>
            <a:ext cx="7297797" cy="311590"/>
          </a:xfrm>
        </p:spPr>
        <p:txBody>
          <a:bodyPr/>
          <a:lstStyle/>
          <a:p>
            <a:r>
              <a:rPr lang="en-US" sz="1800">
                <a:latin typeface="+mn-lt"/>
              </a:rPr>
              <a:t>Release Criteria</a:t>
            </a:r>
          </a:p>
        </p:txBody>
      </p:sp>
      <p:sp>
        <p:nvSpPr>
          <p:cNvPr id="7" name="Google Shape;966;p41">
            <a:extLst>
              <a:ext uri="{FF2B5EF4-FFF2-40B4-BE49-F238E27FC236}">
                <a16:creationId xmlns:a16="http://schemas.microsoft.com/office/drawing/2014/main" id="{B67CB01F-A846-A1FF-FCB6-D629BB073DF7}"/>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AVERAGE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865051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5E7909-125C-D501-5D89-F84EBE59D626}"/>
              </a:ext>
            </a:extLst>
          </p:cNvPr>
          <p:cNvGraphicFramePr>
            <a:graphicFrameLocks noGrp="1"/>
          </p:cNvGraphicFramePr>
          <p:nvPr>
            <p:extLst>
              <p:ext uri="{D42A27DB-BD31-4B8C-83A1-F6EECF244321}">
                <p14:modId xmlns:p14="http://schemas.microsoft.com/office/powerpoint/2010/main" val="4041267333"/>
              </p:ext>
            </p:extLst>
          </p:nvPr>
        </p:nvGraphicFramePr>
        <p:xfrm>
          <a:off x="530411" y="601382"/>
          <a:ext cx="8053291" cy="4465004"/>
        </p:xfrm>
        <a:graphic>
          <a:graphicData uri="http://schemas.openxmlformats.org/drawingml/2006/table">
            <a:tbl>
              <a:tblPr bandRow="1">
                <a:tableStyleId>{F6D6EA9A-273F-4AC8-9EDF-B5E7F9130763}</a:tableStyleId>
              </a:tblPr>
              <a:tblGrid>
                <a:gridCol w="1240117">
                  <a:extLst>
                    <a:ext uri="{9D8B030D-6E8A-4147-A177-3AD203B41FA5}">
                      <a16:colId xmlns:a16="http://schemas.microsoft.com/office/drawing/2014/main" val="1119078418"/>
                    </a:ext>
                  </a:extLst>
                </a:gridCol>
                <a:gridCol w="2248647">
                  <a:extLst>
                    <a:ext uri="{9D8B030D-6E8A-4147-A177-3AD203B41FA5}">
                      <a16:colId xmlns:a16="http://schemas.microsoft.com/office/drawing/2014/main" val="1960041511"/>
                    </a:ext>
                  </a:extLst>
                </a:gridCol>
                <a:gridCol w="2218763">
                  <a:extLst>
                    <a:ext uri="{9D8B030D-6E8A-4147-A177-3AD203B41FA5}">
                      <a16:colId xmlns:a16="http://schemas.microsoft.com/office/drawing/2014/main" val="2196945998"/>
                    </a:ext>
                  </a:extLst>
                </a:gridCol>
                <a:gridCol w="2345764">
                  <a:extLst>
                    <a:ext uri="{9D8B030D-6E8A-4147-A177-3AD203B41FA5}">
                      <a16:colId xmlns:a16="http://schemas.microsoft.com/office/drawing/2014/main" val="497360508"/>
                    </a:ext>
                  </a:extLst>
                </a:gridCol>
              </a:tblGrid>
              <a:tr h="319253">
                <a:tc>
                  <a:txBody>
                    <a:bodyPr/>
                    <a:lstStyle/>
                    <a:p>
                      <a:pPr lvl="0" algn="ctr">
                        <a:buNone/>
                      </a:pPr>
                      <a:r>
                        <a:rPr lang="en-US" sz="900" b="1" i="0" u="none" strike="noStrike" cap="none">
                          <a:solidFill>
                            <a:schemeClr val="bg1"/>
                          </a:solidFill>
                          <a:effectLst/>
                          <a:latin typeface="+mn-lt"/>
                          <a:cs typeface="Arial"/>
                        </a:rPr>
                        <a:t>Tasks</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algn="ctr" fontAlgn="ctr"/>
                      <a:r>
                        <a:rPr lang="en-US" sz="900" b="1" i="0" u="none" strike="noStrike" cap="none">
                          <a:solidFill>
                            <a:schemeClr val="bg1"/>
                          </a:solidFill>
                          <a:effectLst/>
                          <a:latin typeface="+mn-lt"/>
                          <a:cs typeface="Arial"/>
                        </a:rPr>
                        <a:t>Artifact</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algn="ctr" fontAlgn="ctr"/>
                      <a:r>
                        <a:rPr lang="en-US" sz="900" b="1" i="0" u="none" strike="noStrike" cap="none">
                          <a:solidFill>
                            <a:schemeClr val="bg1"/>
                          </a:solidFill>
                          <a:effectLst/>
                          <a:latin typeface="+mn-lt"/>
                          <a:cs typeface="Arial"/>
                        </a:rPr>
                        <a:t>RACI</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lvl="0" algn="ctr">
                        <a:buNone/>
                      </a:pPr>
                      <a:r>
                        <a:rPr lang="en-US" sz="900" b="1" i="0" u="none" strike="noStrike" cap="none">
                          <a:solidFill>
                            <a:schemeClr val="bg1"/>
                          </a:solidFill>
                          <a:effectLst/>
                          <a:latin typeface="+mn-lt"/>
                          <a:cs typeface="Arial"/>
                        </a:rPr>
                        <a:t>Phase &amp; Checkpoints</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extLst>
                  <a:ext uri="{0D108BD9-81ED-4DB2-BD59-A6C34878D82A}">
                    <a16:rowId xmlns:a16="http://schemas.microsoft.com/office/drawing/2014/main" val="2520467600"/>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Feature Verification</a:t>
                      </a:r>
                      <a:endParaRPr lang="en-US" sz="1000" b="0" i="1">
                        <a:solidFill>
                          <a:schemeClr val="tx1"/>
                        </a:solidFill>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Requirements and user stories detailing system functionality and acceptance criteria</a:t>
                      </a:r>
                      <a:endParaRPr lang="en-US" sz="900">
                        <a:solidFill>
                          <a:srgbClr val="000000"/>
                        </a:solidFill>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Product Owner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Scrum Master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Stakeholders, Developers</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 Users</a:t>
                      </a:r>
                    </a:p>
                  </a:txBody>
                  <a:tcPr marL="28575" marR="28575" marT="19050" marB="19050"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Planning Phase: requirements documentation approved; user stories documented</a:t>
                      </a:r>
                      <a:endParaRPr lang="en-US" sz="9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2726778623"/>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Performance Testing</a:t>
                      </a:r>
                      <a:endParaRPr lang="en-US" sz="1000" b="0" i="0" u="none" strike="noStrike" noProof="0">
                        <a:solidFill>
                          <a:srgbClr val="000000"/>
                        </a:solidFill>
                        <a:effectLst/>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Plan outlining testing strategies, and reports documenting performance and load testing results</a:t>
                      </a:r>
                      <a:endParaRPr lang="en-US" sz="9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Testers  </a:t>
                      </a:r>
                      <a:br>
                        <a:rPr lang="en-US" sz="900" b="0" i="0" u="none" strike="noStrike" noProof="0">
                          <a:solidFill>
                            <a:srgbClr val="000000"/>
                          </a:solidFill>
                          <a:effectLst/>
                          <a:latin typeface="+mn-lt"/>
                        </a:rPr>
                      </a:br>
                      <a:r>
                        <a:rPr lang="en-US" sz="900" b="0" i="0" u="none" strike="noStrike" noProof="0">
                          <a:solidFill>
                            <a:srgbClr val="000000"/>
                          </a:solidFill>
                          <a:effectLst/>
                          <a:latin typeface="+mn-lt"/>
                        </a:rPr>
                        <a:t>Accountable: QA Lead</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Developers, Product Owner</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a:t>
                      </a: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Testing Phase: performance and load testing completed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extLst>
                  <a:ext uri="{0D108BD9-81ED-4DB2-BD59-A6C34878D82A}">
                    <a16:rowId xmlns:a16="http://schemas.microsoft.com/office/drawing/2014/main" val="3277746381"/>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Bug Fixes</a:t>
                      </a:r>
                      <a:endParaRPr lang="en-US" sz="1000" b="0" i="1">
                        <a:solidFill>
                          <a:schemeClr val="tx1"/>
                        </a:solidFill>
                        <a:latin typeface="+mn-lt"/>
                      </a:endParaRPr>
                    </a:p>
                  </a:txBody>
                  <a:tcPr marL="91414" marR="91414" marT="91414" marB="91414" anchor="ctr">
                    <a:lnL w="9524">
                      <a:solidFill>
                        <a:srgbClr val="000000"/>
                      </a:solidFill>
                    </a:lnL>
                    <a:lnR w="9524">
                      <a:solidFill>
                        <a:srgbClr val="000000"/>
                      </a:solidFill>
                    </a:lnR>
                    <a:lnT w="9524">
                      <a:solidFill>
                        <a:srgbClr val="000000"/>
                      </a:solidFill>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Bug report by priority and severity shows zero critical-severity OPEN bugs and high-priority OPEN bugs</a:t>
                      </a:r>
                      <a:endParaRPr lang="en-US" sz="900" b="0" i="0" u="none" strike="sngStrike" noProof="0">
                        <a:solidFill>
                          <a:srgbClr val="000000"/>
                        </a:solidFill>
                        <a:effectLst/>
                        <a:latin typeface="+mn-lt"/>
                      </a:endParaRPr>
                    </a:p>
                  </a:txBody>
                  <a:tcPr marL="91414" marR="91414" marT="91414" marB="91414"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Developers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QA Lead</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Product Owner, Testers </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 Users</a:t>
                      </a: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Testing Phase: UAT test completed; system test completed</a:t>
                      </a:r>
                      <a:endParaRPr lang="en-US" sz="9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4">
                      <a:solidFill>
                        <a:srgbClr val="000000"/>
                      </a:solidFill>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314527004"/>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Security Validation</a:t>
                      </a:r>
                      <a:endParaRPr lang="en-US" sz="1000" b="0" i="1">
                        <a:solidFill>
                          <a:schemeClr val="tx1"/>
                        </a:solidFill>
                        <a:latin typeface="+mn-lt"/>
                      </a:endParaRPr>
                    </a:p>
                  </a:txBody>
                  <a:tcPr marL="91414" marR="91414" marT="91414" marB="91414" anchor="ctr">
                    <a:lnL w="9524">
                      <a:solidFill>
                        <a:srgbClr val="000000"/>
                      </a:solidFill>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Summary of findings from security audits and penetration tests</a:t>
                      </a:r>
                      <a:endParaRPr lang="en-US" sz="900" b="0" i="0" u="none" strike="noStrike" cap="none">
                        <a:solidFill>
                          <a:srgbClr val="000000"/>
                        </a:solidFill>
                        <a:effectLst/>
                        <a:latin typeface="+mn-lt"/>
                        <a:cs typeface="Arial"/>
                        <a:sym typeface="Arial"/>
                      </a:endParaRPr>
                    </a:p>
                  </a:txBody>
                  <a:tcPr marL="91414" marR="91414" marT="91414" marB="91414"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Responsible: Security Team  </a:t>
                      </a:r>
                      <a:endParaRPr lang="en-US" sz="900" b="0" i="0" u="none" strike="noStrike" cap="none">
                        <a:solidFill>
                          <a:srgbClr val="000000"/>
                        </a:solidFill>
                        <a:effectLst/>
                        <a:latin typeface="+mn-lt"/>
                        <a:cs typeface="Arial"/>
                        <a:sym typeface="Arial"/>
                      </a:endParaRPr>
                    </a:p>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Accountable: Security Lead </a:t>
                      </a:r>
                      <a:endParaRPr lang="en-US" sz="900" b="0" i="0" u="none" strike="noStrike" cap="none">
                        <a:solidFill>
                          <a:srgbClr val="000000"/>
                        </a:solidFill>
                        <a:effectLst/>
                        <a:latin typeface="+mn-lt"/>
                        <a:cs typeface="Arial"/>
                        <a:sym typeface="Arial"/>
                      </a:endParaRPr>
                    </a:p>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Consulted: Developers, Testers </a:t>
                      </a:r>
                    </a:p>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Informed: Project Manager</a:t>
                      </a:r>
                      <a:endParaRPr lang="en-US" sz="900" b="0" i="0" u="none" strike="noStrike" cap="none">
                        <a:solidFill>
                          <a:srgbClr val="000000"/>
                        </a:solidFill>
                        <a:effectLst/>
                        <a:latin typeface="+mn-lt"/>
                        <a:cs typeface="Arial"/>
                        <a:sym typeface="Arial"/>
                      </a:endParaRPr>
                    </a:p>
                  </a:txBody>
                  <a:tcPr marL="28575" marR="28575" marT="19050" marB="19050"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Testing Phase: security audits and penetration testing completed</a:t>
                      </a:r>
                      <a:endParaRPr lang="en-US" sz="9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4">
                      <a:solidFill>
                        <a:srgbClr val="000000"/>
                      </a:solidFill>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244360792"/>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Compliance Check</a:t>
                      </a:r>
                      <a:endParaRPr lang="en-US" sz="1000" b="0" i="0" u="none" strike="noStrike" noProof="0">
                        <a:solidFill>
                          <a:srgbClr val="000000"/>
                        </a:solidFill>
                        <a:effectLst/>
                        <a:latin typeface="+mn-lt"/>
                      </a:endParaRPr>
                    </a:p>
                  </a:txBody>
                  <a:tcPr marL="91413" marR="91413" marT="91413" marB="91413" anchor="ctr">
                    <a:lnL w="9524">
                      <a:solidFill>
                        <a:srgbClr val="000000"/>
                      </a:solidFill>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Documentation proving adherence to relevant regulations and standards</a:t>
                      </a:r>
                      <a:endParaRPr lang="en-US" sz="900">
                        <a:solidFill>
                          <a:srgbClr val="000000"/>
                        </a:solidFill>
                        <a:latin typeface="+mn-lt"/>
                      </a:endParaRPr>
                    </a:p>
                  </a:txBody>
                  <a:tcPr marL="91413" marR="91413" marT="91413" marB="91413"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Compliance Officer  Accountable: Security Lead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Product Owner </a:t>
                      </a:r>
                    </a:p>
                    <a:p>
                      <a:pPr lvl="0" algn="l">
                        <a:lnSpc>
                          <a:spcPct val="100000"/>
                        </a:lnSpc>
                        <a:spcBef>
                          <a:spcPts val="0"/>
                        </a:spcBef>
                        <a:spcAft>
                          <a:spcPts val="0"/>
                        </a:spcAft>
                        <a:buNone/>
                      </a:pPr>
                      <a:r>
                        <a:rPr lang="en-US" sz="900" b="0" i="0" u="none" strike="noStrike" noProof="0">
                          <a:solidFill>
                            <a:srgbClr val="000000"/>
                          </a:solidFill>
                          <a:effectLst/>
                          <a:latin typeface="+mn-lt"/>
                        </a:rPr>
                        <a:t>Informed: Regulatory Bodies</a:t>
                      </a:r>
                    </a:p>
                  </a:txBody>
                  <a:tcPr marL="28575" marR="28575" marT="19050" marB="19050"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Review &amp; Approval Phase: compliance review and approved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770065056"/>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latin typeface="+mn-lt"/>
                        </a:rPr>
                        <a:t>Data Migration Validation</a:t>
                      </a:r>
                      <a:endParaRPr lang="en-US" sz="1000" b="0" i="0" u="none" strike="noStrike" noProof="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Details the processes and results of migrating data from </a:t>
                      </a:r>
                      <a:r>
                        <a:rPr lang="en-US" sz="900" b="0" i="0" u="none" strike="noStrike" noProof="0" err="1">
                          <a:solidFill>
                            <a:srgbClr val="000000"/>
                          </a:solidFill>
                          <a:effectLst/>
                          <a:latin typeface="+mn-lt"/>
                        </a:rPr>
                        <a:t>SeedDMS</a:t>
                      </a:r>
                      <a:r>
                        <a:rPr lang="en-US" sz="900" b="0" i="0" u="none" strike="noStrike" noProof="0">
                          <a:solidFill>
                            <a:srgbClr val="000000"/>
                          </a:solidFill>
                          <a:effectLst/>
                          <a:latin typeface="+mn-lt"/>
                        </a:rPr>
                        <a:t> to MySQL, ensuring 99% accuracy</a:t>
                      </a:r>
                      <a:endParaRPr lang="en-US" sz="9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Database Admin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Scrum Master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Developers, Testers</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a:t>
                      </a:r>
                    </a:p>
                  </a:txBody>
                  <a:tcPr marL="28575" marR="28575" marT="19050" marB="19050"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Data Migration Phase: data migration completed and verified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563975665"/>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latin typeface="+mn-lt"/>
                        </a:rPr>
                        <a:t>User Documentation</a:t>
                      </a:r>
                      <a:endParaRPr lang="en-US" sz="1000" b="0" i="0" u="none" strike="noStrike" noProof="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Manuals and materials to help users understand and effectively use the system</a:t>
                      </a:r>
                      <a:endParaRPr lang="en-US" sz="9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Technical Writer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Product Owner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Developers, Testers </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 Users</a:t>
                      </a: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Deployment Phase: user documentation reviewed and approved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extLst>
                  <a:ext uri="{0D108BD9-81ED-4DB2-BD59-A6C34878D82A}">
                    <a16:rowId xmlns:a16="http://schemas.microsoft.com/office/drawing/2014/main" val="3715621167"/>
                  </a:ext>
                </a:extLst>
              </a:tr>
            </a:tbl>
          </a:graphicData>
        </a:graphic>
      </p:graphicFrame>
      <p:sp>
        <p:nvSpPr>
          <p:cNvPr id="3" name="Title 1">
            <a:extLst>
              <a:ext uri="{FF2B5EF4-FFF2-40B4-BE49-F238E27FC236}">
                <a16:creationId xmlns:a16="http://schemas.microsoft.com/office/drawing/2014/main" id="{88BC81F9-45F3-A92C-C156-AF77225C683B}"/>
              </a:ext>
            </a:extLst>
          </p:cNvPr>
          <p:cNvSpPr>
            <a:spLocks noGrp="1"/>
          </p:cNvSpPr>
          <p:nvPr>
            <p:ph type="title"/>
          </p:nvPr>
        </p:nvSpPr>
        <p:spPr>
          <a:xfrm>
            <a:off x="705059" y="44602"/>
            <a:ext cx="7704000" cy="572700"/>
          </a:xfrm>
        </p:spPr>
        <p:txBody>
          <a:bodyPr/>
          <a:lstStyle/>
          <a:p>
            <a:r>
              <a:rPr lang="en-US" sz="2400">
                <a:latin typeface="+mn-lt"/>
              </a:rPr>
              <a:t>Release Checklist</a:t>
            </a:r>
          </a:p>
        </p:txBody>
      </p:sp>
      <p:sp>
        <p:nvSpPr>
          <p:cNvPr id="5" name="Google Shape;966;p41">
            <a:extLst>
              <a:ext uri="{FF2B5EF4-FFF2-40B4-BE49-F238E27FC236}">
                <a16:creationId xmlns:a16="http://schemas.microsoft.com/office/drawing/2014/main" id="{A51C8C97-C61F-4477-C8BB-4746A465E95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AVERAGE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677827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72C6-C16D-3F7E-F915-6C100DD4FCEB}"/>
              </a:ext>
            </a:extLst>
          </p:cNvPr>
          <p:cNvSpPr>
            <a:spLocks noGrp="1"/>
          </p:cNvSpPr>
          <p:nvPr>
            <p:ph type="title"/>
          </p:nvPr>
        </p:nvSpPr>
        <p:spPr>
          <a:xfrm>
            <a:off x="720000" y="186543"/>
            <a:ext cx="7704000" cy="572700"/>
          </a:xfrm>
        </p:spPr>
        <p:txBody>
          <a:bodyPr/>
          <a:lstStyle/>
          <a:p>
            <a:r>
              <a:rPr lang="en-US" sz="2400">
                <a:latin typeface="+mn-lt"/>
              </a:rPr>
              <a:t>Release Roadmap</a:t>
            </a:r>
          </a:p>
        </p:txBody>
      </p:sp>
      <p:graphicFrame>
        <p:nvGraphicFramePr>
          <p:cNvPr id="3" name="Table 2">
            <a:extLst>
              <a:ext uri="{FF2B5EF4-FFF2-40B4-BE49-F238E27FC236}">
                <a16:creationId xmlns:a16="http://schemas.microsoft.com/office/drawing/2014/main" id="{9483D394-BCEA-4F27-6B3D-DED39AFC26C6}"/>
              </a:ext>
            </a:extLst>
          </p:cNvPr>
          <p:cNvGraphicFramePr>
            <a:graphicFrameLocks noGrp="1"/>
          </p:cNvGraphicFramePr>
          <p:nvPr>
            <p:extLst>
              <p:ext uri="{D42A27DB-BD31-4B8C-83A1-F6EECF244321}">
                <p14:modId xmlns:p14="http://schemas.microsoft.com/office/powerpoint/2010/main" val="2144812574"/>
              </p:ext>
            </p:extLst>
          </p:nvPr>
        </p:nvGraphicFramePr>
        <p:xfrm>
          <a:off x="478118" y="697996"/>
          <a:ext cx="8250963" cy="500532"/>
        </p:xfrm>
        <a:graphic>
          <a:graphicData uri="http://schemas.openxmlformats.org/drawingml/2006/table">
            <a:tbl>
              <a:tblPr firstRow="1" bandRow="1">
                <a:tableStyleId>{F6D6EA9A-273F-4AC8-9EDF-B5E7F9130763}</a:tableStyleId>
              </a:tblPr>
              <a:tblGrid>
                <a:gridCol w="1178709">
                  <a:extLst>
                    <a:ext uri="{9D8B030D-6E8A-4147-A177-3AD203B41FA5}">
                      <a16:colId xmlns:a16="http://schemas.microsoft.com/office/drawing/2014/main" val="2459098575"/>
                    </a:ext>
                  </a:extLst>
                </a:gridCol>
                <a:gridCol w="1178709">
                  <a:extLst>
                    <a:ext uri="{9D8B030D-6E8A-4147-A177-3AD203B41FA5}">
                      <a16:colId xmlns:a16="http://schemas.microsoft.com/office/drawing/2014/main" val="1040341751"/>
                    </a:ext>
                  </a:extLst>
                </a:gridCol>
                <a:gridCol w="1178709">
                  <a:extLst>
                    <a:ext uri="{9D8B030D-6E8A-4147-A177-3AD203B41FA5}">
                      <a16:colId xmlns:a16="http://schemas.microsoft.com/office/drawing/2014/main" val="4061511336"/>
                    </a:ext>
                  </a:extLst>
                </a:gridCol>
                <a:gridCol w="1178709">
                  <a:extLst>
                    <a:ext uri="{9D8B030D-6E8A-4147-A177-3AD203B41FA5}">
                      <a16:colId xmlns:a16="http://schemas.microsoft.com/office/drawing/2014/main" val="343097930"/>
                    </a:ext>
                  </a:extLst>
                </a:gridCol>
                <a:gridCol w="1178709">
                  <a:extLst>
                    <a:ext uri="{9D8B030D-6E8A-4147-A177-3AD203B41FA5}">
                      <a16:colId xmlns:a16="http://schemas.microsoft.com/office/drawing/2014/main" val="376619495"/>
                    </a:ext>
                  </a:extLst>
                </a:gridCol>
                <a:gridCol w="1178709">
                  <a:extLst>
                    <a:ext uri="{9D8B030D-6E8A-4147-A177-3AD203B41FA5}">
                      <a16:colId xmlns:a16="http://schemas.microsoft.com/office/drawing/2014/main" val="401905063"/>
                    </a:ext>
                  </a:extLst>
                </a:gridCol>
                <a:gridCol w="1178709">
                  <a:extLst>
                    <a:ext uri="{9D8B030D-6E8A-4147-A177-3AD203B41FA5}">
                      <a16:colId xmlns:a16="http://schemas.microsoft.com/office/drawing/2014/main" val="865015876"/>
                    </a:ext>
                  </a:extLst>
                </a:gridCol>
              </a:tblGrid>
              <a:tr h="500532">
                <a:tc>
                  <a:txBody>
                    <a:bodyPr/>
                    <a:lstStyle/>
                    <a:p>
                      <a:pPr algn="ctr"/>
                      <a:r>
                        <a:rPr lang="en-US" sz="1100" b="1">
                          <a:solidFill>
                            <a:schemeClr val="bg1"/>
                          </a:solidFill>
                          <a:latin typeface="+mn-lt"/>
                        </a:rPr>
                        <a:t>Timeline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June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July</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August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September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October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November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extLst>
                  <a:ext uri="{0D108BD9-81ED-4DB2-BD59-A6C34878D82A}">
                    <a16:rowId xmlns:a16="http://schemas.microsoft.com/office/drawing/2014/main" val="132997591"/>
                  </a:ext>
                </a:extLst>
              </a:tr>
            </a:tbl>
          </a:graphicData>
        </a:graphic>
      </p:graphicFrame>
      <p:graphicFrame>
        <p:nvGraphicFramePr>
          <p:cNvPr id="4" name="Table 3">
            <a:extLst>
              <a:ext uri="{FF2B5EF4-FFF2-40B4-BE49-F238E27FC236}">
                <a16:creationId xmlns:a16="http://schemas.microsoft.com/office/drawing/2014/main" id="{A4ED59EB-857F-BB1A-8100-D4F92AC3C637}"/>
              </a:ext>
            </a:extLst>
          </p:cNvPr>
          <p:cNvGraphicFramePr>
            <a:graphicFrameLocks noGrp="1"/>
          </p:cNvGraphicFramePr>
          <p:nvPr>
            <p:extLst>
              <p:ext uri="{D42A27DB-BD31-4B8C-83A1-F6EECF244321}">
                <p14:modId xmlns:p14="http://schemas.microsoft.com/office/powerpoint/2010/main" val="1894112676"/>
              </p:ext>
            </p:extLst>
          </p:nvPr>
        </p:nvGraphicFramePr>
        <p:xfrm>
          <a:off x="476475" y="1199990"/>
          <a:ext cx="8247660" cy="3518005"/>
        </p:xfrm>
        <a:graphic>
          <a:graphicData uri="http://schemas.openxmlformats.org/drawingml/2006/table">
            <a:tbl>
              <a:tblPr firstRow="1" bandRow="1">
                <a:tableStyleId>{F6D6EA9A-273F-4AC8-9EDF-B5E7F9130763}</a:tableStyleId>
              </a:tblPr>
              <a:tblGrid>
                <a:gridCol w="1181597">
                  <a:extLst>
                    <a:ext uri="{9D8B030D-6E8A-4147-A177-3AD203B41FA5}">
                      <a16:colId xmlns:a16="http://schemas.microsoft.com/office/drawing/2014/main" val="3869529623"/>
                    </a:ext>
                  </a:extLst>
                </a:gridCol>
                <a:gridCol w="811363">
                  <a:extLst>
                    <a:ext uri="{9D8B030D-6E8A-4147-A177-3AD203B41FA5}">
                      <a16:colId xmlns:a16="http://schemas.microsoft.com/office/drawing/2014/main" val="2256507116"/>
                    </a:ext>
                  </a:extLst>
                </a:gridCol>
                <a:gridCol w="756220">
                  <a:extLst>
                    <a:ext uri="{9D8B030D-6E8A-4147-A177-3AD203B41FA5}">
                      <a16:colId xmlns:a16="http://schemas.microsoft.com/office/drawing/2014/main" val="3580604339"/>
                    </a:ext>
                  </a:extLst>
                </a:gridCol>
                <a:gridCol w="787730">
                  <a:extLst>
                    <a:ext uri="{9D8B030D-6E8A-4147-A177-3AD203B41FA5}">
                      <a16:colId xmlns:a16="http://schemas.microsoft.com/office/drawing/2014/main" val="1629156077"/>
                    </a:ext>
                  </a:extLst>
                </a:gridCol>
                <a:gridCol w="827117">
                  <a:extLst>
                    <a:ext uri="{9D8B030D-6E8A-4147-A177-3AD203B41FA5}">
                      <a16:colId xmlns:a16="http://schemas.microsoft.com/office/drawing/2014/main" val="908532652"/>
                    </a:ext>
                  </a:extLst>
                </a:gridCol>
                <a:gridCol w="771974">
                  <a:extLst>
                    <a:ext uri="{9D8B030D-6E8A-4147-A177-3AD203B41FA5}">
                      <a16:colId xmlns:a16="http://schemas.microsoft.com/office/drawing/2014/main" val="4215021068"/>
                    </a:ext>
                  </a:extLst>
                </a:gridCol>
                <a:gridCol w="748344">
                  <a:extLst>
                    <a:ext uri="{9D8B030D-6E8A-4147-A177-3AD203B41FA5}">
                      <a16:colId xmlns:a16="http://schemas.microsoft.com/office/drawing/2014/main" val="3378597438"/>
                    </a:ext>
                  </a:extLst>
                </a:gridCol>
                <a:gridCol w="760705">
                  <a:extLst>
                    <a:ext uri="{9D8B030D-6E8A-4147-A177-3AD203B41FA5}">
                      <a16:colId xmlns:a16="http://schemas.microsoft.com/office/drawing/2014/main" val="1905383919"/>
                    </a:ext>
                  </a:extLst>
                </a:gridCol>
                <a:gridCol w="830635">
                  <a:extLst>
                    <a:ext uri="{9D8B030D-6E8A-4147-A177-3AD203B41FA5}">
                      <a16:colId xmlns:a16="http://schemas.microsoft.com/office/drawing/2014/main" val="734398323"/>
                    </a:ext>
                  </a:extLst>
                </a:gridCol>
                <a:gridCol w="771975">
                  <a:extLst>
                    <a:ext uri="{9D8B030D-6E8A-4147-A177-3AD203B41FA5}">
                      <a16:colId xmlns:a16="http://schemas.microsoft.com/office/drawing/2014/main" val="2513491356"/>
                    </a:ext>
                  </a:extLst>
                </a:gridCol>
              </a:tblGrid>
              <a:tr h="540389">
                <a:tc>
                  <a:txBody>
                    <a:bodyPr/>
                    <a:lstStyle/>
                    <a:p>
                      <a:pPr algn="ctr"/>
                      <a:r>
                        <a:rPr lang="en-US" sz="1000" b="0" i="1">
                          <a:solidFill>
                            <a:schemeClr val="tx1"/>
                          </a:solidFill>
                          <a:latin typeface="+mn-lt"/>
                        </a:rPr>
                        <a:t>Sprints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algn="ctr"/>
                      <a:r>
                        <a:rPr lang="en-US" sz="1000">
                          <a:latin typeface="+mn-lt"/>
                        </a:rPr>
                        <a:t>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5</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8</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000">
                          <a:latin typeface="+mn-lt"/>
                        </a:rPr>
                        <a:t>9</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34582728"/>
                  </a:ext>
                </a:extLst>
              </a:tr>
              <a:tr h="540389">
                <a:tc>
                  <a:txBody>
                    <a:bodyPr/>
                    <a:lstStyle/>
                    <a:p>
                      <a:pPr algn="ctr"/>
                      <a:r>
                        <a:rPr lang="en-US" sz="1000" b="0" i="1">
                          <a:solidFill>
                            <a:schemeClr val="tx1"/>
                          </a:solidFill>
                          <a:latin typeface="+mn-lt"/>
                        </a:rPr>
                        <a:t>Releases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lvl="0" algn="ctr">
                        <a:buNone/>
                      </a:pPr>
                      <a:r>
                        <a:rPr lang="en-US" sz="900" b="0" i="0" u="none" strike="noStrike" noProof="0">
                          <a:solidFill>
                            <a:srgbClr val="000000"/>
                          </a:solidFill>
                          <a:latin typeface="Open Sans"/>
                        </a:rPr>
                        <a:t>Version 1.0.0</a:t>
                      </a:r>
                    </a:p>
                    <a:p>
                      <a:pPr lvl="0" algn="ctr">
                        <a:lnSpc>
                          <a:spcPct val="100000"/>
                        </a:lnSpc>
                        <a:spcBef>
                          <a:spcPts val="0"/>
                        </a:spcBef>
                        <a:spcAft>
                          <a:spcPts val="0"/>
                        </a:spcAft>
                        <a:buNone/>
                      </a:pPr>
                      <a:r>
                        <a:rPr lang="en-US" sz="900" b="0" i="0" u="none" strike="noStrike" noProof="0">
                          <a:solidFill>
                            <a:srgbClr val="000000"/>
                          </a:solidFill>
                          <a:latin typeface="Open Sans"/>
                        </a:rPr>
                        <a:t>08/21/2024</a:t>
                      </a:r>
                    </a:p>
                    <a:p>
                      <a:pPr lvl="0" algn="ctr">
                        <a:buNone/>
                      </a:pPr>
                      <a:r>
                        <a:rPr lang="en-US" sz="900" b="0" i="0" u="none" strike="noStrike" noProof="0">
                          <a:solidFill>
                            <a:srgbClr val="000000"/>
                          </a:solidFill>
                          <a:latin typeface="Open Sans"/>
                        </a:rPr>
                        <a:t>Alpha Release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lvl="0" algn="ctr">
                        <a:lnSpc>
                          <a:spcPct val="100000"/>
                        </a:lnSpc>
                        <a:spcBef>
                          <a:spcPts val="0"/>
                        </a:spcBef>
                        <a:spcAft>
                          <a:spcPts val="0"/>
                        </a:spcAft>
                        <a:buNone/>
                      </a:pPr>
                      <a:r>
                        <a:rPr lang="en-US" sz="900" b="0" i="0" u="none" strike="noStrike" noProof="0">
                          <a:solidFill>
                            <a:srgbClr val="000000"/>
                          </a:solidFill>
                          <a:latin typeface="Open Sans"/>
                        </a:rPr>
                        <a:t>Version 1.1.0</a:t>
                      </a:r>
                    </a:p>
                    <a:p>
                      <a:pPr lvl="0" algn="ctr">
                        <a:lnSpc>
                          <a:spcPct val="100000"/>
                        </a:lnSpc>
                        <a:spcBef>
                          <a:spcPts val="0"/>
                        </a:spcBef>
                        <a:spcAft>
                          <a:spcPts val="0"/>
                        </a:spcAft>
                        <a:buNone/>
                      </a:pPr>
                      <a:r>
                        <a:rPr lang="en-US" sz="900" b="0" i="0" u="none" strike="noStrike" noProof="0">
                          <a:solidFill>
                            <a:srgbClr val="000000"/>
                          </a:solidFill>
                          <a:latin typeface="Open Sans"/>
                        </a:rPr>
                        <a:t>09/30/2024</a:t>
                      </a:r>
                    </a:p>
                    <a:p>
                      <a:pPr lvl="0" algn="ctr">
                        <a:lnSpc>
                          <a:spcPct val="100000"/>
                        </a:lnSpc>
                        <a:spcBef>
                          <a:spcPts val="0"/>
                        </a:spcBef>
                        <a:spcAft>
                          <a:spcPts val="0"/>
                        </a:spcAft>
                        <a:buNone/>
                      </a:pPr>
                      <a:r>
                        <a:rPr lang="en-US" sz="900" b="0" i="0" u="none" strike="noStrike" noProof="0">
                          <a:solidFill>
                            <a:srgbClr val="000000"/>
                          </a:solidFill>
                          <a:latin typeface="Open Sans"/>
                        </a:rPr>
                        <a:t>Beta Release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gridSpan="3">
                  <a:txBody>
                    <a:bodyPr/>
                    <a:lstStyle/>
                    <a:p>
                      <a:pPr lvl="0" algn="ctr">
                        <a:lnSpc>
                          <a:spcPct val="100000"/>
                        </a:lnSpc>
                        <a:spcBef>
                          <a:spcPts val="0"/>
                        </a:spcBef>
                        <a:spcAft>
                          <a:spcPts val="0"/>
                        </a:spcAft>
                        <a:buNone/>
                      </a:pPr>
                      <a:r>
                        <a:rPr lang="en-US" sz="900" b="0" i="0" u="none" strike="noStrike" noProof="0">
                          <a:solidFill>
                            <a:srgbClr val="000000"/>
                          </a:solidFill>
                          <a:latin typeface="Open Sans"/>
                        </a:rPr>
                        <a:t>Version 1.2.0</a:t>
                      </a:r>
                    </a:p>
                    <a:p>
                      <a:pPr lvl="0" algn="ctr">
                        <a:lnSpc>
                          <a:spcPct val="100000"/>
                        </a:lnSpc>
                        <a:spcBef>
                          <a:spcPts val="0"/>
                        </a:spcBef>
                        <a:spcAft>
                          <a:spcPts val="0"/>
                        </a:spcAft>
                        <a:buNone/>
                      </a:pPr>
                      <a:r>
                        <a:rPr lang="en-US" sz="900" b="0" i="0" u="none" strike="noStrike" noProof="0">
                          <a:solidFill>
                            <a:srgbClr val="000000"/>
                          </a:solidFill>
                          <a:latin typeface="Open Sans"/>
                        </a:rPr>
                        <a:t>11/30/2024</a:t>
                      </a:r>
                    </a:p>
                    <a:p>
                      <a:pPr lvl="0" algn="ctr">
                        <a:lnSpc>
                          <a:spcPct val="100000"/>
                        </a:lnSpc>
                        <a:spcBef>
                          <a:spcPts val="0"/>
                        </a:spcBef>
                        <a:spcAft>
                          <a:spcPts val="0"/>
                        </a:spcAft>
                        <a:buNone/>
                      </a:pPr>
                      <a:r>
                        <a:rPr lang="en-US" sz="900" b="0" i="0" u="none" strike="noStrike" noProof="0">
                          <a:solidFill>
                            <a:srgbClr val="000000"/>
                          </a:solidFill>
                          <a:latin typeface="Open Sans"/>
                        </a:rPr>
                        <a:t>Final Release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602099803"/>
                  </a:ext>
                </a:extLst>
              </a:tr>
              <a:tr h="381000">
                <a:tc>
                  <a:txBody>
                    <a:bodyPr/>
                    <a:lstStyle/>
                    <a:p>
                      <a:pPr algn="ctr"/>
                      <a:r>
                        <a:rPr lang="en-US" sz="1000" b="0" i="1">
                          <a:solidFill>
                            <a:schemeClr val="tx1"/>
                          </a:solidFill>
                          <a:latin typeface="+mn-lt"/>
                        </a:rPr>
                        <a:t>Milestones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lvl="0" algn="ctr">
                        <a:lnSpc>
                          <a:spcPct val="100000"/>
                        </a:lnSpc>
                        <a:spcBef>
                          <a:spcPts val="0"/>
                        </a:spcBef>
                        <a:spcAft>
                          <a:spcPts val="0"/>
                        </a:spcAft>
                        <a:buNone/>
                      </a:pPr>
                      <a:r>
                        <a:rPr lang="en-US" sz="1000" b="0" i="0" u="none" strike="noStrike" noProof="0">
                          <a:solidFill>
                            <a:srgbClr val="000000"/>
                          </a:solidFill>
                          <a:latin typeface="+mn-lt"/>
                        </a:rPr>
                        <a:t>Database Foundation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lvl="0" algn="ctr">
                        <a:lnSpc>
                          <a:spcPct val="100000"/>
                        </a:lnSpc>
                        <a:spcBef>
                          <a:spcPts val="0"/>
                        </a:spcBef>
                        <a:spcAft>
                          <a:spcPts val="0"/>
                        </a:spcAft>
                        <a:buNone/>
                      </a:pPr>
                      <a:r>
                        <a:rPr lang="en-US" sz="1000" b="0" i="0" u="none" strike="noStrike" noProof="0">
                          <a:solidFill>
                            <a:srgbClr val="000000"/>
                          </a:solidFill>
                          <a:latin typeface="+mn-lt"/>
                        </a:rPr>
                        <a:t>Basic Functionality</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gridSpan="3">
                  <a:txBody>
                    <a:bodyPr/>
                    <a:lstStyle/>
                    <a:p>
                      <a:pPr lvl="0" algn="ctr">
                        <a:lnSpc>
                          <a:spcPct val="100000"/>
                        </a:lnSpc>
                        <a:spcBef>
                          <a:spcPts val="0"/>
                        </a:spcBef>
                        <a:spcAft>
                          <a:spcPts val="0"/>
                        </a:spcAft>
                        <a:buNone/>
                      </a:pPr>
                      <a:r>
                        <a:rPr lang="en-US" sz="1000" b="0" i="0" u="none" strike="noStrike" noProof="0">
                          <a:solidFill>
                            <a:srgbClr val="000000"/>
                          </a:solidFill>
                          <a:latin typeface="+mn-lt"/>
                        </a:rPr>
                        <a:t>Enhanced Web App</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1113799012"/>
                  </a:ext>
                </a:extLst>
              </a:tr>
              <a:tr h="1004667">
                <a:tc>
                  <a:txBody>
                    <a:bodyPr/>
                    <a:lstStyle/>
                    <a:p>
                      <a:pPr algn="ctr"/>
                      <a:r>
                        <a:rPr lang="en-US" sz="1000" b="0" i="1">
                          <a:solidFill>
                            <a:schemeClr val="tx1"/>
                          </a:solidFill>
                          <a:latin typeface="+mn-lt"/>
                        </a:rPr>
                        <a:t>Features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marL="171450" lvl="0" indent="-171450" algn="l">
                        <a:buClr>
                          <a:srgbClr val="000000"/>
                        </a:buClr>
                        <a:buFont typeface="Arial"/>
                        <a:buChar char="•"/>
                      </a:pPr>
                      <a:r>
                        <a:rPr lang="en-US" sz="900" b="0" i="0" u="none" strike="noStrike" noProof="0">
                          <a:solidFill>
                            <a:srgbClr val="000000"/>
                          </a:solidFill>
                          <a:latin typeface="+mn-lt"/>
                        </a:rPr>
                        <a:t>Setup and configure the MySQL database.</a:t>
                      </a:r>
                    </a:p>
                    <a:p>
                      <a:pPr marL="171450" lvl="0" indent="-171450" algn="l">
                        <a:buClr>
                          <a:srgbClr val="000000"/>
                        </a:buClr>
                        <a:buFont typeface="Arial"/>
                        <a:buChar char="•"/>
                      </a:pPr>
                      <a:r>
                        <a:rPr lang="en-US" sz="900" b="0" i="0" u="none" strike="noStrike" noProof="0">
                          <a:solidFill>
                            <a:srgbClr val="000000"/>
                          </a:solidFill>
                          <a:latin typeface="+mn-lt"/>
                        </a:rPr>
                        <a:t>Establish basic user authentication and access controls.</a:t>
                      </a:r>
                    </a:p>
                    <a:p>
                      <a:pPr marL="171450" lvl="0" indent="-171450" algn="l">
                        <a:buClr>
                          <a:srgbClr val="000000"/>
                        </a:buClr>
                        <a:buFont typeface="Arial"/>
                        <a:buChar char="•"/>
                      </a:pPr>
                      <a:r>
                        <a:rPr lang="en-US" sz="900" b="0" i="0" u="none" strike="noStrike" noProof="0">
                          <a:solidFill>
                            <a:srgbClr val="000000"/>
                          </a:solidFill>
                          <a:latin typeface="+mn-lt"/>
                        </a:rPr>
                        <a:t>Enhance data management capabilities.</a:t>
                      </a:r>
                      <a:endParaRPr lang="en-US" sz="900">
                        <a:latin typeface="+mn-lt"/>
                      </a:endParaRPr>
                    </a:p>
                    <a:p>
                      <a:pPr marL="171450" lvl="0" indent="-171450" algn="l">
                        <a:buClr>
                          <a:srgbClr val="000000"/>
                        </a:buClr>
                        <a:buFont typeface="Arial"/>
                        <a:buChar char="•"/>
                      </a:pPr>
                      <a:r>
                        <a:rPr lang="en-US" sz="900" b="0" i="0" u="none" strike="noStrike" noProof="0">
                          <a:solidFill>
                            <a:srgbClr val="000000"/>
                          </a:solidFill>
                          <a:latin typeface="+mn-lt"/>
                        </a:rPr>
                        <a:t>Implement data import/export </a:t>
                      </a:r>
                      <a:endParaRPr lang="en-US" sz="900">
                        <a:latin typeface="+mn-lt"/>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marL="171450" lvl="0" indent="-171450" algn="l">
                        <a:buClr>
                          <a:srgbClr val="000000"/>
                        </a:buClr>
                        <a:buFont typeface="Arial"/>
                        <a:buChar char="•"/>
                      </a:pPr>
                      <a:r>
                        <a:rPr lang="en-US" sz="900" b="0" i="0" u="none" strike="noStrike" noProof="0">
                          <a:solidFill>
                            <a:srgbClr val="000000"/>
                          </a:solidFill>
                          <a:latin typeface="+mn-lt"/>
                        </a:rPr>
                        <a:t>Develop supply chain and data entry modules.</a:t>
                      </a:r>
                    </a:p>
                    <a:p>
                      <a:pPr marL="171450" lvl="0" indent="-171450" algn="l">
                        <a:buClr>
                          <a:srgbClr val="000000"/>
                        </a:buClr>
                        <a:buFont typeface="Arial"/>
                        <a:buChar char="•"/>
                      </a:pPr>
                      <a:r>
                        <a:rPr lang="en-US" sz="900" b="0" i="0" u="none" strike="noStrike" noProof="0">
                          <a:solidFill>
                            <a:srgbClr val="000000"/>
                          </a:solidFill>
                          <a:latin typeface="+mn-lt"/>
                        </a:rPr>
                        <a:t>Implement reporting functionalities.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gridSpan="3">
                  <a:txBody>
                    <a:bodyPr/>
                    <a:lstStyle/>
                    <a:p>
                      <a:pPr marL="171450" lvl="0" indent="-171450" algn="l">
                        <a:buClr>
                          <a:srgbClr val="000000"/>
                        </a:buClr>
                        <a:buFont typeface="Arial"/>
                        <a:buChar char="•"/>
                      </a:pPr>
                      <a:r>
                        <a:rPr lang="en-US" sz="900" b="0" i="0" u="none" strike="noStrike" noProof="0">
                          <a:solidFill>
                            <a:srgbClr val="000000"/>
                          </a:solidFill>
                          <a:latin typeface="+mn-lt"/>
                        </a:rPr>
                        <a:t>Integrate advanced security and UI features.</a:t>
                      </a:r>
                    </a:p>
                    <a:p>
                      <a:pPr marL="171450" lvl="0" indent="-171450" algn="l">
                        <a:buClr>
                          <a:srgbClr val="000000"/>
                        </a:buClr>
                        <a:buFont typeface="Arial"/>
                        <a:buChar char="•"/>
                      </a:pPr>
                      <a:r>
                        <a:rPr lang="en-US" sz="900" b="0" i="0" u="none" strike="noStrike" noProof="0">
                          <a:solidFill>
                            <a:srgbClr val="000000"/>
                          </a:solidFill>
                          <a:latin typeface="+mn-lt"/>
                        </a:rPr>
                        <a:t>Ensure compliance and perform final adjustments.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488921613"/>
                  </a:ext>
                </a:extLst>
              </a:tr>
              <a:tr h="1004667">
                <a:tc>
                  <a:txBody>
                    <a:bodyPr/>
                    <a:lstStyle/>
                    <a:p>
                      <a:pPr lvl="0" algn="ctr">
                        <a:buNone/>
                      </a:pPr>
                      <a:r>
                        <a:rPr lang="en-US" sz="1000" b="0" i="1">
                          <a:solidFill>
                            <a:schemeClr val="tx1"/>
                          </a:solidFill>
                          <a:latin typeface="+mn-lt"/>
                        </a:rPr>
                        <a:t>Testing</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marL="171450" lvl="0" indent="-171450" algn="l">
                        <a:buClr>
                          <a:srgbClr val="000000"/>
                        </a:buClr>
                        <a:buFont typeface="Arial,Sans-Serif"/>
                        <a:buChar char="•"/>
                      </a:pPr>
                      <a:r>
                        <a:rPr lang="en-IN" sz="900" b="0" i="0" u="none" strike="noStrike" noProof="0">
                          <a:solidFill>
                            <a:srgbClr val="000000"/>
                          </a:solidFill>
                          <a:latin typeface="+mn-lt"/>
                        </a:rPr>
                        <a:t>Functional testing to validate functionalities as described in user stories.</a:t>
                      </a:r>
                      <a:endParaRPr lang="en-US" sz="900" b="0" i="0" u="none" strike="noStrike" noProof="0">
                        <a:solidFill>
                          <a:srgbClr val="000000"/>
                        </a:solidFill>
                        <a:latin typeface="+mn-lt"/>
                      </a:endParaRPr>
                    </a:p>
                    <a:p>
                      <a:pPr marL="171450" lvl="0" indent="-171450" algn="l">
                        <a:buClr>
                          <a:srgbClr val="000000"/>
                        </a:buClr>
                        <a:buFont typeface="Arial"/>
                        <a:buChar char="•"/>
                      </a:pPr>
                      <a:r>
                        <a:rPr lang="en-US" sz="900" b="0" i="0" u="none" strike="noStrike" noProof="0">
                          <a:solidFill>
                            <a:srgbClr val="000000"/>
                          </a:solidFill>
                          <a:latin typeface="+mn-lt"/>
                        </a:rPr>
                        <a:t>Integration testing for user authentication and access controls.</a:t>
                      </a:r>
                    </a:p>
                    <a:p>
                      <a:pPr lvl="0" algn="ctr">
                        <a:buNone/>
                      </a:pPr>
                      <a:endParaRPr lang="en-US" sz="900">
                        <a:latin typeface="+mn-lt"/>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marL="171450" lvl="0" indent="-171450" algn="l">
                        <a:buClr>
                          <a:srgbClr val="000000"/>
                        </a:buClr>
                        <a:buFont typeface="Arial"/>
                        <a:buChar char="•"/>
                      </a:pPr>
                      <a:r>
                        <a:rPr lang="en-US" sz="900" b="0" i="0" u="none" strike="noStrike" noProof="0">
                          <a:solidFill>
                            <a:srgbClr val="000000"/>
                          </a:solidFill>
                          <a:latin typeface="+mn-lt"/>
                        </a:rPr>
                        <a:t>User acceptance testing for supply chain data entry.</a:t>
                      </a:r>
                    </a:p>
                    <a:p>
                      <a:pPr marL="171450" lvl="0" indent="-171450" algn="l">
                        <a:buClr>
                          <a:srgbClr val="000000"/>
                        </a:buClr>
                        <a:buFont typeface="Arial"/>
                        <a:buChar char="•"/>
                      </a:pPr>
                      <a:r>
                        <a:rPr lang="en-US" sz="900" b="0" i="0" u="none" strike="noStrike" noProof="0">
                          <a:solidFill>
                            <a:srgbClr val="000000"/>
                          </a:solidFill>
                          <a:latin typeface="+mn-lt"/>
                        </a:rPr>
                        <a:t>Functional testing for reporting tools.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gridSpan="3">
                  <a:txBody>
                    <a:bodyPr/>
                    <a:lstStyle/>
                    <a:p>
                      <a:pPr marL="171450" lvl="0" indent="-171450" algn="l">
                        <a:buClr>
                          <a:srgbClr val="000000"/>
                        </a:buClr>
                        <a:buFont typeface="Arial"/>
                        <a:buChar char="•"/>
                      </a:pPr>
                      <a:r>
                        <a:rPr lang="en-US" sz="900" b="0" i="0" u="none" strike="noStrike" noProof="0">
                          <a:solidFill>
                            <a:srgbClr val="000000"/>
                          </a:solidFill>
                          <a:latin typeface="+mn-lt"/>
                        </a:rPr>
                        <a:t>Security testing and penetration testing.</a:t>
                      </a:r>
                    </a:p>
                    <a:p>
                      <a:pPr marL="171450" lvl="0" indent="-171450" algn="l">
                        <a:buClr>
                          <a:srgbClr val="000000"/>
                        </a:buClr>
                        <a:buFont typeface="Arial"/>
                        <a:buChar char="•"/>
                      </a:pPr>
                      <a:r>
                        <a:rPr lang="en-US" sz="900" b="0" i="0" u="none" strike="noStrike" noProof="0">
                          <a:solidFill>
                            <a:srgbClr val="000000"/>
                          </a:solidFill>
                          <a:latin typeface="+mn-lt"/>
                        </a:rPr>
                        <a:t>Final system testing and compliance verification.</a:t>
                      </a:r>
                    </a:p>
                    <a:p>
                      <a:pPr marL="171450" lvl="0" indent="-171450" algn="l">
                        <a:buClr>
                          <a:srgbClr val="000000"/>
                        </a:buClr>
                        <a:buFont typeface="Arial,Sans-Serif"/>
                        <a:buChar char="•"/>
                      </a:pPr>
                      <a:r>
                        <a:rPr lang="en-IN" sz="900" b="0" i="0" u="none" strike="noStrike" noProof="0">
                          <a:solidFill>
                            <a:srgbClr val="000000"/>
                          </a:solidFill>
                          <a:latin typeface="+mn-lt"/>
                        </a:rPr>
                        <a:t>Regression testing to ensure new changes do not affect existing functionalities.</a:t>
                      </a:r>
                      <a:endParaRPr lang="en-US" sz="900" b="0" i="0" u="none" strike="noStrike" noProof="0">
                        <a:solidFill>
                          <a:srgbClr val="000000"/>
                        </a:solidFill>
                        <a:latin typeface="+mn-lt"/>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1203550954"/>
                  </a:ext>
                </a:extLst>
              </a:tr>
            </a:tbl>
          </a:graphicData>
        </a:graphic>
      </p:graphicFrame>
      <p:pic>
        <p:nvPicPr>
          <p:cNvPr id="7" name="Picture 6" descr="A red flag on a pole&#10;&#10;Description automatically generated">
            <a:extLst>
              <a:ext uri="{FF2B5EF4-FFF2-40B4-BE49-F238E27FC236}">
                <a16:creationId xmlns:a16="http://schemas.microsoft.com/office/drawing/2014/main" id="{C74AD31C-38FD-5CE2-9C39-FBD6F3E027FA}"/>
              </a:ext>
            </a:extLst>
          </p:cNvPr>
          <p:cNvPicPr>
            <a:picLocks noChangeAspect="1"/>
          </p:cNvPicPr>
          <p:nvPr/>
        </p:nvPicPr>
        <p:blipFill>
          <a:blip r:embed="rId2"/>
          <a:stretch>
            <a:fillRect/>
          </a:stretch>
        </p:blipFill>
        <p:spPr>
          <a:xfrm>
            <a:off x="4600856" y="1706584"/>
            <a:ext cx="390525" cy="390525"/>
          </a:xfrm>
          <a:prstGeom prst="rect">
            <a:avLst/>
          </a:prstGeom>
        </p:spPr>
      </p:pic>
      <p:pic>
        <p:nvPicPr>
          <p:cNvPr id="8" name="Picture 7" descr="A red flag on a pole&#10;&#10;Description automatically generated">
            <a:extLst>
              <a:ext uri="{FF2B5EF4-FFF2-40B4-BE49-F238E27FC236}">
                <a16:creationId xmlns:a16="http://schemas.microsoft.com/office/drawing/2014/main" id="{7886A5FD-4C6F-9BFD-E5ED-2A73C1E34AE8}"/>
              </a:ext>
            </a:extLst>
          </p:cNvPr>
          <p:cNvPicPr>
            <a:picLocks noChangeAspect="1"/>
          </p:cNvPicPr>
          <p:nvPr/>
        </p:nvPicPr>
        <p:blipFill>
          <a:blip r:embed="rId2"/>
          <a:stretch>
            <a:fillRect/>
          </a:stretch>
        </p:blipFill>
        <p:spPr>
          <a:xfrm>
            <a:off x="6177150" y="1706584"/>
            <a:ext cx="390525" cy="390525"/>
          </a:xfrm>
          <a:prstGeom prst="rect">
            <a:avLst/>
          </a:prstGeom>
        </p:spPr>
      </p:pic>
      <p:pic>
        <p:nvPicPr>
          <p:cNvPr id="9" name="Picture 8" descr="A red flag on a pole&#10;&#10;Description automatically generated">
            <a:extLst>
              <a:ext uri="{FF2B5EF4-FFF2-40B4-BE49-F238E27FC236}">
                <a16:creationId xmlns:a16="http://schemas.microsoft.com/office/drawing/2014/main" id="{F42DB893-8500-DFB2-8B69-DD51DBA20945}"/>
              </a:ext>
            </a:extLst>
          </p:cNvPr>
          <p:cNvPicPr>
            <a:picLocks noChangeAspect="1"/>
          </p:cNvPicPr>
          <p:nvPr/>
        </p:nvPicPr>
        <p:blipFill>
          <a:blip r:embed="rId2"/>
          <a:stretch>
            <a:fillRect/>
          </a:stretch>
        </p:blipFill>
        <p:spPr>
          <a:xfrm>
            <a:off x="8530385" y="1706584"/>
            <a:ext cx="390525" cy="390525"/>
          </a:xfrm>
          <a:prstGeom prst="rect">
            <a:avLst/>
          </a:prstGeom>
        </p:spPr>
      </p:pic>
      <p:sp>
        <p:nvSpPr>
          <p:cNvPr id="6" name="Google Shape;966;p41">
            <a:extLst>
              <a:ext uri="{FF2B5EF4-FFF2-40B4-BE49-F238E27FC236}">
                <a16:creationId xmlns:a16="http://schemas.microsoft.com/office/drawing/2014/main" id="{0E5A23A6-65D0-FE2B-638E-58A7E35142CC}"/>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00367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81A90-465C-5BCB-0774-B16915463824}"/>
              </a:ext>
            </a:extLst>
          </p:cNvPr>
          <p:cNvSpPr txBox="1"/>
          <p:nvPr/>
        </p:nvSpPr>
        <p:spPr>
          <a:xfrm>
            <a:off x="1371600" y="324206"/>
            <a:ext cx="64008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solidFill>
                <a:latin typeface="+mn-lt"/>
              </a:rPr>
              <a:t>Bug Management Workflow</a:t>
            </a:r>
          </a:p>
        </p:txBody>
      </p:sp>
      <p:graphicFrame>
        <p:nvGraphicFramePr>
          <p:cNvPr id="5" name="Table 4">
            <a:extLst>
              <a:ext uri="{FF2B5EF4-FFF2-40B4-BE49-F238E27FC236}">
                <a16:creationId xmlns:a16="http://schemas.microsoft.com/office/drawing/2014/main" id="{F6DE7BCC-CFAF-56A4-1B3C-9522618DA825}"/>
              </a:ext>
            </a:extLst>
          </p:cNvPr>
          <p:cNvGraphicFramePr>
            <a:graphicFrameLocks noGrp="1"/>
          </p:cNvGraphicFramePr>
          <p:nvPr>
            <p:extLst>
              <p:ext uri="{D42A27DB-BD31-4B8C-83A1-F6EECF244321}">
                <p14:modId xmlns:p14="http://schemas.microsoft.com/office/powerpoint/2010/main" val="317415199"/>
              </p:ext>
            </p:extLst>
          </p:nvPr>
        </p:nvGraphicFramePr>
        <p:xfrm>
          <a:off x="407412" y="747757"/>
          <a:ext cx="8329176" cy="4058626"/>
        </p:xfrm>
        <a:graphic>
          <a:graphicData uri="http://schemas.openxmlformats.org/drawingml/2006/table">
            <a:tbl>
              <a:tblPr bandRow="1">
                <a:tableStyleId>{F6D6EA9A-273F-4AC8-9EDF-B5E7F9130763}</a:tableStyleId>
              </a:tblPr>
              <a:tblGrid>
                <a:gridCol w="1471176">
                  <a:extLst>
                    <a:ext uri="{9D8B030D-6E8A-4147-A177-3AD203B41FA5}">
                      <a16:colId xmlns:a16="http://schemas.microsoft.com/office/drawing/2014/main" val="1051306611"/>
                    </a:ext>
                  </a:extLst>
                </a:gridCol>
                <a:gridCol w="6858000">
                  <a:extLst>
                    <a:ext uri="{9D8B030D-6E8A-4147-A177-3AD203B41FA5}">
                      <a16:colId xmlns:a16="http://schemas.microsoft.com/office/drawing/2014/main" val="1839262286"/>
                    </a:ext>
                  </a:extLst>
                </a:gridCol>
              </a:tblGrid>
              <a:tr h="331149">
                <a:tc>
                  <a:txBody>
                    <a:bodyPr/>
                    <a:lstStyle/>
                    <a:p>
                      <a:pPr fontAlgn="ctr"/>
                      <a:endParaRPr lang="en-US" sz="1100" b="1">
                        <a:solidFill>
                          <a:schemeClr val="bg1"/>
                        </a:solidFill>
                        <a:effectLst/>
                        <a:highlight>
                          <a:srgbClr val="00FFFF"/>
                        </a:highligh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tc>
                  <a:txBody>
                    <a:bodyPr/>
                    <a:lstStyle/>
                    <a:p>
                      <a:pPr fontAlgn="ctr"/>
                      <a:r>
                        <a:rPr lang="en-US" sz="1100" b="1">
                          <a:solidFill>
                            <a:schemeClr val="bg1"/>
                          </a:solidFill>
                          <a:effectLst/>
                          <a:latin typeface="+mn-lt"/>
                        </a:rPr>
                        <a:t>Description</a:t>
                      </a:r>
                      <a:endParaRPr lang="en-US" sz="1100">
                        <a:solidFill>
                          <a:schemeClr val="bg1"/>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extLst>
                  <a:ext uri="{0D108BD9-81ED-4DB2-BD59-A6C34878D82A}">
                    <a16:rowId xmlns:a16="http://schemas.microsoft.com/office/drawing/2014/main" val="2759659961"/>
                  </a:ext>
                </a:extLst>
              </a:tr>
              <a:tr h="618026">
                <a:tc>
                  <a:txBody>
                    <a:bodyPr/>
                    <a:lstStyle/>
                    <a:p>
                      <a:pPr lvl="0">
                        <a:buNone/>
                      </a:pPr>
                      <a:r>
                        <a:rPr lang="en-US" sz="1100" b="0" i="1">
                          <a:solidFill>
                            <a:schemeClr val="tx1"/>
                          </a:solidFill>
                          <a:effectLst/>
                          <a:latin typeface="+mn-lt"/>
                        </a:rPr>
                        <a:t>Bug Reporting</a:t>
                      </a:r>
                      <a:endParaRPr lang="en-US" sz="11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A tester discovers a bug during integration testing. The tester logs the bug in Jira with all necessary details and attaches relevant screenshots.</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212133286"/>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Bug Triage</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cap="none" noProof="0">
                          <a:solidFill>
                            <a:srgbClr val="444444"/>
                          </a:solidFill>
                          <a:effectLst/>
                          <a:latin typeface="+mn-lt"/>
                        </a:rPr>
                        <a:t>During the triage meeting</a:t>
                      </a:r>
                      <a:r>
                        <a:rPr lang="en-US" sz="1100" b="0" i="0" u="none" strike="noStrike" cap="none" noProof="0">
                          <a:solidFill>
                            <a:srgbClr val="444444"/>
                          </a:solidFill>
                          <a:effectLst/>
                          <a:latin typeface="+mn-lt"/>
                          <a:sym typeface="Arial"/>
                        </a:rPr>
                        <a:t>, </a:t>
                      </a:r>
                      <a:r>
                        <a:rPr lang="en-US" sz="1100" b="0" i="0" u="none" strike="noStrike" cap="none" noProof="0">
                          <a:solidFill>
                            <a:srgbClr val="444444"/>
                          </a:solidFill>
                          <a:effectLst/>
                          <a:latin typeface="+mn-lt"/>
                        </a:rPr>
                        <a:t>the bug </a:t>
                      </a:r>
                      <a:r>
                        <a:rPr lang="en-US" sz="1100" b="0" i="0" u="none" strike="noStrike" cap="none" noProof="0">
                          <a:solidFill>
                            <a:srgbClr val="444444"/>
                          </a:solidFill>
                          <a:effectLst/>
                          <a:latin typeface="+mn-lt"/>
                          <a:sym typeface="Arial"/>
                        </a:rPr>
                        <a:t>is</a:t>
                      </a:r>
                      <a:r>
                        <a:rPr lang="en-US" sz="1100" b="0" i="0" u="none" strike="noStrike" cap="none" noProof="0">
                          <a:solidFill>
                            <a:srgbClr val="444444"/>
                          </a:solidFill>
                          <a:effectLst/>
                          <a:latin typeface="+mn-lt"/>
                        </a:rPr>
                        <a:t> reviewed</a:t>
                      </a:r>
                      <a:r>
                        <a:rPr lang="en-US" sz="1100" b="0" i="0" u="none" strike="noStrike" cap="none" noProof="0">
                          <a:solidFill>
                            <a:srgbClr val="444444"/>
                          </a:solidFill>
                          <a:effectLst/>
                          <a:latin typeface="+mn-lt"/>
                          <a:sym typeface="Arial"/>
                        </a:rPr>
                        <a:t>, </a:t>
                      </a:r>
                      <a:r>
                        <a:rPr lang="en-US" sz="1100" b="0" i="0" u="none" strike="noStrike" cap="none" noProof="0">
                          <a:solidFill>
                            <a:srgbClr val="444444"/>
                          </a:solidFill>
                          <a:effectLst/>
                          <a:latin typeface="+mn-lt"/>
                        </a:rPr>
                        <a:t>given a high severity and P1 priority due to its impact on a critical functionality. The bug </a:t>
                      </a:r>
                      <a:r>
                        <a:rPr lang="en-US" sz="1100" b="0" i="0" u="none" strike="noStrike" cap="none" noProof="0">
                          <a:solidFill>
                            <a:srgbClr val="444444"/>
                          </a:solidFill>
                          <a:effectLst/>
                          <a:latin typeface="+mn-lt"/>
                          <a:sym typeface="Arial"/>
                        </a:rPr>
                        <a:t>is </a:t>
                      </a:r>
                      <a:r>
                        <a:rPr lang="en-US" sz="1100" b="0" i="0" u="none" strike="noStrike" cap="none" noProof="0">
                          <a:solidFill>
                            <a:srgbClr val="444444"/>
                          </a:solidFill>
                          <a:effectLst/>
                          <a:latin typeface="+mn-lt"/>
                        </a:rPr>
                        <a:t>assigned to a developer with the relevant expertise</a:t>
                      </a:r>
                      <a:r>
                        <a:rPr lang="en-US" sz="1100" b="0" i="0" u="none" strike="noStrike" cap="none" noProof="0">
                          <a:solidFill>
                            <a:srgbClr val="444444"/>
                          </a:solidFill>
                          <a:effectLst/>
                          <a:latin typeface="+mn-lt"/>
                          <a:sym typeface="Arial"/>
                        </a:rPr>
                        <a:t>.</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864365816"/>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Bug Fixing</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The developer starts working on the bug, implements the fix, and updates the bug status to "In Progress." Once the fix is implemented, the developer updates the status to "Ready for Review."</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426386945"/>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Testing</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A peer developer reviews the code changes and approves them. The tester performs regression testing to ensure the fix hasn’t introduced new issues.</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4213414401"/>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Release Readiness</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Before the release, a final review of all bug statuses is conducted. The fixed version is deployed to the staging environment for UAT. After successful UAT, stakeholders sign off on the release.</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3240522341"/>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Post-Release</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The application is monitored, and any new bugs reported by users are logged and addressed as per their severity and priority.</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1631646362"/>
                  </a:ext>
                </a:extLst>
              </a:tr>
            </a:tbl>
          </a:graphicData>
        </a:graphic>
      </p:graphicFrame>
      <p:sp>
        <p:nvSpPr>
          <p:cNvPr id="4" name="Google Shape;966;p41">
            <a:extLst>
              <a:ext uri="{FF2B5EF4-FFF2-40B4-BE49-F238E27FC236}">
                <a16:creationId xmlns:a16="http://schemas.microsoft.com/office/drawing/2014/main" id="{A9166816-47F0-1D73-32F8-838E71CE955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249021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8"/>
          <p:cNvSpPr txBox="1">
            <a:spLocks noGrp="1"/>
          </p:cNvSpPr>
          <p:nvPr>
            <p:ph type="title"/>
          </p:nvPr>
        </p:nvSpPr>
        <p:spPr>
          <a:xfrm>
            <a:off x="514260" y="5110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200">
                <a:latin typeface="Open Sans" panose="020B0606030504020204" pitchFamily="34" charset="0"/>
                <a:ea typeface="Open Sans" panose="020B0606030504020204" pitchFamily="34" charset="0"/>
                <a:cs typeface="Open Sans" panose="020B0606030504020204" pitchFamily="34" charset="0"/>
              </a:rPr>
              <a:t>Reporting Environmental Impact</a:t>
            </a:r>
            <a:endParaRPr sz="3200">
              <a:latin typeface="Open Sans" panose="020B0606030504020204" pitchFamily="34" charset="0"/>
              <a:ea typeface="Open Sans" panose="020B0606030504020204" pitchFamily="34" charset="0"/>
              <a:cs typeface="Open Sans" panose="020B0606030504020204" pitchFamily="34" charset="0"/>
            </a:endParaRPr>
          </a:p>
        </p:txBody>
      </p:sp>
      <p:sp>
        <p:nvSpPr>
          <p:cNvPr id="900" name="Google Shape;900;p38"/>
          <p:cNvSpPr txBox="1">
            <a:spLocks noGrp="1"/>
          </p:cNvSpPr>
          <p:nvPr>
            <p:ph type="subTitle" idx="1"/>
          </p:nvPr>
        </p:nvSpPr>
        <p:spPr>
          <a:xfrm>
            <a:off x="4055234" y="1323323"/>
            <a:ext cx="4500000" cy="868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latin typeface="Open Sans" panose="020B0606030504020204" pitchFamily="34" charset="0"/>
                <a:ea typeface="Open Sans" panose="020B0606030504020204" pitchFamily="34" charset="0"/>
                <a:cs typeface="Open Sans" panose="020B0606030504020204" pitchFamily="34" charset="0"/>
              </a:rPr>
              <a:t>Energy Consumption Data</a:t>
            </a:r>
            <a:endParaRPr lang="en-US" sz="20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300" b="0">
                <a:solidFill>
                  <a:srgbClr val="000000"/>
                </a:solidFill>
                <a:latin typeface="Open Sans" panose="020B0606030504020204" pitchFamily="34" charset="0"/>
                <a:ea typeface="Open Sans" panose="020B0606030504020204" pitchFamily="34" charset="0"/>
                <a:cs typeface="Open Sans" panose="020B0606030504020204" pitchFamily="34" charset="0"/>
              </a:rPr>
              <a:t>Electricity usage, renewable energy usage, and fuel consumption.</a:t>
            </a:r>
          </a:p>
        </p:txBody>
      </p:sp>
      <p:sp>
        <p:nvSpPr>
          <p:cNvPr id="901" name="Google Shape;901;p38"/>
          <p:cNvSpPr txBox="1">
            <a:spLocks noGrp="1"/>
          </p:cNvSpPr>
          <p:nvPr>
            <p:ph type="subTitle" idx="3"/>
          </p:nvPr>
        </p:nvSpPr>
        <p:spPr>
          <a:xfrm>
            <a:off x="4055234" y="2184058"/>
            <a:ext cx="4500000" cy="868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latin typeface="Open Sans" panose="020B0606030504020204" pitchFamily="34" charset="0"/>
                <a:ea typeface="Open Sans" panose="020B0606030504020204" pitchFamily="34" charset="0"/>
                <a:cs typeface="Open Sans" panose="020B0606030504020204" pitchFamily="34" charset="0"/>
              </a:rPr>
              <a:t>Material Sourcing Data</a:t>
            </a:r>
            <a:endParaRPr sz="20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300" b="0">
                <a:solidFill>
                  <a:srgbClr val="000000"/>
                </a:solidFill>
                <a:latin typeface="Open Sans" panose="020B0606030504020204" pitchFamily="34" charset="0"/>
                <a:ea typeface="Open Sans" panose="020B0606030504020204" pitchFamily="34" charset="0"/>
                <a:cs typeface="Open Sans" panose="020B0606030504020204" pitchFamily="34" charset="0"/>
              </a:rPr>
              <a:t>Types, quantities, and sourcing of raw materials and goods used in manufacturing and production.</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02" name="Google Shape;902;p38"/>
          <p:cNvGrpSpPr/>
          <p:nvPr/>
        </p:nvGrpSpPr>
        <p:grpSpPr>
          <a:xfrm rot="-337303">
            <a:off x="1086941" y="1963862"/>
            <a:ext cx="622335" cy="787455"/>
            <a:chOff x="4889175" y="3862300"/>
            <a:chExt cx="492440" cy="623096"/>
          </a:xfrm>
        </p:grpSpPr>
        <p:sp>
          <p:nvSpPr>
            <p:cNvPr id="903" name="Google Shape;903;p38"/>
            <p:cNvSpPr/>
            <p:nvPr/>
          </p:nvSpPr>
          <p:spPr>
            <a:xfrm>
              <a:off x="4889175" y="3862300"/>
              <a:ext cx="415420" cy="472338"/>
            </a:xfrm>
            <a:custGeom>
              <a:avLst/>
              <a:gdLst/>
              <a:ahLst/>
              <a:cxnLst/>
              <a:rect l="l" t="t" r="r" b="b"/>
              <a:pathLst>
                <a:path w="11904" h="13535" extrusionOk="0">
                  <a:moveTo>
                    <a:pt x="385" y="1"/>
                  </a:moveTo>
                  <a:lnTo>
                    <a:pt x="257" y="33"/>
                  </a:lnTo>
                  <a:lnTo>
                    <a:pt x="193" y="65"/>
                  </a:lnTo>
                  <a:lnTo>
                    <a:pt x="129" y="129"/>
                  </a:lnTo>
                  <a:lnTo>
                    <a:pt x="65" y="257"/>
                  </a:lnTo>
                  <a:lnTo>
                    <a:pt x="1" y="609"/>
                  </a:lnTo>
                  <a:lnTo>
                    <a:pt x="1" y="1089"/>
                  </a:lnTo>
                  <a:lnTo>
                    <a:pt x="33" y="1696"/>
                  </a:lnTo>
                  <a:lnTo>
                    <a:pt x="97" y="2400"/>
                  </a:lnTo>
                  <a:lnTo>
                    <a:pt x="225" y="3168"/>
                  </a:lnTo>
                  <a:lnTo>
                    <a:pt x="385" y="4000"/>
                  </a:lnTo>
                  <a:lnTo>
                    <a:pt x="609" y="4896"/>
                  </a:lnTo>
                  <a:lnTo>
                    <a:pt x="833" y="5792"/>
                  </a:lnTo>
                  <a:lnTo>
                    <a:pt x="1121" y="6720"/>
                  </a:lnTo>
                  <a:lnTo>
                    <a:pt x="1473" y="7616"/>
                  </a:lnTo>
                  <a:lnTo>
                    <a:pt x="1825" y="8479"/>
                  </a:lnTo>
                  <a:lnTo>
                    <a:pt x="2209" y="9311"/>
                  </a:lnTo>
                  <a:lnTo>
                    <a:pt x="2657" y="10047"/>
                  </a:lnTo>
                  <a:lnTo>
                    <a:pt x="2881" y="10399"/>
                  </a:lnTo>
                  <a:lnTo>
                    <a:pt x="3104" y="10719"/>
                  </a:lnTo>
                  <a:lnTo>
                    <a:pt x="3360" y="11007"/>
                  </a:lnTo>
                  <a:lnTo>
                    <a:pt x="3616" y="11263"/>
                  </a:lnTo>
                  <a:lnTo>
                    <a:pt x="4128" y="11743"/>
                  </a:lnTo>
                  <a:lnTo>
                    <a:pt x="4704" y="12127"/>
                  </a:lnTo>
                  <a:lnTo>
                    <a:pt x="5280" y="12479"/>
                  </a:lnTo>
                  <a:lnTo>
                    <a:pt x="5856" y="12767"/>
                  </a:lnTo>
                  <a:lnTo>
                    <a:pt x="6432" y="13023"/>
                  </a:lnTo>
                  <a:lnTo>
                    <a:pt x="7008" y="13183"/>
                  </a:lnTo>
                  <a:lnTo>
                    <a:pt x="7584" y="13343"/>
                  </a:lnTo>
                  <a:lnTo>
                    <a:pt x="8128" y="13439"/>
                  </a:lnTo>
                  <a:lnTo>
                    <a:pt x="8672" y="13503"/>
                  </a:lnTo>
                  <a:lnTo>
                    <a:pt x="9152" y="13535"/>
                  </a:lnTo>
                  <a:lnTo>
                    <a:pt x="10047" y="13535"/>
                  </a:lnTo>
                  <a:lnTo>
                    <a:pt x="10399" y="13471"/>
                  </a:lnTo>
                  <a:lnTo>
                    <a:pt x="10719" y="13407"/>
                  </a:lnTo>
                  <a:lnTo>
                    <a:pt x="10975" y="13311"/>
                  </a:lnTo>
                  <a:lnTo>
                    <a:pt x="11135" y="13215"/>
                  </a:lnTo>
                  <a:lnTo>
                    <a:pt x="11263" y="13055"/>
                  </a:lnTo>
                  <a:lnTo>
                    <a:pt x="11391" y="12831"/>
                  </a:lnTo>
                  <a:lnTo>
                    <a:pt x="11519" y="12543"/>
                  </a:lnTo>
                  <a:lnTo>
                    <a:pt x="11647" y="12191"/>
                  </a:lnTo>
                  <a:lnTo>
                    <a:pt x="11743" y="11775"/>
                  </a:lnTo>
                  <a:lnTo>
                    <a:pt x="11807" y="11327"/>
                  </a:lnTo>
                  <a:lnTo>
                    <a:pt x="11871" y="10847"/>
                  </a:lnTo>
                  <a:lnTo>
                    <a:pt x="11903" y="10303"/>
                  </a:lnTo>
                  <a:lnTo>
                    <a:pt x="11903" y="9727"/>
                  </a:lnTo>
                  <a:lnTo>
                    <a:pt x="11871" y="9151"/>
                  </a:lnTo>
                  <a:lnTo>
                    <a:pt x="11775" y="8543"/>
                  </a:lnTo>
                  <a:lnTo>
                    <a:pt x="11647" y="7936"/>
                  </a:lnTo>
                  <a:lnTo>
                    <a:pt x="11487" y="7296"/>
                  </a:lnTo>
                  <a:lnTo>
                    <a:pt x="11231" y="6688"/>
                  </a:lnTo>
                  <a:lnTo>
                    <a:pt x="10943" y="6080"/>
                  </a:lnTo>
                  <a:lnTo>
                    <a:pt x="10591" y="5472"/>
                  </a:lnTo>
                  <a:lnTo>
                    <a:pt x="10367" y="5152"/>
                  </a:lnTo>
                  <a:lnTo>
                    <a:pt x="10143" y="4864"/>
                  </a:lnTo>
                  <a:lnTo>
                    <a:pt x="9855" y="4576"/>
                  </a:lnTo>
                  <a:lnTo>
                    <a:pt x="9568" y="4288"/>
                  </a:lnTo>
                  <a:lnTo>
                    <a:pt x="8896" y="3744"/>
                  </a:lnTo>
                  <a:lnTo>
                    <a:pt x="8160" y="3200"/>
                  </a:lnTo>
                  <a:lnTo>
                    <a:pt x="7360" y="2688"/>
                  </a:lnTo>
                  <a:lnTo>
                    <a:pt x="6528" y="2208"/>
                  </a:lnTo>
                  <a:lnTo>
                    <a:pt x="5696" y="1792"/>
                  </a:lnTo>
                  <a:lnTo>
                    <a:pt x="4832" y="1377"/>
                  </a:lnTo>
                  <a:lnTo>
                    <a:pt x="4000" y="1025"/>
                  </a:lnTo>
                  <a:lnTo>
                    <a:pt x="3200" y="705"/>
                  </a:lnTo>
                  <a:lnTo>
                    <a:pt x="2465" y="449"/>
                  </a:lnTo>
                  <a:lnTo>
                    <a:pt x="1793" y="225"/>
                  </a:lnTo>
                  <a:lnTo>
                    <a:pt x="1185" y="97"/>
                  </a:lnTo>
                  <a:lnTo>
                    <a:pt x="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4" name="Google Shape;904;p38"/>
            <p:cNvSpPr/>
            <p:nvPr/>
          </p:nvSpPr>
          <p:spPr>
            <a:xfrm>
              <a:off x="4946129" y="3962806"/>
              <a:ext cx="435486" cy="522590"/>
            </a:xfrm>
            <a:custGeom>
              <a:avLst/>
              <a:gdLst/>
              <a:ahLst/>
              <a:cxnLst/>
              <a:rect l="l" t="t" r="r" b="b"/>
              <a:pathLst>
                <a:path w="12479" h="14975" extrusionOk="0">
                  <a:moveTo>
                    <a:pt x="97" y="0"/>
                  </a:moveTo>
                  <a:lnTo>
                    <a:pt x="65" y="32"/>
                  </a:lnTo>
                  <a:lnTo>
                    <a:pt x="33" y="64"/>
                  </a:lnTo>
                  <a:lnTo>
                    <a:pt x="1" y="96"/>
                  </a:lnTo>
                  <a:lnTo>
                    <a:pt x="1" y="160"/>
                  </a:lnTo>
                  <a:lnTo>
                    <a:pt x="1" y="192"/>
                  </a:lnTo>
                  <a:lnTo>
                    <a:pt x="33" y="256"/>
                  </a:lnTo>
                  <a:lnTo>
                    <a:pt x="1504" y="1536"/>
                  </a:lnTo>
                  <a:lnTo>
                    <a:pt x="2880" y="2848"/>
                  </a:lnTo>
                  <a:lnTo>
                    <a:pt x="4160" y="4128"/>
                  </a:lnTo>
                  <a:lnTo>
                    <a:pt x="5344" y="5408"/>
                  </a:lnTo>
                  <a:lnTo>
                    <a:pt x="6464" y="6655"/>
                  </a:lnTo>
                  <a:lnTo>
                    <a:pt x="7456" y="7871"/>
                  </a:lnTo>
                  <a:lnTo>
                    <a:pt x="8351" y="9023"/>
                  </a:lnTo>
                  <a:lnTo>
                    <a:pt x="9151" y="10111"/>
                  </a:lnTo>
                  <a:lnTo>
                    <a:pt x="9887" y="11103"/>
                  </a:lnTo>
                  <a:lnTo>
                    <a:pt x="10495" y="12031"/>
                  </a:lnTo>
                  <a:lnTo>
                    <a:pt x="11007" y="12830"/>
                  </a:lnTo>
                  <a:lnTo>
                    <a:pt x="11455" y="13534"/>
                  </a:lnTo>
                  <a:lnTo>
                    <a:pt x="12031" y="14526"/>
                  </a:lnTo>
                  <a:lnTo>
                    <a:pt x="12223" y="14878"/>
                  </a:lnTo>
                  <a:lnTo>
                    <a:pt x="12287" y="14942"/>
                  </a:lnTo>
                  <a:lnTo>
                    <a:pt x="12351" y="14974"/>
                  </a:lnTo>
                  <a:lnTo>
                    <a:pt x="12415" y="14942"/>
                  </a:lnTo>
                  <a:lnTo>
                    <a:pt x="12447" y="14910"/>
                  </a:lnTo>
                  <a:lnTo>
                    <a:pt x="12479" y="14878"/>
                  </a:lnTo>
                  <a:lnTo>
                    <a:pt x="12479" y="14814"/>
                  </a:lnTo>
                  <a:lnTo>
                    <a:pt x="12479" y="14782"/>
                  </a:lnTo>
                  <a:lnTo>
                    <a:pt x="12255" y="14398"/>
                  </a:lnTo>
                  <a:lnTo>
                    <a:pt x="11679" y="13406"/>
                  </a:lnTo>
                  <a:lnTo>
                    <a:pt x="11231" y="12702"/>
                  </a:lnTo>
                  <a:lnTo>
                    <a:pt x="10719" y="11903"/>
                  </a:lnTo>
                  <a:lnTo>
                    <a:pt x="10111" y="10975"/>
                  </a:lnTo>
                  <a:lnTo>
                    <a:pt x="9375" y="9951"/>
                  </a:lnTo>
                  <a:lnTo>
                    <a:pt x="8575" y="8863"/>
                  </a:lnTo>
                  <a:lnTo>
                    <a:pt x="7648" y="7711"/>
                  </a:lnTo>
                  <a:lnTo>
                    <a:pt x="6656" y="6495"/>
                  </a:lnTo>
                  <a:lnTo>
                    <a:pt x="5568" y="5248"/>
                  </a:lnTo>
                  <a:lnTo>
                    <a:pt x="4352" y="3936"/>
                  </a:lnTo>
                  <a:lnTo>
                    <a:pt x="3072" y="2656"/>
                  </a:lnTo>
                  <a:lnTo>
                    <a:pt x="1696" y="1344"/>
                  </a:lnTo>
                  <a:lnTo>
                    <a:pt x="193" y="32"/>
                  </a:lnTo>
                  <a:lnTo>
                    <a:pt x="161" y="3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5" name="Google Shape;905;p38"/>
            <p:cNvSpPr/>
            <p:nvPr/>
          </p:nvSpPr>
          <p:spPr>
            <a:xfrm>
              <a:off x="4997499" y="4166015"/>
              <a:ext cx="189842" cy="60338"/>
            </a:xfrm>
            <a:custGeom>
              <a:avLst/>
              <a:gdLst/>
              <a:ahLst/>
              <a:cxnLst/>
              <a:rect l="l" t="t" r="r" b="b"/>
              <a:pathLst>
                <a:path w="5440" h="1729" extrusionOk="0">
                  <a:moveTo>
                    <a:pt x="96" y="0"/>
                  </a:moveTo>
                  <a:lnTo>
                    <a:pt x="32" y="32"/>
                  </a:lnTo>
                  <a:lnTo>
                    <a:pt x="0" y="96"/>
                  </a:lnTo>
                  <a:lnTo>
                    <a:pt x="32" y="160"/>
                  </a:lnTo>
                  <a:lnTo>
                    <a:pt x="96" y="192"/>
                  </a:lnTo>
                  <a:lnTo>
                    <a:pt x="576" y="192"/>
                  </a:lnTo>
                  <a:lnTo>
                    <a:pt x="1056" y="224"/>
                  </a:lnTo>
                  <a:lnTo>
                    <a:pt x="1536" y="320"/>
                  </a:lnTo>
                  <a:lnTo>
                    <a:pt x="1984" y="416"/>
                  </a:lnTo>
                  <a:lnTo>
                    <a:pt x="2432" y="512"/>
                  </a:lnTo>
                  <a:lnTo>
                    <a:pt x="2848" y="640"/>
                  </a:lnTo>
                  <a:lnTo>
                    <a:pt x="3648" y="928"/>
                  </a:lnTo>
                  <a:lnTo>
                    <a:pt x="4320" y="1216"/>
                  </a:lnTo>
                  <a:lnTo>
                    <a:pt x="4832" y="1472"/>
                  </a:lnTo>
                  <a:lnTo>
                    <a:pt x="5312" y="1696"/>
                  </a:lnTo>
                  <a:lnTo>
                    <a:pt x="5344" y="1728"/>
                  </a:lnTo>
                  <a:lnTo>
                    <a:pt x="5408" y="1696"/>
                  </a:lnTo>
                  <a:lnTo>
                    <a:pt x="5440" y="1664"/>
                  </a:lnTo>
                  <a:lnTo>
                    <a:pt x="5440" y="1600"/>
                  </a:lnTo>
                  <a:lnTo>
                    <a:pt x="5408" y="1536"/>
                  </a:lnTo>
                  <a:lnTo>
                    <a:pt x="4928" y="1280"/>
                  </a:lnTo>
                  <a:lnTo>
                    <a:pt x="4384" y="1024"/>
                  </a:lnTo>
                  <a:lnTo>
                    <a:pt x="3712" y="736"/>
                  </a:lnTo>
                  <a:lnTo>
                    <a:pt x="2912" y="448"/>
                  </a:lnTo>
                  <a:lnTo>
                    <a:pt x="2464" y="320"/>
                  </a:lnTo>
                  <a:lnTo>
                    <a:pt x="2016" y="224"/>
                  </a:lnTo>
                  <a:lnTo>
                    <a:pt x="1536" y="128"/>
                  </a:lnTo>
                  <a:lnTo>
                    <a:pt x="1056" y="64"/>
                  </a:lnTo>
                  <a:lnTo>
                    <a:pt x="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6" name="Google Shape;906;p38"/>
            <p:cNvSpPr/>
            <p:nvPr/>
          </p:nvSpPr>
          <p:spPr>
            <a:xfrm>
              <a:off x="5049986" y="3988490"/>
              <a:ext cx="51404" cy="127306"/>
            </a:xfrm>
            <a:custGeom>
              <a:avLst/>
              <a:gdLst/>
              <a:ahLst/>
              <a:cxnLst/>
              <a:rect l="l" t="t" r="r" b="b"/>
              <a:pathLst>
                <a:path w="1473" h="3648" extrusionOk="0">
                  <a:moveTo>
                    <a:pt x="32" y="0"/>
                  </a:moveTo>
                  <a:lnTo>
                    <a:pt x="0" y="64"/>
                  </a:lnTo>
                  <a:lnTo>
                    <a:pt x="0" y="128"/>
                  </a:lnTo>
                  <a:lnTo>
                    <a:pt x="192" y="416"/>
                  </a:lnTo>
                  <a:lnTo>
                    <a:pt x="352" y="704"/>
                  </a:lnTo>
                  <a:lnTo>
                    <a:pt x="640" y="1280"/>
                  </a:lnTo>
                  <a:lnTo>
                    <a:pt x="864" y="1856"/>
                  </a:lnTo>
                  <a:lnTo>
                    <a:pt x="1024" y="2400"/>
                  </a:lnTo>
                  <a:lnTo>
                    <a:pt x="1152" y="2880"/>
                  </a:lnTo>
                  <a:lnTo>
                    <a:pt x="1216" y="3232"/>
                  </a:lnTo>
                  <a:lnTo>
                    <a:pt x="1280" y="3584"/>
                  </a:lnTo>
                  <a:lnTo>
                    <a:pt x="1312" y="3648"/>
                  </a:lnTo>
                  <a:lnTo>
                    <a:pt x="1408" y="3648"/>
                  </a:lnTo>
                  <a:lnTo>
                    <a:pt x="1472" y="3616"/>
                  </a:lnTo>
                  <a:lnTo>
                    <a:pt x="1472" y="3552"/>
                  </a:lnTo>
                  <a:lnTo>
                    <a:pt x="1408" y="3200"/>
                  </a:lnTo>
                  <a:lnTo>
                    <a:pt x="1344" y="2816"/>
                  </a:lnTo>
                  <a:lnTo>
                    <a:pt x="1216" y="2336"/>
                  </a:lnTo>
                  <a:lnTo>
                    <a:pt x="1024" y="1792"/>
                  </a:lnTo>
                  <a:lnTo>
                    <a:pt x="800" y="1216"/>
                  </a:lnTo>
                  <a:lnTo>
                    <a:pt x="512" y="608"/>
                  </a:lnTo>
                  <a:lnTo>
                    <a:pt x="352" y="320"/>
                  </a:lnTo>
                  <a:lnTo>
                    <a:pt x="160" y="32"/>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07" name="Google Shape;907;p38"/>
          <p:cNvGrpSpPr/>
          <p:nvPr/>
        </p:nvGrpSpPr>
        <p:grpSpPr>
          <a:xfrm rot="5400000">
            <a:off x="2242073" y="3206335"/>
            <a:ext cx="844633" cy="901121"/>
            <a:chOff x="4889175" y="3862300"/>
            <a:chExt cx="492440" cy="623096"/>
          </a:xfrm>
        </p:grpSpPr>
        <p:sp>
          <p:nvSpPr>
            <p:cNvPr id="908" name="Google Shape;908;p38"/>
            <p:cNvSpPr/>
            <p:nvPr/>
          </p:nvSpPr>
          <p:spPr>
            <a:xfrm>
              <a:off x="4889175" y="3862300"/>
              <a:ext cx="415420" cy="472338"/>
            </a:xfrm>
            <a:custGeom>
              <a:avLst/>
              <a:gdLst/>
              <a:ahLst/>
              <a:cxnLst/>
              <a:rect l="l" t="t" r="r" b="b"/>
              <a:pathLst>
                <a:path w="11904" h="13535" extrusionOk="0">
                  <a:moveTo>
                    <a:pt x="385" y="1"/>
                  </a:moveTo>
                  <a:lnTo>
                    <a:pt x="257" y="33"/>
                  </a:lnTo>
                  <a:lnTo>
                    <a:pt x="193" y="65"/>
                  </a:lnTo>
                  <a:lnTo>
                    <a:pt x="129" y="129"/>
                  </a:lnTo>
                  <a:lnTo>
                    <a:pt x="65" y="257"/>
                  </a:lnTo>
                  <a:lnTo>
                    <a:pt x="1" y="609"/>
                  </a:lnTo>
                  <a:lnTo>
                    <a:pt x="1" y="1089"/>
                  </a:lnTo>
                  <a:lnTo>
                    <a:pt x="33" y="1696"/>
                  </a:lnTo>
                  <a:lnTo>
                    <a:pt x="97" y="2400"/>
                  </a:lnTo>
                  <a:lnTo>
                    <a:pt x="225" y="3168"/>
                  </a:lnTo>
                  <a:lnTo>
                    <a:pt x="385" y="4000"/>
                  </a:lnTo>
                  <a:lnTo>
                    <a:pt x="609" y="4896"/>
                  </a:lnTo>
                  <a:lnTo>
                    <a:pt x="833" y="5792"/>
                  </a:lnTo>
                  <a:lnTo>
                    <a:pt x="1121" y="6720"/>
                  </a:lnTo>
                  <a:lnTo>
                    <a:pt x="1473" y="7616"/>
                  </a:lnTo>
                  <a:lnTo>
                    <a:pt x="1825" y="8479"/>
                  </a:lnTo>
                  <a:lnTo>
                    <a:pt x="2209" y="9311"/>
                  </a:lnTo>
                  <a:lnTo>
                    <a:pt x="2657" y="10047"/>
                  </a:lnTo>
                  <a:lnTo>
                    <a:pt x="2881" y="10399"/>
                  </a:lnTo>
                  <a:lnTo>
                    <a:pt x="3104" y="10719"/>
                  </a:lnTo>
                  <a:lnTo>
                    <a:pt x="3360" y="11007"/>
                  </a:lnTo>
                  <a:lnTo>
                    <a:pt x="3616" y="11263"/>
                  </a:lnTo>
                  <a:lnTo>
                    <a:pt x="4128" y="11743"/>
                  </a:lnTo>
                  <a:lnTo>
                    <a:pt x="4704" y="12127"/>
                  </a:lnTo>
                  <a:lnTo>
                    <a:pt x="5280" y="12479"/>
                  </a:lnTo>
                  <a:lnTo>
                    <a:pt x="5856" y="12767"/>
                  </a:lnTo>
                  <a:lnTo>
                    <a:pt x="6432" y="13023"/>
                  </a:lnTo>
                  <a:lnTo>
                    <a:pt x="7008" y="13183"/>
                  </a:lnTo>
                  <a:lnTo>
                    <a:pt x="7584" y="13343"/>
                  </a:lnTo>
                  <a:lnTo>
                    <a:pt x="8128" y="13439"/>
                  </a:lnTo>
                  <a:lnTo>
                    <a:pt x="8672" y="13503"/>
                  </a:lnTo>
                  <a:lnTo>
                    <a:pt x="9152" y="13535"/>
                  </a:lnTo>
                  <a:lnTo>
                    <a:pt x="10047" y="13535"/>
                  </a:lnTo>
                  <a:lnTo>
                    <a:pt x="10399" y="13471"/>
                  </a:lnTo>
                  <a:lnTo>
                    <a:pt x="10719" y="13407"/>
                  </a:lnTo>
                  <a:lnTo>
                    <a:pt x="10975" y="13311"/>
                  </a:lnTo>
                  <a:lnTo>
                    <a:pt x="11135" y="13215"/>
                  </a:lnTo>
                  <a:lnTo>
                    <a:pt x="11263" y="13055"/>
                  </a:lnTo>
                  <a:lnTo>
                    <a:pt x="11391" y="12831"/>
                  </a:lnTo>
                  <a:lnTo>
                    <a:pt x="11519" y="12543"/>
                  </a:lnTo>
                  <a:lnTo>
                    <a:pt x="11647" y="12191"/>
                  </a:lnTo>
                  <a:lnTo>
                    <a:pt x="11743" y="11775"/>
                  </a:lnTo>
                  <a:lnTo>
                    <a:pt x="11807" y="11327"/>
                  </a:lnTo>
                  <a:lnTo>
                    <a:pt x="11871" y="10847"/>
                  </a:lnTo>
                  <a:lnTo>
                    <a:pt x="11903" y="10303"/>
                  </a:lnTo>
                  <a:lnTo>
                    <a:pt x="11903" y="9727"/>
                  </a:lnTo>
                  <a:lnTo>
                    <a:pt x="11871" y="9151"/>
                  </a:lnTo>
                  <a:lnTo>
                    <a:pt x="11775" y="8543"/>
                  </a:lnTo>
                  <a:lnTo>
                    <a:pt x="11647" y="7936"/>
                  </a:lnTo>
                  <a:lnTo>
                    <a:pt x="11487" y="7296"/>
                  </a:lnTo>
                  <a:lnTo>
                    <a:pt x="11231" y="6688"/>
                  </a:lnTo>
                  <a:lnTo>
                    <a:pt x="10943" y="6080"/>
                  </a:lnTo>
                  <a:lnTo>
                    <a:pt x="10591" y="5472"/>
                  </a:lnTo>
                  <a:lnTo>
                    <a:pt x="10367" y="5152"/>
                  </a:lnTo>
                  <a:lnTo>
                    <a:pt x="10143" y="4864"/>
                  </a:lnTo>
                  <a:lnTo>
                    <a:pt x="9855" y="4576"/>
                  </a:lnTo>
                  <a:lnTo>
                    <a:pt x="9568" y="4288"/>
                  </a:lnTo>
                  <a:lnTo>
                    <a:pt x="8896" y="3744"/>
                  </a:lnTo>
                  <a:lnTo>
                    <a:pt x="8160" y="3200"/>
                  </a:lnTo>
                  <a:lnTo>
                    <a:pt x="7360" y="2688"/>
                  </a:lnTo>
                  <a:lnTo>
                    <a:pt x="6528" y="2208"/>
                  </a:lnTo>
                  <a:lnTo>
                    <a:pt x="5696" y="1792"/>
                  </a:lnTo>
                  <a:lnTo>
                    <a:pt x="4832" y="1377"/>
                  </a:lnTo>
                  <a:lnTo>
                    <a:pt x="4000" y="1025"/>
                  </a:lnTo>
                  <a:lnTo>
                    <a:pt x="3200" y="705"/>
                  </a:lnTo>
                  <a:lnTo>
                    <a:pt x="2465" y="449"/>
                  </a:lnTo>
                  <a:lnTo>
                    <a:pt x="1793" y="225"/>
                  </a:lnTo>
                  <a:lnTo>
                    <a:pt x="1185" y="97"/>
                  </a:lnTo>
                  <a:lnTo>
                    <a:pt x="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9" name="Google Shape;909;p38"/>
            <p:cNvSpPr/>
            <p:nvPr/>
          </p:nvSpPr>
          <p:spPr>
            <a:xfrm>
              <a:off x="4946129" y="3962806"/>
              <a:ext cx="435486" cy="522590"/>
            </a:xfrm>
            <a:custGeom>
              <a:avLst/>
              <a:gdLst/>
              <a:ahLst/>
              <a:cxnLst/>
              <a:rect l="l" t="t" r="r" b="b"/>
              <a:pathLst>
                <a:path w="12479" h="14975" extrusionOk="0">
                  <a:moveTo>
                    <a:pt x="97" y="0"/>
                  </a:moveTo>
                  <a:lnTo>
                    <a:pt x="65" y="32"/>
                  </a:lnTo>
                  <a:lnTo>
                    <a:pt x="33" y="64"/>
                  </a:lnTo>
                  <a:lnTo>
                    <a:pt x="1" y="96"/>
                  </a:lnTo>
                  <a:lnTo>
                    <a:pt x="1" y="160"/>
                  </a:lnTo>
                  <a:lnTo>
                    <a:pt x="1" y="192"/>
                  </a:lnTo>
                  <a:lnTo>
                    <a:pt x="33" y="256"/>
                  </a:lnTo>
                  <a:lnTo>
                    <a:pt x="1504" y="1536"/>
                  </a:lnTo>
                  <a:lnTo>
                    <a:pt x="2880" y="2848"/>
                  </a:lnTo>
                  <a:lnTo>
                    <a:pt x="4160" y="4128"/>
                  </a:lnTo>
                  <a:lnTo>
                    <a:pt x="5344" y="5408"/>
                  </a:lnTo>
                  <a:lnTo>
                    <a:pt x="6464" y="6655"/>
                  </a:lnTo>
                  <a:lnTo>
                    <a:pt x="7456" y="7871"/>
                  </a:lnTo>
                  <a:lnTo>
                    <a:pt x="8351" y="9023"/>
                  </a:lnTo>
                  <a:lnTo>
                    <a:pt x="9151" y="10111"/>
                  </a:lnTo>
                  <a:lnTo>
                    <a:pt x="9887" y="11103"/>
                  </a:lnTo>
                  <a:lnTo>
                    <a:pt x="10495" y="12031"/>
                  </a:lnTo>
                  <a:lnTo>
                    <a:pt x="11007" y="12830"/>
                  </a:lnTo>
                  <a:lnTo>
                    <a:pt x="11455" y="13534"/>
                  </a:lnTo>
                  <a:lnTo>
                    <a:pt x="12031" y="14526"/>
                  </a:lnTo>
                  <a:lnTo>
                    <a:pt x="12223" y="14878"/>
                  </a:lnTo>
                  <a:lnTo>
                    <a:pt x="12287" y="14942"/>
                  </a:lnTo>
                  <a:lnTo>
                    <a:pt x="12351" y="14974"/>
                  </a:lnTo>
                  <a:lnTo>
                    <a:pt x="12415" y="14942"/>
                  </a:lnTo>
                  <a:lnTo>
                    <a:pt x="12447" y="14910"/>
                  </a:lnTo>
                  <a:lnTo>
                    <a:pt x="12479" y="14878"/>
                  </a:lnTo>
                  <a:lnTo>
                    <a:pt x="12479" y="14814"/>
                  </a:lnTo>
                  <a:lnTo>
                    <a:pt x="12479" y="14782"/>
                  </a:lnTo>
                  <a:lnTo>
                    <a:pt x="12255" y="14398"/>
                  </a:lnTo>
                  <a:lnTo>
                    <a:pt x="11679" y="13406"/>
                  </a:lnTo>
                  <a:lnTo>
                    <a:pt x="11231" y="12702"/>
                  </a:lnTo>
                  <a:lnTo>
                    <a:pt x="10719" y="11903"/>
                  </a:lnTo>
                  <a:lnTo>
                    <a:pt x="10111" y="10975"/>
                  </a:lnTo>
                  <a:lnTo>
                    <a:pt x="9375" y="9951"/>
                  </a:lnTo>
                  <a:lnTo>
                    <a:pt x="8575" y="8863"/>
                  </a:lnTo>
                  <a:lnTo>
                    <a:pt x="7648" y="7711"/>
                  </a:lnTo>
                  <a:lnTo>
                    <a:pt x="6656" y="6495"/>
                  </a:lnTo>
                  <a:lnTo>
                    <a:pt x="5568" y="5248"/>
                  </a:lnTo>
                  <a:lnTo>
                    <a:pt x="4352" y="3936"/>
                  </a:lnTo>
                  <a:lnTo>
                    <a:pt x="3072" y="2656"/>
                  </a:lnTo>
                  <a:lnTo>
                    <a:pt x="1696" y="1344"/>
                  </a:lnTo>
                  <a:lnTo>
                    <a:pt x="193" y="32"/>
                  </a:lnTo>
                  <a:lnTo>
                    <a:pt x="161" y="3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0" name="Google Shape;910;p38"/>
            <p:cNvSpPr/>
            <p:nvPr/>
          </p:nvSpPr>
          <p:spPr>
            <a:xfrm>
              <a:off x="4997499" y="4166015"/>
              <a:ext cx="189842" cy="60338"/>
            </a:xfrm>
            <a:custGeom>
              <a:avLst/>
              <a:gdLst/>
              <a:ahLst/>
              <a:cxnLst/>
              <a:rect l="l" t="t" r="r" b="b"/>
              <a:pathLst>
                <a:path w="5440" h="1729" extrusionOk="0">
                  <a:moveTo>
                    <a:pt x="96" y="0"/>
                  </a:moveTo>
                  <a:lnTo>
                    <a:pt x="32" y="32"/>
                  </a:lnTo>
                  <a:lnTo>
                    <a:pt x="0" y="96"/>
                  </a:lnTo>
                  <a:lnTo>
                    <a:pt x="32" y="160"/>
                  </a:lnTo>
                  <a:lnTo>
                    <a:pt x="96" y="192"/>
                  </a:lnTo>
                  <a:lnTo>
                    <a:pt x="576" y="192"/>
                  </a:lnTo>
                  <a:lnTo>
                    <a:pt x="1056" y="224"/>
                  </a:lnTo>
                  <a:lnTo>
                    <a:pt x="1536" y="320"/>
                  </a:lnTo>
                  <a:lnTo>
                    <a:pt x="1984" y="416"/>
                  </a:lnTo>
                  <a:lnTo>
                    <a:pt x="2432" y="512"/>
                  </a:lnTo>
                  <a:lnTo>
                    <a:pt x="2848" y="640"/>
                  </a:lnTo>
                  <a:lnTo>
                    <a:pt x="3648" y="928"/>
                  </a:lnTo>
                  <a:lnTo>
                    <a:pt x="4320" y="1216"/>
                  </a:lnTo>
                  <a:lnTo>
                    <a:pt x="4832" y="1472"/>
                  </a:lnTo>
                  <a:lnTo>
                    <a:pt x="5312" y="1696"/>
                  </a:lnTo>
                  <a:lnTo>
                    <a:pt x="5344" y="1728"/>
                  </a:lnTo>
                  <a:lnTo>
                    <a:pt x="5408" y="1696"/>
                  </a:lnTo>
                  <a:lnTo>
                    <a:pt x="5440" y="1664"/>
                  </a:lnTo>
                  <a:lnTo>
                    <a:pt x="5440" y="1600"/>
                  </a:lnTo>
                  <a:lnTo>
                    <a:pt x="5408" y="1536"/>
                  </a:lnTo>
                  <a:lnTo>
                    <a:pt x="4928" y="1280"/>
                  </a:lnTo>
                  <a:lnTo>
                    <a:pt x="4384" y="1024"/>
                  </a:lnTo>
                  <a:lnTo>
                    <a:pt x="3712" y="736"/>
                  </a:lnTo>
                  <a:lnTo>
                    <a:pt x="2912" y="448"/>
                  </a:lnTo>
                  <a:lnTo>
                    <a:pt x="2464" y="320"/>
                  </a:lnTo>
                  <a:lnTo>
                    <a:pt x="2016" y="224"/>
                  </a:lnTo>
                  <a:lnTo>
                    <a:pt x="1536" y="128"/>
                  </a:lnTo>
                  <a:lnTo>
                    <a:pt x="1056" y="64"/>
                  </a:lnTo>
                  <a:lnTo>
                    <a:pt x="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1" name="Google Shape;911;p38"/>
            <p:cNvSpPr/>
            <p:nvPr/>
          </p:nvSpPr>
          <p:spPr>
            <a:xfrm>
              <a:off x="5049986" y="3988490"/>
              <a:ext cx="51404" cy="127306"/>
            </a:xfrm>
            <a:custGeom>
              <a:avLst/>
              <a:gdLst/>
              <a:ahLst/>
              <a:cxnLst/>
              <a:rect l="l" t="t" r="r" b="b"/>
              <a:pathLst>
                <a:path w="1473" h="3648" extrusionOk="0">
                  <a:moveTo>
                    <a:pt x="32" y="0"/>
                  </a:moveTo>
                  <a:lnTo>
                    <a:pt x="0" y="64"/>
                  </a:lnTo>
                  <a:lnTo>
                    <a:pt x="0" y="128"/>
                  </a:lnTo>
                  <a:lnTo>
                    <a:pt x="192" y="416"/>
                  </a:lnTo>
                  <a:lnTo>
                    <a:pt x="352" y="704"/>
                  </a:lnTo>
                  <a:lnTo>
                    <a:pt x="640" y="1280"/>
                  </a:lnTo>
                  <a:lnTo>
                    <a:pt x="864" y="1856"/>
                  </a:lnTo>
                  <a:lnTo>
                    <a:pt x="1024" y="2400"/>
                  </a:lnTo>
                  <a:lnTo>
                    <a:pt x="1152" y="2880"/>
                  </a:lnTo>
                  <a:lnTo>
                    <a:pt x="1216" y="3232"/>
                  </a:lnTo>
                  <a:lnTo>
                    <a:pt x="1280" y="3584"/>
                  </a:lnTo>
                  <a:lnTo>
                    <a:pt x="1312" y="3648"/>
                  </a:lnTo>
                  <a:lnTo>
                    <a:pt x="1408" y="3648"/>
                  </a:lnTo>
                  <a:lnTo>
                    <a:pt x="1472" y="3616"/>
                  </a:lnTo>
                  <a:lnTo>
                    <a:pt x="1472" y="3552"/>
                  </a:lnTo>
                  <a:lnTo>
                    <a:pt x="1408" y="3200"/>
                  </a:lnTo>
                  <a:lnTo>
                    <a:pt x="1344" y="2816"/>
                  </a:lnTo>
                  <a:lnTo>
                    <a:pt x="1216" y="2336"/>
                  </a:lnTo>
                  <a:lnTo>
                    <a:pt x="1024" y="1792"/>
                  </a:lnTo>
                  <a:lnTo>
                    <a:pt x="800" y="1216"/>
                  </a:lnTo>
                  <a:lnTo>
                    <a:pt x="512" y="608"/>
                  </a:lnTo>
                  <a:lnTo>
                    <a:pt x="352" y="320"/>
                  </a:lnTo>
                  <a:lnTo>
                    <a:pt x="160" y="32"/>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12" name="Google Shape;912;p38"/>
          <p:cNvGrpSpPr/>
          <p:nvPr/>
        </p:nvGrpSpPr>
        <p:grpSpPr>
          <a:xfrm>
            <a:off x="905651" y="1826289"/>
            <a:ext cx="2209301" cy="2159412"/>
            <a:chOff x="3840359" y="1828595"/>
            <a:chExt cx="1509291" cy="1475210"/>
          </a:xfrm>
        </p:grpSpPr>
        <p:grpSp>
          <p:nvGrpSpPr>
            <p:cNvPr id="913" name="Google Shape;913;p38"/>
            <p:cNvGrpSpPr/>
            <p:nvPr/>
          </p:nvGrpSpPr>
          <p:grpSpPr>
            <a:xfrm>
              <a:off x="3840359" y="2484631"/>
              <a:ext cx="823248" cy="819174"/>
              <a:chOff x="-62151950" y="4111775"/>
              <a:chExt cx="318225" cy="316650"/>
            </a:xfrm>
          </p:grpSpPr>
          <p:sp>
            <p:nvSpPr>
              <p:cNvPr id="914" name="Google Shape;914;p3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AC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5" name="Google Shape;915;p3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AC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6" name="Google Shape;916;p3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AC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7" name="Google Shape;917;p3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AC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18" name="Google Shape;918;p38"/>
            <p:cNvGrpSpPr/>
            <p:nvPr/>
          </p:nvGrpSpPr>
          <p:grpSpPr>
            <a:xfrm>
              <a:off x="4526392" y="1828595"/>
              <a:ext cx="823258" cy="825338"/>
              <a:chOff x="-61862290" y="3739683"/>
              <a:chExt cx="316650" cy="317450"/>
            </a:xfrm>
          </p:grpSpPr>
          <p:sp>
            <p:nvSpPr>
              <p:cNvPr id="919" name="Google Shape;919;p38"/>
              <p:cNvSpPr/>
              <p:nvPr/>
            </p:nvSpPr>
            <p:spPr>
              <a:xfrm>
                <a:off x="-61862290" y="3739683"/>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20" name="Google Shape;920;p38"/>
              <p:cNvSpPr/>
              <p:nvPr/>
            </p:nvSpPr>
            <p:spPr>
              <a:xfrm>
                <a:off x="-61818165" y="3829483"/>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921" name="Google Shape;921;p38"/>
          <p:cNvSpPr txBox="1">
            <a:spLocks noGrp="1"/>
          </p:cNvSpPr>
          <p:nvPr>
            <p:ph type="subTitle" idx="1"/>
          </p:nvPr>
        </p:nvSpPr>
        <p:spPr>
          <a:xfrm>
            <a:off x="4055234" y="3044792"/>
            <a:ext cx="4500000" cy="868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latin typeface="Open Sans" panose="020B0606030504020204" pitchFamily="34" charset="0"/>
                <a:ea typeface="Open Sans" panose="020B0606030504020204" pitchFamily="34" charset="0"/>
                <a:cs typeface="Open Sans" panose="020B0606030504020204" pitchFamily="34" charset="0"/>
              </a:rPr>
              <a:t>Logistics Data</a:t>
            </a:r>
            <a:endParaRPr sz="20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300" b="0">
                <a:solidFill>
                  <a:srgbClr val="000000"/>
                </a:solidFill>
                <a:latin typeface="Open Sans" panose="020B0606030504020204" pitchFamily="34" charset="0"/>
                <a:ea typeface="Open Sans" panose="020B0606030504020204" pitchFamily="34" charset="0"/>
                <a:cs typeface="Open Sans" panose="020B0606030504020204" pitchFamily="34" charset="0"/>
              </a:rPr>
              <a:t>Emissions associated with the transportation of raw materials and goods.</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2" name="Google Shape;922;p38"/>
          <p:cNvSpPr txBox="1">
            <a:spLocks noGrp="1"/>
          </p:cNvSpPr>
          <p:nvPr>
            <p:ph type="subTitle" idx="3"/>
          </p:nvPr>
        </p:nvSpPr>
        <p:spPr>
          <a:xfrm>
            <a:off x="4055234" y="3905525"/>
            <a:ext cx="4500000" cy="868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latin typeface="Open Sans" panose="020B0606030504020204" pitchFamily="34" charset="0"/>
                <a:ea typeface="Open Sans" panose="020B0606030504020204" pitchFamily="34" charset="0"/>
                <a:cs typeface="Open Sans" panose="020B0606030504020204" pitchFamily="34" charset="0"/>
              </a:rPr>
              <a:t>Waste Generation Data</a:t>
            </a:r>
            <a:endParaRPr sz="20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300" b="0">
                <a:solidFill>
                  <a:srgbClr val="000000"/>
                </a:solidFill>
                <a:latin typeface="Open Sans" panose="020B0606030504020204" pitchFamily="34" charset="0"/>
                <a:ea typeface="Open Sans" panose="020B0606030504020204" pitchFamily="34" charset="0"/>
                <a:cs typeface="Open Sans" panose="020B0606030504020204" pitchFamily="34" charset="0"/>
              </a:rPr>
              <a:t>Types and quantities of waste generated in manufacturing and production.</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4E5C977F-7FAB-9E52-A152-E2180146158C}"/>
              </a:ext>
            </a:extLst>
          </p:cNvPr>
          <p:cNvSpPr txBox="1"/>
          <p:nvPr/>
        </p:nvSpPr>
        <p:spPr>
          <a:xfrm>
            <a:off x="3595391" y="1367186"/>
            <a:ext cx="580952" cy="400110"/>
          </a:xfrm>
          <a:prstGeom prst="rect">
            <a:avLst/>
          </a:prstGeom>
          <a:noFill/>
        </p:spPr>
        <p:txBody>
          <a:bodyPr wrap="square">
            <a:spAutoFit/>
          </a:bodyPr>
          <a:lstStyle/>
          <a:p>
            <a:pPr algn="ctr"/>
            <a:r>
              <a:rPr lang="de" sz="2000" b="1">
                <a:solidFill>
                  <a:schemeClr val="accent1"/>
                </a:solidFill>
                <a:latin typeface="Open Sans" panose="020B0606030504020204" pitchFamily="34" charset="0"/>
                <a:ea typeface="Open Sans" panose="020B0606030504020204" pitchFamily="34" charset="0"/>
                <a:cs typeface="Open Sans" panose="020B0606030504020204" pitchFamily="34" charset="0"/>
              </a:rPr>
              <a:t>01 </a:t>
            </a:r>
            <a:endParaRPr lang="en-US" sz="2000" b="1"/>
          </a:p>
        </p:txBody>
      </p:sp>
      <p:sp>
        <p:nvSpPr>
          <p:cNvPr id="4" name="TextBox 3">
            <a:extLst>
              <a:ext uri="{FF2B5EF4-FFF2-40B4-BE49-F238E27FC236}">
                <a16:creationId xmlns:a16="http://schemas.microsoft.com/office/drawing/2014/main" id="{4C5580DF-DF7D-C7BC-E94E-AF7A1DC98C0C}"/>
              </a:ext>
            </a:extLst>
          </p:cNvPr>
          <p:cNvSpPr txBox="1"/>
          <p:nvPr/>
        </p:nvSpPr>
        <p:spPr>
          <a:xfrm>
            <a:off x="3595391" y="3947571"/>
            <a:ext cx="580952" cy="400110"/>
          </a:xfrm>
          <a:prstGeom prst="rect">
            <a:avLst/>
          </a:prstGeom>
          <a:noFill/>
        </p:spPr>
        <p:txBody>
          <a:bodyPr wrap="square">
            <a:spAutoFit/>
          </a:bodyPr>
          <a:lstStyle/>
          <a:p>
            <a:pPr algn="ctr"/>
            <a:r>
              <a:rPr lang="de" sz="2000" b="1">
                <a:solidFill>
                  <a:schemeClr val="accent1"/>
                </a:solidFill>
                <a:latin typeface="Open Sans" panose="020B0606030504020204" pitchFamily="34" charset="0"/>
                <a:ea typeface="Open Sans" panose="020B0606030504020204" pitchFamily="34" charset="0"/>
                <a:cs typeface="Open Sans" panose="020B0606030504020204" pitchFamily="34" charset="0"/>
              </a:rPr>
              <a:t>04 </a:t>
            </a:r>
            <a:endParaRPr lang="en-US" sz="2000" b="1"/>
          </a:p>
        </p:txBody>
      </p:sp>
      <p:sp>
        <p:nvSpPr>
          <p:cNvPr id="5" name="TextBox 4">
            <a:extLst>
              <a:ext uri="{FF2B5EF4-FFF2-40B4-BE49-F238E27FC236}">
                <a16:creationId xmlns:a16="http://schemas.microsoft.com/office/drawing/2014/main" id="{37654B41-4387-C69D-2761-CC2C9CC93FA5}"/>
              </a:ext>
            </a:extLst>
          </p:cNvPr>
          <p:cNvSpPr txBox="1"/>
          <p:nvPr/>
        </p:nvSpPr>
        <p:spPr>
          <a:xfrm>
            <a:off x="3595391" y="2227314"/>
            <a:ext cx="580952" cy="400110"/>
          </a:xfrm>
          <a:prstGeom prst="rect">
            <a:avLst/>
          </a:prstGeom>
          <a:noFill/>
        </p:spPr>
        <p:txBody>
          <a:bodyPr wrap="square">
            <a:spAutoFit/>
          </a:bodyPr>
          <a:lstStyle/>
          <a:p>
            <a:pPr algn="ctr"/>
            <a:r>
              <a:rPr lang="de" sz="2000" b="1">
                <a:solidFill>
                  <a:schemeClr val="accent1"/>
                </a:solidFill>
                <a:latin typeface="Open Sans" panose="020B0606030504020204" pitchFamily="34" charset="0"/>
                <a:ea typeface="Open Sans" panose="020B0606030504020204" pitchFamily="34" charset="0"/>
                <a:cs typeface="Open Sans" panose="020B0606030504020204" pitchFamily="34" charset="0"/>
              </a:rPr>
              <a:t>02 </a:t>
            </a:r>
            <a:endParaRPr lang="en-US" sz="2000" b="1"/>
          </a:p>
        </p:txBody>
      </p:sp>
      <p:sp>
        <p:nvSpPr>
          <p:cNvPr id="6" name="TextBox 5">
            <a:extLst>
              <a:ext uri="{FF2B5EF4-FFF2-40B4-BE49-F238E27FC236}">
                <a16:creationId xmlns:a16="http://schemas.microsoft.com/office/drawing/2014/main" id="{D672AEB4-D90C-A019-3C48-822D30D23CDA}"/>
              </a:ext>
            </a:extLst>
          </p:cNvPr>
          <p:cNvSpPr txBox="1"/>
          <p:nvPr/>
        </p:nvSpPr>
        <p:spPr>
          <a:xfrm>
            <a:off x="3595391" y="3087442"/>
            <a:ext cx="580952" cy="400110"/>
          </a:xfrm>
          <a:prstGeom prst="rect">
            <a:avLst/>
          </a:prstGeom>
          <a:noFill/>
        </p:spPr>
        <p:txBody>
          <a:bodyPr wrap="square">
            <a:spAutoFit/>
          </a:bodyPr>
          <a:lstStyle/>
          <a:p>
            <a:pPr algn="ctr"/>
            <a:r>
              <a:rPr lang="de" sz="2000" b="1">
                <a:solidFill>
                  <a:schemeClr val="accent1"/>
                </a:solidFill>
                <a:latin typeface="Open Sans" panose="020B0606030504020204" pitchFamily="34" charset="0"/>
                <a:ea typeface="Open Sans" panose="020B0606030504020204" pitchFamily="34" charset="0"/>
                <a:cs typeface="Open Sans" panose="020B0606030504020204" pitchFamily="34" charset="0"/>
              </a:rPr>
              <a:t>03 </a:t>
            </a:r>
            <a:endParaRPr lang="en-US" sz="2000" b="1"/>
          </a:p>
        </p:txBody>
      </p:sp>
      <p:sp>
        <p:nvSpPr>
          <p:cNvPr id="7" name="Google Shape;966;p41">
            <a:extLst>
              <a:ext uri="{FF2B5EF4-FFF2-40B4-BE49-F238E27FC236}">
                <a16:creationId xmlns:a16="http://schemas.microsoft.com/office/drawing/2014/main" id="{5E917FF4-1313-1808-A455-B491D891749E}"/>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950D10-B75E-AEA0-56BF-E765837473F2}"/>
              </a:ext>
            </a:extLst>
          </p:cNvPr>
          <p:cNvGraphicFramePr>
            <a:graphicFrameLocks noGrp="1"/>
          </p:cNvGraphicFramePr>
          <p:nvPr>
            <p:extLst>
              <p:ext uri="{D42A27DB-BD31-4B8C-83A1-F6EECF244321}">
                <p14:modId xmlns:p14="http://schemas.microsoft.com/office/powerpoint/2010/main" val="3637535522"/>
              </p:ext>
            </p:extLst>
          </p:nvPr>
        </p:nvGraphicFramePr>
        <p:xfrm>
          <a:off x="274320" y="605890"/>
          <a:ext cx="8412480" cy="4358490"/>
        </p:xfrm>
        <a:graphic>
          <a:graphicData uri="http://schemas.openxmlformats.org/drawingml/2006/table">
            <a:tbl>
              <a:tblPr bandRow="1">
                <a:tableStyleId>{F6D6EA9A-273F-4AC8-9EDF-B5E7F9130763}</a:tableStyleId>
              </a:tblPr>
              <a:tblGrid>
                <a:gridCol w="1371600">
                  <a:extLst>
                    <a:ext uri="{9D8B030D-6E8A-4147-A177-3AD203B41FA5}">
                      <a16:colId xmlns:a16="http://schemas.microsoft.com/office/drawing/2014/main" val="1051306611"/>
                    </a:ext>
                  </a:extLst>
                </a:gridCol>
                <a:gridCol w="7040880">
                  <a:extLst>
                    <a:ext uri="{9D8B030D-6E8A-4147-A177-3AD203B41FA5}">
                      <a16:colId xmlns:a16="http://schemas.microsoft.com/office/drawing/2014/main" val="1839262286"/>
                    </a:ext>
                  </a:extLst>
                </a:gridCol>
              </a:tblGrid>
              <a:tr h="292466">
                <a:tc>
                  <a:txBody>
                    <a:bodyPr/>
                    <a:lstStyle/>
                    <a:p>
                      <a:pPr fontAlgn="ctr"/>
                      <a:r>
                        <a:rPr lang="en-US" sz="1100" b="1">
                          <a:solidFill>
                            <a:schemeClr val="accent6"/>
                          </a:solidFill>
                          <a:effectLst/>
                          <a:latin typeface="+mn-lt"/>
                        </a:rPr>
                        <a:t>Step</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tc>
                  <a:txBody>
                    <a:bodyPr/>
                    <a:lstStyle/>
                    <a:p>
                      <a:pPr fontAlgn="ctr"/>
                      <a:r>
                        <a:rPr lang="en-US" sz="1100" b="1">
                          <a:solidFill>
                            <a:schemeClr val="accent6"/>
                          </a:solidFill>
                          <a:effectLst/>
                          <a:latin typeface="+mn-lt"/>
                        </a:rPr>
                        <a:t>Description</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extLst>
                  <a:ext uri="{0D108BD9-81ED-4DB2-BD59-A6C34878D82A}">
                    <a16:rowId xmlns:a16="http://schemas.microsoft.com/office/drawing/2014/main" val="2759659961"/>
                  </a:ext>
                </a:extLst>
              </a:tr>
              <a:tr h="556629">
                <a:tc>
                  <a:txBody>
                    <a:bodyPr/>
                    <a:lstStyle/>
                    <a:p>
                      <a:pPr lvl="0">
                        <a:buNone/>
                      </a:pPr>
                      <a:r>
                        <a:rPr lang="en-US" sz="1100" b="0" i="1">
                          <a:solidFill>
                            <a:schemeClr val="tx1"/>
                          </a:solidFill>
                          <a:effectLst/>
                          <a:latin typeface="+mn-lt"/>
                        </a:rPr>
                        <a:t>Bug Reporting</a:t>
                      </a:r>
                      <a:endParaRPr lang="en-US" sz="11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000" b="1" i="0" u="none" strike="noStrike" noProof="0">
                          <a:solidFill>
                            <a:srgbClr val="000000"/>
                          </a:solidFill>
                          <a:effectLst/>
                          <a:latin typeface="+mn-lt"/>
                        </a:rPr>
                        <a:t>Bug Tracking Tool:</a:t>
                      </a:r>
                      <a:r>
                        <a:rPr lang="en-US" sz="1000" b="0" i="0" u="none" strike="noStrike" noProof="0">
                          <a:solidFill>
                            <a:srgbClr val="000000"/>
                          </a:solidFill>
                          <a:effectLst/>
                          <a:latin typeface="+mn-lt"/>
                        </a:rPr>
                        <a:t> Jira, Bugzilla, GitHub Issues. </a:t>
                      </a:r>
                      <a:endParaRPr lang="en-US" sz="1000">
                        <a:solidFill>
                          <a:srgbClr val="000000"/>
                        </a:solidFill>
                        <a:latin typeface="+mn-lt"/>
                      </a:endParaRPr>
                    </a:p>
                    <a:p>
                      <a:pPr lvl="0" algn="l">
                        <a:lnSpc>
                          <a:spcPct val="100000"/>
                        </a:lnSpc>
                        <a:spcBef>
                          <a:spcPts val="0"/>
                        </a:spcBef>
                        <a:spcAft>
                          <a:spcPts val="0"/>
                        </a:spcAft>
                        <a:buNone/>
                      </a:pPr>
                      <a:r>
                        <a:rPr lang="en-US" sz="1000" b="1" i="0" u="none" strike="noStrike" noProof="0">
                          <a:solidFill>
                            <a:srgbClr val="000000"/>
                          </a:solidFill>
                          <a:effectLst/>
                          <a:latin typeface="+mn-lt"/>
                        </a:rPr>
                        <a:t>Bug Report Template:</a:t>
                      </a:r>
                      <a:r>
                        <a:rPr lang="en-US" sz="1000" b="0" i="0" u="none" strike="noStrike" noProof="0">
                          <a:solidFill>
                            <a:srgbClr val="000000"/>
                          </a:solidFill>
                          <a:effectLst/>
                          <a:latin typeface="+mn-lt"/>
                        </a:rPr>
                        <a:t>  Bug ID, Status, Severity, Priority, Title, Description, Steps to Reproduce, Expected Result, Actual Result, Screenshots/Attachments, Reporter Information, Environment Details (OS, Browser, etc.), Assignee</a:t>
                      </a:r>
                    </a:p>
                    <a:p>
                      <a:pPr lvl="0" algn="l">
                        <a:lnSpc>
                          <a:spcPct val="100000"/>
                        </a:lnSpc>
                        <a:spcBef>
                          <a:spcPts val="0"/>
                        </a:spcBef>
                        <a:spcAft>
                          <a:spcPts val="0"/>
                        </a:spcAft>
                        <a:buNone/>
                      </a:pPr>
                      <a:r>
                        <a:rPr lang="en-US" sz="1000" b="1" i="0" u="none" strike="noStrike" noProof="0">
                          <a:solidFill>
                            <a:srgbClr val="000000"/>
                          </a:solidFill>
                          <a:effectLst/>
                          <a:latin typeface="+mn-lt"/>
                        </a:rPr>
                        <a:t>Bug Status Description: </a:t>
                      </a: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New</a:t>
                      </a:r>
                      <a:r>
                        <a:rPr lang="en-US" sz="1000" b="0" i="0" u="none" strike="noStrike" noProof="0">
                          <a:solidFill>
                            <a:srgbClr val="000000"/>
                          </a:solidFill>
                          <a:effectLst/>
                          <a:latin typeface="+mn-lt"/>
                        </a:rPr>
                        <a:t>: The bug has been reported and is awaiting triage.</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In Progress</a:t>
                      </a:r>
                      <a:r>
                        <a:rPr lang="en-US" sz="1000" b="0" i="0" u="none" strike="noStrike" noProof="0">
                          <a:solidFill>
                            <a:srgbClr val="000000"/>
                          </a:solidFill>
                          <a:effectLst/>
                          <a:latin typeface="+mn-lt"/>
                        </a:rPr>
                        <a:t>: The bug has been assigned to a developer and is currently being worked on.</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Resolved</a:t>
                      </a:r>
                      <a:r>
                        <a:rPr lang="en-US" sz="1000" b="0" i="0" u="none" strike="noStrike" noProof="0">
                          <a:solidFill>
                            <a:srgbClr val="000000"/>
                          </a:solidFill>
                          <a:effectLst/>
                          <a:latin typeface="+mn-lt"/>
                        </a:rPr>
                        <a:t>: The developer has fixed the bug, and it is awaiting verification.</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In Review</a:t>
                      </a:r>
                      <a:r>
                        <a:rPr lang="en-US" sz="1000" b="0" i="0" u="none" strike="noStrike" noProof="0">
                          <a:solidFill>
                            <a:srgbClr val="000000"/>
                          </a:solidFill>
                          <a:effectLst/>
                          <a:latin typeface="+mn-lt"/>
                        </a:rPr>
                        <a:t>: The bug fix is undergoing peer review.</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Verified</a:t>
                      </a:r>
                      <a:r>
                        <a:rPr lang="en-US" sz="1000" b="0" i="0" u="none" strike="noStrike" noProof="0">
                          <a:solidFill>
                            <a:srgbClr val="000000"/>
                          </a:solidFill>
                          <a:effectLst/>
                          <a:latin typeface="+mn-lt"/>
                        </a:rPr>
                        <a:t>: The bug fix has been tested and verified by the QA team.</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Closed</a:t>
                      </a:r>
                      <a:r>
                        <a:rPr lang="en-US" sz="1000" b="0" i="0" u="none" strike="noStrike" noProof="0">
                          <a:solidFill>
                            <a:srgbClr val="000000"/>
                          </a:solidFill>
                          <a:effectLst/>
                          <a:latin typeface="+mn-lt"/>
                        </a:rPr>
                        <a:t>: The bug has been fixed, verified, and no further action is needed.</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Reopened</a:t>
                      </a:r>
                      <a:r>
                        <a:rPr lang="en-US" sz="1000" b="0" i="0" u="none" strike="noStrike" noProof="0">
                          <a:solidFill>
                            <a:srgbClr val="000000"/>
                          </a:solidFill>
                          <a:effectLst/>
                          <a:latin typeface="+mn-lt"/>
                        </a:rPr>
                        <a:t>: The bug has reoccurred, or the fix was not effective, and it needs to be addressed again.</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Deferred</a:t>
                      </a:r>
                      <a:r>
                        <a:rPr lang="en-US" sz="1000" b="0" i="0" u="none" strike="noStrike" noProof="0">
                          <a:solidFill>
                            <a:srgbClr val="000000"/>
                          </a:solidFill>
                          <a:effectLst/>
                          <a:latin typeface="+mn-lt"/>
                        </a:rPr>
                        <a:t>: The bug has been acknowledged but will not be fixed in the current release cycle.</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Duplicate</a:t>
                      </a:r>
                      <a:r>
                        <a:rPr lang="en-US" sz="1000" b="0" i="0" u="none" strike="noStrike" noProof="0">
                          <a:solidFill>
                            <a:srgbClr val="000000"/>
                          </a:solidFill>
                          <a:effectLst/>
                          <a:latin typeface="+mn-lt"/>
                        </a:rPr>
                        <a:t>: The bug report is a duplicate of another already reported bug.</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Rejected</a:t>
                      </a:r>
                      <a:r>
                        <a:rPr lang="en-US" sz="1000" b="0" i="0" u="none" strike="noStrike" noProof="0">
                          <a:solidFill>
                            <a:srgbClr val="000000"/>
                          </a:solidFill>
                          <a:effectLst/>
                          <a:latin typeface="+mn-lt"/>
                        </a:rPr>
                        <a:t>: The bug report is invalid or not considered a bug.</a:t>
                      </a:r>
                      <a:endParaRPr lang="en-US" sz="100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212133286"/>
                  </a:ext>
                </a:extLst>
              </a:tr>
              <a:tr h="622669">
                <a:tc>
                  <a:txBody>
                    <a:bodyPr/>
                    <a:lstStyle/>
                    <a:p>
                      <a:pPr fontAlgn="ctr"/>
                      <a:r>
                        <a:rPr lang="en-US" sz="1100" b="0" i="1">
                          <a:solidFill>
                            <a:schemeClr val="tx1"/>
                          </a:solidFill>
                          <a:effectLst/>
                          <a:latin typeface="+mn-lt"/>
                        </a:rPr>
                        <a:t>Bug Prioritization</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marR="0" lvl="0" algn="l" rtl="0">
                        <a:lnSpc>
                          <a:spcPct val="100000"/>
                        </a:lnSpc>
                        <a:spcBef>
                          <a:spcPts val="0"/>
                        </a:spcBef>
                        <a:spcAft>
                          <a:spcPts val="0"/>
                        </a:spcAft>
                        <a:buClr>
                          <a:srgbClr val="000000"/>
                        </a:buClr>
                        <a:buFont typeface="Arial"/>
                        <a:buNone/>
                      </a:pPr>
                      <a:r>
                        <a:rPr lang="en-US" sz="1100" b="1" i="0" u="none" strike="noStrike" cap="none" noProof="0">
                          <a:solidFill>
                            <a:srgbClr val="000000"/>
                          </a:solidFill>
                          <a:effectLst/>
                          <a:latin typeface="+mn-lt"/>
                          <a:cs typeface="Arial"/>
                          <a:sym typeface="Arial"/>
                        </a:rPr>
                        <a:t>Severity Levels:  </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Critical: Blocks development/testing, no workaround.</a:t>
                      </a:r>
                      <a:r>
                        <a:rPr lang="en-US" sz="1100" b="0" i="0" u="none" strike="noStrike" cap="none" noProof="0">
                          <a:solidFill>
                            <a:srgbClr val="000000"/>
                          </a:solidFill>
                          <a:effectLst/>
                          <a:latin typeface="+mn-lt"/>
                          <a:cs typeface="Arial"/>
                        </a:rPr>
                        <a:t> </a:t>
                      </a:r>
                      <a:endParaRPr lang="en-US" sz="1100" b="0"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High: Major functionality is impacted, workaround is available.</a:t>
                      </a:r>
                      <a:r>
                        <a:rPr lang="en-US" sz="1100" b="0" i="0" u="none" strike="noStrike" cap="none" noProof="0">
                          <a:solidFill>
                            <a:srgbClr val="000000"/>
                          </a:solidFill>
                          <a:effectLst/>
                          <a:latin typeface="+mn-lt"/>
                          <a:cs typeface="Arial"/>
                        </a:rPr>
                        <a:t> </a:t>
                      </a:r>
                      <a:endParaRPr lang="en-US" sz="1100" b="0"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Medium: Non-critical functionality impacted. </a:t>
                      </a:r>
                      <a:r>
                        <a:rPr lang="en-US" sz="1100" b="0" i="0" u="none" strike="noStrike" cap="none" noProof="0">
                          <a:solidFill>
                            <a:srgbClr val="000000"/>
                          </a:solidFill>
                          <a:effectLst/>
                          <a:latin typeface="+mn-lt"/>
                          <a:cs typeface="Arial"/>
                        </a:rPr>
                        <a:t> </a:t>
                      </a:r>
                      <a:endParaRPr lang="en-US" sz="1100" b="0"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Low: Minor issues or cosmetic defects. </a:t>
                      </a:r>
                    </a:p>
                    <a:p>
                      <a:pPr marR="0" lvl="0" algn="l" rtl="0">
                        <a:lnSpc>
                          <a:spcPct val="100000"/>
                        </a:lnSpc>
                        <a:spcBef>
                          <a:spcPts val="0"/>
                        </a:spcBef>
                        <a:spcAft>
                          <a:spcPts val="0"/>
                        </a:spcAft>
                        <a:buClr>
                          <a:srgbClr val="000000"/>
                        </a:buClr>
                        <a:buFont typeface="Arial"/>
                        <a:buNone/>
                      </a:pPr>
                      <a:r>
                        <a:rPr lang="en-US" sz="1100" b="1" i="0" u="none" strike="noStrike" cap="none" noProof="0">
                          <a:solidFill>
                            <a:srgbClr val="000000"/>
                          </a:solidFill>
                          <a:effectLst/>
                          <a:latin typeface="+mn-lt"/>
                          <a:cs typeface="Arial"/>
                          <a:sym typeface="Arial"/>
                        </a:rPr>
                        <a:t>Priority Levels: </a:t>
                      </a:r>
                      <a:r>
                        <a:rPr lang="en-US" sz="1100" b="1" i="0" u="none" strike="noStrike" cap="none" noProof="0">
                          <a:solidFill>
                            <a:srgbClr val="000000"/>
                          </a:solidFill>
                          <a:effectLst/>
                          <a:latin typeface="+mn-lt"/>
                          <a:cs typeface="Arial"/>
                        </a:rPr>
                        <a:t> </a:t>
                      </a:r>
                      <a:endParaRPr lang="en-US" sz="1100" b="1"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P1 (High): Fix immediately</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P2 (Medium): Fix in next sprint/release</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P3 (Low): Fix when possible.</a:t>
                      </a: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864365816"/>
                  </a:ext>
                </a:extLst>
              </a:tr>
            </a:tbl>
          </a:graphicData>
        </a:graphic>
      </p:graphicFrame>
      <p:sp>
        <p:nvSpPr>
          <p:cNvPr id="2" name="Title 1">
            <a:extLst>
              <a:ext uri="{FF2B5EF4-FFF2-40B4-BE49-F238E27FC236}">
                <a16:creationId xmlns:a16="http://schemas.microsoft.com/office/drawing/2014/main" id="{CDC64174-7EC2-B1E9-0C81-4F46058A9BFD}"/>
              </a:ext>
            </a:extLst>
          </p:cNvPr>
          <p:cNvSpPr txBox="1">
            <a:spLocks/>
          </p:cNvSpPr>
          <p:nvPr/>
        </p:nvSpPr>
        <p:spPr>
          <a:xfrm>
            <a:off x="705470" y="8374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IN" sz="2400">
                <a:latin typeface="+mn-lt"/>
              </a:rPr>
              <a:t>Bug Management Steps</a:t>
            </a:r>
            <a:endParaRPr lang="en-IN" sz="2400">
              <a:latin typeface="+mn-lt"/>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F3CC261F-DD0C-5917-1800-3C5DFB0E13B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a:ea typeface="Open Sans"/>
                <a:cs typeface="Open Sans"/>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173010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FD45FA-A42F-4D6C-3F72-4CC9ECC289DD}"/>
              </a:ext>
            </a:extLst>
          </p:cNvPr>
          <p:cNvSpPr>
            <a:spLocks noGrp="1"/>
          </p:cNvSpPr>
          <p:nvPr>
            <p:ph type="title"/>
          </p:nvPr>
        </p:nvSpPr>
        <p:spPr>
          <a:xfrm>
            <a:off x="705470" y="248099"/>
            <a:ext cx="7704000" cy="572700"/>
          </a:xfrm>
        </p:spPr>
        <p:txBody>
          <a:bodyPr/>
          <a:lstStyle/>
          <a:p>
            <a:r>
              <a:rPr lang="en-IN" sz="2400">
                <a:latin typeface="+mn-lt"/>
              </a:rPr>
              <a:t>Bug Management Steps</a:t>
            </a:r>
            <a:endParaRPr lang="en-IN"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11950D10-B75E-AEA0-56BF-E765837473F2}"/>
              </a:ext>
            </a:extLst>
          </p:cNvPr>
          <p:cNvGraphicFramePr>
            <a:graphicFrameLocks noGrp="1"/>
          </p:cNvGraphicFramePr>
          <p:nvPr>
            <p:extLst>
              <p:ext uri="{D42A27DB-BD31-4B8C-83A1-F6EECF244321}">
                <p14:modId xmlns:p14="http://schemas.microsoft.com/office/powerpoint/2010/main" val="1776641215"/>
              </p:ext>
            </p:extLst>
          </p:nvPr>
        </p:nvGraphicFramePr>
        <p:xfrm>
          <a:off x="365760" y="879314"/>
          <a:ext cx="8412480" cy="3764030"/>
        </p:xfrm>
        <a:graphic>
          <a:graphicData uri="http://schemas.openxmlformats.org/drawingml/2006/table">
            <a:tbl>
              <a:tblPr bandRow="1">
                <a:tableStyleId>{F6D6EA9A-273F-4AC8-9EDF-B5E7F9130763}</a:tableStyleId>
              </a:tblPr>
              <a:tblGrid>
                <a:gridCol w="1314450">
                  <a:extLst>
                    <a:ext uri="{9D8B030D-6E8A-4147-A177-3AD203B41FA5}">
                      <a16:colId xmlns:a16="http://schemas.microsoft.com/office/drawing/2014/main" val="1051306611"/>
                    </a:ext>
                  </a:extLst>
                </a:gridCol>
                <a:gridCol w="7098030">
                  <a:extLst>
                    <a:ext uri="{9D8B030D-6E8A-4147-A177-3AD203B41FA5}">
                      <a16:colId xmlns:a16="http://schemas.microsoft.com/office/drawing/2014/main" val="1839262286"/>
                    </a:ext>
                  </a:extLst>
                </a:gridCol>
              </a:tblGrid>
              <a:tr h="292466">
                <a:tc>
                  <a:txBody>
                    <a:bodyPr/>
                    <a:lstStyle/>
                    <a:p>
                      <a:pPr fontAlgn="ctr"/>
                      <a:r>
                        <a:rPr lang="en-US" sz="1100" b="1">
                          <a:solidFill>
                            <a:schemeClr val="accent6"/>
                          </a:solidFill>
                          <a:effectLst/>
                          <a:latin typeface="+mn-lt"/>
                        </a:rPr>
                        <a:t>Step</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tc>
                  <a:txBody>
                    <a:bodyPr/>
                    <a:lstStyle/>
                    <a:p>
                      <a:pPr fontAlgn="ctr"/>
                      <a:r>
                        <a:rPr lang="en-US" sz="1100" b="1">
                          <a:solidFill>
                            <a:schemeClr val="accent6"/>
                          </a:solidFill>
                          <a:effectLst/>
                          <a:latin typeface="+mn-lt"/>
                        </a:rPr>
                        <a:t>Description</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extLst>
                  <a:ext uri="{0D108BD9-81ED-4DB2-BD59-A6C34878D82A}">
                    <a16:rowId xmlns:a16="http://schemas.microsoft.com/office/drawing/2014/main" val="2759659961"/>
                  </a:ext>
                </a:extLst>
              </a:tr>
              <a:tr h="556629">
                <a:tc>
                  <a:txBody>
                    <a:bodyPr/>
                    <a:lstStyle/>
                    <a:p>
                      <a:pPr lvl="0">
                        <a:buNone/>
                      </a:pPr>
                      <a:r>
                        <a:rPr lang="en-US" sz="1100" b="0" i="1">
                          <a:solidFill>
                            <a:schemeClr val="tx1"/>
                          </a:solidFill>
                          <a:effectLst/>
                          <a:latin typeface="+mn-lt"/>
                        </a:rPr>
                        <a:t>Bug Triage Meetings</a:t>
                      </a:r>
                      <a:endParaRPr lang="en-US"/>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marL="0" lvl="0" indent="0" algn="l">
                        <a:lnSpc>
                          <a:spcPct val="100000"/>
                        </a:lnSpc>
                        <a:spcBef>
                          <a:spcPts val="0"/>
                        </a:spcBef>
                        <a:spcAft>
                          <a:spcPts val="0"/>
                        </a:spcAft>
                        <a:buNone/>
                      </a:pPr>
                      <a:r>
                        <a:rPr lang="en-US" sz="1100" b="1" i="0" u="none" strike="noStrike" noProof="0">
                          <a:solidFill>
                            <a:srgbClr val="000000"/>
                          </a:solidFill>
                          <a:effectLst/>
                          <a:latin typeface="+mn-lt"/>
                        </a:rPr>
                        <a:t>Frequency:</a:t>
                      </a:r>
                      <a:r>
                        <a:rPr lang="en-US" sz="1100" b="0" i="0" u="none" strike="noStrike" noProof="0">
                          <a:solidFill>
                            <a:srgbClr val="000000"/>
                          </a:solidFill>
                          <a:effectLst/>
                          <a:latin typeface="+mn-lt"/>
                        </a:rPr>
                        <a:t> Conduct triage meetings twice a week.</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Attendees:</a:t>
                      </a:r>
                      <a:r>
                        <a:rPr lang="en-US" sz="1100" b="0" i="0" u="none" strike="noStrike" noProof="0">
                          <a:solidFill>
                            <a:srgbClr val="000000"/>
                          </a:solidFill>
                          <a:effectLst/>
                          <a:latin typeface="+mn-lt"/>
                        </a:rPr>
                        <a:t> Product Owner, Scrum Master, Developers, Testers.</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Agenda:</a:t>
                      </a:r>
                      <a:r>
                        <a:rPr lang="en-US" sz="1100" b="0" i="0" u="none" strike="noStrike" noProof="0">
                          <a:solidFill>
                            <a:srgbClr val="000000"/>
                          </a:solidFill>
                          <a:effectLst/>
                          <a:latin typeface="+mn-lt"/>
                        </a:rPr>
                        <a:t> Review new bugs, update the status of existing bugs, prioritize and assign bugs.</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1489832823"/>
                  </a:ext>
                </a:extLst>
              </a:tr>
              <a:tr h="556629">
                <a:tc>
                  <a:txBody>
                    <a:bodyPr/>
                    <a:lstStyle/>
                    <a:p>
                      <a:pPr fontAlgn="ctr"/>
                      <a:r>
                        <a:rPr lang="en-US" sz="1100" b="0" i="1">
                          <a:solidFill>
                            <a:schemeClr val="tx1"/>
                          </a:solidFill>
                          <a:effectLst/>
                          <a:latin typeface="+mn-lt"/>
                        </a:rPr>
                        <a:t>Bug Fixing Process</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1" i="0" u="none" strike="noStrike" noProof="0">
                          <a:solidFill>
                            <a:srgbClr val="000000"/>
                          </a:solidFill>
                          <a:effectLst/>
                          <a:latin typeface="+mn-lt"/>
                        </a:rPr>
                        <a:t>Assignment:</a:t>
                      </a:r>
                      <a:r>
                        <a:rPr lang="en-US" sz="1100" b="0" i="0" u="none" strike="noStrike" noProof="0">
                          <a:solidFill>
                            <a:srgbClr val="000000"/>
                          </a:solidFill>
                          <a:effectLst/>
                          <a:latin typeface="+mn-lt"/>
                        </a:rPr>
                        <a:t> Bugs are assigned to developers based on expertise and current workload.</a:t>
                      </a:r>
                      <a:endParaRPr lang="en-US" sz="110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Fix Implementation:</a:t>
                      </a:r>
                      <a:r>
                        <a:rPr lang="en-US" sz="1100" b="0" i="0" u="none" strike="noStrike" noProof="0">
                          <a:solidFill>
                            <a:srgbClr val="000000"/>
                          </a:solidFill>
                          <a:effectLst/>
                          <a:latin typeface="+mn-lt"/>
                        </a:rPr>
                        <a:t> Developers fix the bugs and document the changes made.</a:t>
                      </a:r>
                      <a:endParaRPr lang="en-US" sz="110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Code Review:</a:t>
                      </a:r>
                      <a:r>
                        <a:rPr lang="en-US" sz="1100" b="0" i="0" u="none" strike="noStrike" noProof="0">
                          <a:solidFill>
                            <a:srgbClr val="000000"/>
                          </a:solidFill>
                          <a:effectLst/>
                          <a:latin typeface="+mn-lt"/>
                        </a:rPr>
                        <a:t> Peer review of bug fixes to ensure quality and prevent regressions.</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212133286"/>
                  </a:ext>
                </a:extLst>
              </a:tr>
              <a:tr h="622669">
                <a:tc>
                  <a:txBody>
                    <a:bodyPr/>
                    <a:lstStyle/>
                    <a:p>
                      <a:pPr fontAlgn="ctr"/>
                      <a:r>
                        <a:rPr lang="en-US" sz="1100" b="0" i="1">
                          <a:solidFill>
                            <a:schemeClr val="tx1"/>
                          </a:solidFill>
                          <a:effectLst/>
                          <a:latin typeface="+mn-lt"/>
                        </a:rPr>
                        <a:t>Testing</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1" i="0" u="none" strike="noStrike" noProof="0">
                          <a:solidFill>
                            <a:srgbClr val="000000"/>
                          </a:solidFill>
                          <a:effectLst/>
                          <a:latin typeface="+mn-lt"/>
                        </a:rPr>
                        <a:t>Unit Testing:</a:t>
                      </a:r>
                      <a:r>
                        <a:rPr lang="en-US" sz="1100" b="0" i="0" u="none" strike="noStrike" noProof="0">
                          <a:solidFill>
                            <a:srgbClr val="000000"/>
                          </a:solidFill>
                          <a:effectLst/>
                          <a:latin typeface="+mn-lt"/>
                        </a:rPr>
                        <a:t> Automated tests to ensure individual components work correctly.</a:t>
                      </a:r>
                      <a:endParaRPr lang="en-US" sz="110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Integration Testing:</a:t>
                      </a:r>
                      <a:r>
                        <a:rPr lang="en-US" sz="1100" b="0" i="0" u="none" strike="noStrike" noProof="0">
                          <a:solidFill>
                            <a:srgbClr val="000000"/>
                          </a:solidFill>
                          <a:effectLst/>
                          <a:latin typeface="+mn-lt"/>
                        </a:rPr>
                        <a:t> Tests to ensure modules work together as expected.</a:t>
                      </a:r>
                      <a:endParaRPr lang="en-US" sz="1100" b="0" i="0" u="none" strike="noStrike" noProof="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Regression Testing:</a:t>
                      </a:r>
                      <a:r>
                        <a:rPr lang="en-US" sz="1100" b="0" i="0" u="none" strike="noStrike" noProof="0">
                          <a:solidFill>
                            <a:srgbClr val="000000"/>
                          </a:solidFill>
                          <a:effectLst/>
                          <a:latin typeface="+mn-lt"/>
                        </a:rPr>
                        <a:t> Re-test previously working functionality to ensure new changes haven’t introduced new bugs.</a:t>
                      </a:r>
                      <a:endParaRPr lang="en-US" sz="1100" b="0" i="0" u="none" strike="noStrike" noProof="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User Acceptance Testing (UAT):</a:t>
                      </a:r>
                      <a:r>
                        <a:rPr lang="en-US" sz="1100" b="0" i="0" u="none" strike="noStrike" noProof="0">
                          <a:solidFill>
                            <a:srgbClr val="000000"/>
                          </a:solidFill>
                          <a:effectLst/>
                          <a:latin typeface="+mn-lt"/>
                        </a:rPr>
                        <a:t> Involve a select group of end-users to validate the system meets the business requirements.</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864365816"/>
                  </a:ext>
                </a:extLst>
              </a:tr>
              <a:tr h="556629">
                <a:tc>
                  <a:txBody>
                    <a:bodyPr/>
                    <a:lstStyle/>
                    <a:p>
                      <a:pPr fontAlgn="ctr"/>
                      <a:r>
                        <a:rPr lang="en-US" sz="1100" b="0" i="1">
                          <a:solidFill>
                            <a:schemeClr val="tx1"/>
                          </a:solidFill>
                          <a:effectLst/>
                          <a:latin typeface="+mn-lt"/>
                        </a:rPr>
                        <a:t>Release Readiness</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marL="0" lvl="0" indent="0" algn="l">
                        <a:lnSpc>
                          <a:spcPct val="100000"/>
                        </a:lnSpc>
                        <a:spcBef>
                          <a:spcPts val="0"/>
                        </a:spcBef>
                        <a:spcAft>
                          <a:spcPts val="0"/>
                        </a:spcAft>
                        <a:buNone/>
                      </a:pPr>
                      <a:r>
                        <a:rPr lang="en-US" sz="1100" b="1" i="0" u="none" strike="noStrike" noProof="0">
                          <a:solidFill>
                            <a:srgbClr val="000000"/>
                          </a:solidFill>
                          <a:effectLst/>
                          <a:latin typeface="+mn-lt"/>
                        </a:rPr>
                        <a:t>Bug Status Review:</a:t>
                      </a:r>
                      <a:r>
                        <a:rPr lang="en-US" sz="1100" b="0" i="0" u="none" strike="noStrike" noProof="0">
                          <a:solidFill>
                            <a:srgbClr val="000000"/>
                          </a:solidFill>
                          <a:effectLst/>
                          <a:latin typeface="+mn-lt"/>
                        </a:rPr>
                        <a:t> Before the release, review the status of all bugs. Ensure that all critical and high-priority bugs are resolved.</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Staging Environment:</a:t>
                      </a:r>
                      <a:r>
                        <a:rPr lang="en-US" sz="1100" b="0" i="0" u="none" strike="noStrike" noProof="0">
                          <a:solidFill>
                            <a:srgbClr val="000000"/>
                          </a:solidFill>
                          <a:effectLst/>
                          <a:latin typeface="+mn-lt"/>
                        </a:rPr>
                        <a:t> Deploy the application to a staging environment for final testing.</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Sign-off:</a:t>
                      </a:r>
                      <a:r>
                        <a:rPr lang="en-US" sz="1100" b="0" i="0" u="none" strike="noStrike" noProof="0">
                          <a:solidFill>
                            <a:srgbClr val="000000"/>
                          </a:solidFill>
                          <a:effectLst/>
                          <a:latin typeface="+mn-lt"/>
                        </a:rPr>
                        <a:t> Obtain sign-off from key stakeholders before going live.</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426386945"/>
                  </a:ext>
                </a:extLst>
              </a:tr>
            </a:tbl>
          </a:graphicData>
        </a:graphic>
      </p:graphicFrame>
      <p:sp>
        <p:nvSpPr>
          <p:cNvPr id="3" name="Google Shape;966;p41">
            <a:extLst>
              <a:ext uri="{FF2B5EF4-FFF2-40B4-BE49-F238E27FC236}">
                <a16:creationId xmlns:a16="http://schemas.microsoft.com/office/drawing/2014/main" id="{64EDECEE-0CCF-36AB-2664-EFCA478FDBEC}"/>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690851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B004-0A36-F3A0-4F92-C5E208368E9E}"/>
              </a:ext>
            </a:extLst>
          </p:cNvPr>
          <p:cNvSpPr>
            <a:spLocks noGrp="1"/>
          </p:cNvSpPr>
          <p:nvPr>
            <p:ph type="title"/>
          </p:nvPr>
        </p:nvSpPr>
        <p:spPr>
          <a:xfrm>
            <a:off x="720000" y="152710"/>
            <a:ext cx="7704000" cy="572700"/>
          </a:xfrm>
        </p:spPr>
        <p:txBody>
          <a:bodyPr/>
          <a:lstStyle/>
          <a:p>
            <a:r>
              <a:rPr lang="en-IN" sz="2400">
                <a:latin typeface="+mn-lt"/>
                <a:ea typeface="Open Sans" panose="020B0606030504020204" pitchFamily="34" charset="0"/>
                <a:cs typeface="Open Sans" panose="020B0606030504020204" pitchFamily="34" charset="0"/>
              </a:rPr>
              <a:t>Return on Investment (ROI) </a:t>
            </a:r>
          </a:p>
        </p:txBody>
      </p:sp>
      <p:grpSp>
        <p:nvGrpSpPr>
          <p:cNvPr id="7" name="Group 6">
            <a:extLst>
              <a:ext uri="{FF2B5EF4-FFF2-40B4-BE49-F238E27FC236}">
                <a16:creationId xmlns:a16="http://schemas.microsoft.com/office/drawing/2014/main" id="{EF4B2600-E07E-AB39-56D7-AB3E8E4F9318}"/>
              </a:ext>
            </a:extLst>
          </p:cNvPr>
          <p:cNvGrpSpPr/>
          <p:nvPr/>
        </p:nvGrpSpPr>
        <p:grpSpPr>
          <a:xfrm>
            <a:off x="668760" y="720143"/>
            <a:ext cx="7965017" cy="3942993"/>
            <a:chOff x="1178983" y="1121798"/>
            <a:chExt cx="7965017" cy="3942993"/>
          </a:xfrm>
        </p:grpSpPr>
        <p:sp>
          <p:nvSpPr>
            <p:cNvPr id="3" name="TextBox 2">
              <a:extLst>
                <a:ext uri="{FF2B5EF4-FFF2-40B4-BE49-F238E27FC236}">
                  <a16:creationId xmlns:a16="http://schemas.microsoft.com/office/drawing/2014/main" id="{3157C74D-F235-DF6D-624A-03418D27718B}"/>
                </a:ext>
              </a:extLst>
            </p:cNvPr>
            <p:cNvSpPr txBox="1"/>
            <p:nvPr/>
          </p:nvSpPr>
          <p:spPr>
            <a:xfrm>
              <a:off x="1178983" y="1121798"/>
              <a:ext cx="3885438" cy="3942993"/>
            </a:xfrm>
            <a:prstGeom prst="roundRect">
              <a:avLst>
                <a:gd name="adj" fmla="val 5188"/>
              </a:avLst>
            </a:prstGeom>
            <a:solidFill>
              <a:srgbClr val="FFFAF6"/>
            </a:solidFill>
            <a:ln w="19050">
              <a:solidFill>
                <a:schemeClr val="accent1"/>
              </a:solidFill>
              <a:prstDash val="dash"/>
            </a:ln>
          </p:spPr>
          <p:txBody>
            <a:bodyPr wrap="square" rtlCol="0" anchor="ctr">
              <a:spAutoFit/>
            </a:bodyPr>
            <a:lstStyle/>
            <a:p>
              <a:r>
                <a:rPr lang="en-IN" sz="900" b="1">
                  <a:solidFill>
                    <a:schemeClr val="accent1"/>
                  </a:solidFill>
                  <a:latin typeface="+mn-lt"/>
                  <a:ea typeface="Open Sans" panose="020B0606030504020204" pitchFamily="34" charset="0"/>
                  <a:cs typeface="Open Sans" panose="020B0606030504020204" pitchFamily="34" charset="0"/>
                </a:rPr>
                <a:t>Assumptions </a:t>
              </a:r>
            </a:p>
            <a:p>
              <a:r>
                <a:rPr lang="en-US" sz="900">
                  <a:latin typeface="+mn-lt"/>
                  <a:ea typeface="Open Sans" panose="020B0606030504020204" pitchFamily="34" charset="0"/>
                  <a:cs typeface="Open Sans" panose="020B0606030504020204" pitchFamily="34" charset="0"/>
                </a:rPr>
                <a:t>Employee Salaries</a:t>
              </a:r>
              <a:r>
                <a:rPr lang="en-US" sz="900" baseline="30000">
                  <a:latin typeface="+mn-lt"/>
                  <a:ea typeface="Open Sans" panose="020B0606030504020204" pitchFamily="34" charset="0"/>
                  <a:cs typeface="Open Sans" panose="020B0606030504020204" pitchFamily="34" charset="0"/>
                </a:rPr>
                <a:t>2</a:t>
              </a:r>
            </a:p>
            <a:p>
              <a:pPr marL="228600" indent="-228600">
                <a:buClr>
                  <a:schemeClr val="tx1"/>
                </a:buClr>
                <a:buFont typeface="+mj-lt"/>
                <a:buAutoNum type="arabicPeriod"/>
              </a:pPr>
              <a:r>
                <a:rPr lang="en-US" sz="900">
                  <a:latin typeface="+mn-lt"/>
                  <a:ea typeface="Open Sans" panose="020B0606030504020204" pitchFamily="34" charset="0"/>
                  <a:cs typeface="Open Sans" panose="020B0606030504020204" pitchFamily="34" charset="0"/>
                </a:rPr>
                <a:t>Software Developer: $80,000</a:t>
              </a: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Data Architect : $70,000</a:t>
              </a: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DevOps Engineer : $70,000</a:t>
              </a: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QA Tester : $65</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Junior Sustainability Analyst: $110</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Data Entry Clerk : $55</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171450" lvl="8"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Burden Rate: 25%</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Saving from Penalty: $20</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Hardware and Network Equipment Cost: $8</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a:buClr>
                  <a:schemeClr val="tx1"/>
                </a:buClr>
              </a:pPr>
              <a:r>
                <a:rPr lang="en-IN" sz="900">
                  <a:latin typeface="+mn-lt"/>
                  <a:ea typeface="Open Sans" panose="020B0606030504020204" pitchFamily="34" charset="0"/>
                  <a:cs typeface="Open Sans" panose="020B0606030504020204" pitchFamily="34" charset="0"/>
                </a:rPr>
                <a:t>      (Network Equipment, Servers, Cabling and Installation)</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Training and Implementation: $30,000 </a:t>
              </a:r>
            </a:p>
            <a:p>
              <a:r>
                <a:rPr lang="en-IN" sz="900" b="1">
                  <a:solidFill>
                    <a:schemeClr val="accent1"/>
                  </a:solidFill>
                  <a:latin typeface="+mn-lt"/>
                  <a:ea typeface="Open Sans" panose="020B0606030504020204" pitchFamily="34" charset="0"/>
                  <a:cs typeface="Open Sans" panose="020B0606030504020204" pitchFamily="34" charset="0"/>
                </a:rPr>
                <a:t>Given </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Project Duration : 6 Months</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4 team members will be required (Software Developer, </a:t>
              </a:r>
              <a:r>
                <a:rPr lang="en-IN" sz="900" b="0" i="0">
                  <a:effectLst/>
                  <a:latin typeface="+mn-lt"/>
                  <a:ea typeface="Open Sans" panose="020B0606030504020204" pitchFamily="34" charset="0"/>
                  <a:cs typeface="Open Sans" panose="020B0606030504020204" pitchFamily="34" charset="0"/>
                </a:rPr>
                <a:t>Data Architect DevOps Engineer QA Tester) </a:t>
              </a:r>
            </a:p>
            <a:p>
              <a:pPr marL="342900" lvl="7"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Average Monthly Salary: $23</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342900" lvl="7"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Salary for 6 Months: $138</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342900" lvl="7"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Salary including Burden Rate: $172,500</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Investment Cost: $210,500</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After the project we will be able to move our 3 resource to another project (2 Data Entry Clerk and Junior Sustainability Analyst)</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Salary of 2 Data Entry clerk and Junior Sustainability Analyst include Burden Rate : $275,000</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Benefits: $295,000 </a:t>
              </a:r>
            </a:p>
          </p:txBody>
        </p:sp>
        <p:sp>
          <p:nvSpPr>
            <p:cNvPr id="8" name="TextBox 7">
              <a:extLst>
                <a:ext uri="{FF2B5EF4-FFF2-40B4-BE49-F238E27FC236}">
                  <a16:creationId xmlns:a16="http://schemas.microsoft.com/office/drawing/2014/main" id="{E9891CFD-0345-D782-8EF4-C3654498162C}"/>
                </a:ext>
              </a:extLst>
            </p:cNvPr>
            <p:cNvSpPr txBox="1"/>
            <p:nvPr/>
          </p:nvSpPr>
          <p:spPr>
            <a:xfrm>
              <a:off x="5166360" y="1121799"/>
              <a:ext cx="3977640" cy="3942992"/>
            </a:xfrm>
            <a:prstGeom prst="roundRect">
              <a:avLst>
                <a:gd name="adj" fmla="val 4428"/>
              </a:avLst>
            </a:prstGeom>
            <a:solidFill>
              <a:srgbClr val="FFFAF6"/>
            </a:solidFill>
            <a:ln w="19050">
              <a:solidFill>
                <a:schemeClr val="accent1"/>
              </a:solidFill>
              <a:prstDash val="dash"/>
            </a:ln>
          </p:spPr>
          <p:txBody>
            <a:bodyPr wrap="square" rtlCol="0" anchor="ctr">
              <a:noAutofit/>
            </a:bodyPr>
            <a:lstStyle/>
            <a:p>
              <a:r>
                <a:rPr lang="en-IN" sz="1200" b="1">
                  <a:solidFill>
                    <a:schemeClr val="accent1"/>
                  </a:solidFill>
                  <a:latin typeface="+mn-lt"/>
                  <a:ea typeface="Open Sans" panose="020B0606030504020204" pitchFamily="34" charset="0"/>
                  <a:cs typeface="Open Sans" panose="020B0606030504020204" pitchFamily="34" charset="0"/>
                </a:rPr>
                <a:t>Calculating ROI For 1</a:t>
              </a:r>
              <a:r>
                <a:rPr lang="en-IN" sz="1200" b="1" baseline="30000">
                  <a:solidFill>
                    <a:schemeClr val="accent1"/>
                  </a:solidFill>
                  <a:latin typeface="+mn-lt"/>
                  <a:ea typeface="Open Sans" panose="020B0606030504020204" pitchFamily="34" charset="0"/>
                  <a:cs typeface="Open Sans" panose="020B0606030504020204" pitchFamily="34" charset="0"/>
                </a:rPr>
                <a:t>st </a:t>
              </a:r>
              <a:r>
                <a:rPr lang="en-IN" sz="1200" b="1">
                  <a:solidFill>
                    <a:schemeClr val="accent1"/>
                  </a:solidFill>
                  <a:latin typeface="+mn-lt"/>
                  <a:ea typeface="Open Sans" panose="020B0606030504020204" pitchFamily="34" charset="0"/>
                  <a:cs typeface="Open Sans" panose="020B0606030504020204" pitchFamily="34" charset="0"/>
                </a:rPr>
                <a:t>Year</a:t>
              </a:r>
              <a:endParaRPr lang="en-IN" sz="1200" b="1">
                <a:latin typeface="+mn-lt"/>
                <a:ea typeface="Open Sans" panose="020B0606030504020204" pitchFamily="34" charset="0"/>
                <a:cs typeface="Open Sans" panose="020B0606030504020204" pitchFamily="34" charset="0"/>
              </a:endParaRPr>
            </a:p>
            <a:p>
              <a:pPr>
                <a:lnSpc>
                  <a:spcPct val="250000"/>
                </a:lnSpc>
              </a:pPr>
              <a:r>
                <a:rPr lang="en-IN" sz="1200">
                  <a:latin typeface="+mn-lt"/>
                  <a:ea typeface="Open Sans" panose="020B0606030504020204" pitchFamily="34" charset="0"/>
                  <a:cs typeface="Open Sans" panose="020B0606030504020204" pitchFamily="34" charset="0"/>
                </a:rPr>
                <a:t>ROI =</a:t>
              </a:r>
            </a:p>
            <a:p>
              <a:pPr>
                <a:lnSpc>
                  <a:spcPct val="250000"/>
                </a:lnSpc>
              </a:pPr>
              <a:r>
                <a:rPr lang="en-IN" sz="1200">
                  <a:latin typeface="+mn-lt"/>
                  <a:ea typeface="Open Sans" panose="020B0606030504020204" pitchFamily="34" charset="0"/>
                  <a:cs typeface="Open Sans" panose="020B0606030504020204" pitchFamily="34" charset="0"/>
                </a:rPr>
                <a:t>ROI = </a:t>
              </a:r>
            </a:p>
            <a:p>
              <a:pPr>
                <a:lnSpc>
                  <a:spcPct val="250000"/>
                </a:lnSpc>
              </a:pPr>
              <a:r>
                <a:rPr lang="en-IN" sz="1200">
                  <a:latin typeface="+mn-lt"/>
                  <a:ea typeface="Open Sans" panose="020B0606030504020204" pitchFamily="34" charset="0"/>
                  <a:cs typeface="Open Sans" panose="020B0606030504020204" pitchFamily="34" charset="0"/>
                </a:rPr>
                <a:t>ROI =  40.14 % </a:t>
              </a:r>
            </a:p>
            <a:p>
              <a:endParaRPr lang="en-IN" sz="1200">
                <a:latin typeface="+mn-lt"/>
                <a:ea typeface="Open Sans" panose="020B0606030504020204" pitchFamily="34" charset="0"/>
                <a:cs typeface="Open Sans" panose="020B0606030504020204" pitchFamily="34" charset="0"/>
              </a:endParaRPr>
            </a:p>
            <a:p>
              <a:r>
                <a:rPr lang="en-US" sz="1200">
                  <a:latin typeface="+mn-lt"/>
                  <a:ea typeface="Open Sans" panose="020B0606030504020204" pitchFamily="34" charset="0"/>
                  <a:cs typeface="Open Sans" panose="020B0606030504020204" pitchFamily="34" charset="0"/>
                </a:rPr>
                <a:t>With an ROI of 40.14%, the project yields more in benefits than it costs within the first year, indicating a profitable investment. The qualitative benefits, while not directly calculable in financial terms, contribute significantly to the long-term value and sustainability.</a:t>
              </a:r>
              <a:endParaRPr lang="en-IN" sz="1200">
                <a:latin typeface="+mn-lt"/>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B0F0B7D6-233B-6F86-AF8D-FAD6F61CDD49}"/>
              </a:ext>
            </a:extLst>
          </p:cNvPr>
          <p:cNvGrpSpPr/>
          <p:nvPr/>
        </p:nvGrpSpPr>
        <p:grpSpPr>
          <a:xfrm>
            <a:off x="5192648" y="1558597"/>
            <a:ext cx="3231352" cy="462018"/>
            <a:chOff x="3341915" y="-1101691"/>
            <a:chExt cx="3231352" cy="462018"/>
          </a:xfrm>
        </p:grpSpPr>
        <p:sp>
          <p:nvSpPr>
            <p:cNvPr id="6" name="TextBox 5">
              <a:extLst>
                <a:ext uri="{FF2B5EF4-FFF2-40B4-BE49-F238E27FC236}">
                  <a16:creationId xmlns:a16="http://schemas.microsoft.com/office/drawing/2014/main" id="{FEDD733D-917B-A508-D52E-BCBB768C5523}"/>
                </a:ext>
              </a:extLst>
            </p:cNvPr>
            <p:cNvSpPr txBox="1"/>
            <p:nvPr/>
          </p:nvSpPr>
          <p:spPr>
            <a:xfrm>
              <a:off x="3495090" y="-1101338"/>
              <a:ext cx="2113078" cy="461665"/>
            </a:xfrm>
            <a:prstGeom prst="rect">
              <a:avLst/>
            </a:prstGeom>
            <a:noFill/>
          </p:spPr>
          <p:txBody>
            <a:bodyPr wrap="none" rtlCol="0" anchor="ctr">
              <a:spAutoFit/>
            </a:bodyPr>
            <a:lstStyle/>
            <a:p>
              <a:pPr algn="ctr"/>
              <a:r>
                <a:rPr lang="en-US" sz="1200">
                  <a:latin typeface="+mn-lt"/>
                  <a:ea typeface="Open Sans" panose="020B0606030504020204" pitchFamily="34" charset="0"/>
                  <a:cs typeface="Open Sans" panose="020B0606030504020204" pitchFamily="34" charset="0"/>
                </a:rPr>
                <a:t>Total Benefits – Total Costs</a:t>
              </a:r>
            </a:p>
            <a:p>
              <a:pPr algn="ctr"/>
              <a:r>
                <a:rPr lang="en-US" sz="1200">
                  <a:latin typeface="+mn-lt"/>
                  <a:ea typeface="Open Sans" panose="020B0606030504020204" pitchFamily="34" charset="0"/>
                  <a:cs typeface="Open Sans" panose="020B0606030504020204" pitchFamily="34" charset="0"/>
                </a:rPr>
                <a:t>Total Cost</a:t>
              </a:r>
            </a:p>
          </p:txBody>
        </p:sp>
        <p:cxnSp>
          <p:nvCxnSpPr>
            <p:cNvPr id="10" name="Straight Connector 9">
              <a:extLst>
                <a:ext uri="{FF2B5EF4-FFF2-40B4-BE49-F238E27FC236}">
                  <a16:creationId xmlns:a16="http://schemas.microsoft.com/office/drawing/2014/main" id="{694450FD-18B7-F80A-9B47-B15DCCC80E5D}"/>
                </a:ext>
              </a:extLst>
            </p:cNvPr>
            <p:cNvCxnSpPr>
              <a:cxnSpLocks/>
            </p:cNvCxnSpPr>
            <p:nvPr/>
          </p:nvCxnSpPr>
          <p:spPr>
            <a:xfrm>
              <a:off x="3545789" y="-870858"/>
              <a:ext cx="2011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9AE6B9-4AC1-EC6E-0532-FB683A43E6D5}"/>
                </a:ext>
              </a:extLst>
            </p:cNvPr>
            <p:cNvSpPr txBox="1"/>
            <p:nvPr/>
          </p:nvSpPr>
          <p:spPr>
            <a:xfrm>
              <a:off x="3341915" y="-1101691"/>
              <a:ext cx="2435282" cy="461665"/>
            </a:xfrm>
            <a:prstGeom prst="rect">
              <a:avLst/>
            </a:prstGeom>
            <a:noFill/>
          </p:spPr>
          <p:txBody>
            <a:bodyPr wrap="none" rtlCol="0" anchor="ctr">
              <a:spAutoFit/>
            </a:bodyPr>
            <a:lstStyle/>
            <a:p>
              <a:r>
                <a:rPr lang="en-US" sz="2400">
                  <a:latin typeface="+mn-lt"/>
                  <a:ea typeface="Open Sans Light" panose="020B0306030504020204" pitchFamily="34" charset="0"/>
                  <a:cs typeface="Open Sans Light" panose="020B0306030504020204" pitchFamily="34" charset="0"/>
                </a:rPr>
                <a:t>(                          )</a:t>
              </a:r>
              <a:endParaRPr lang="en-US" sz="1200">
                <a:latin typeface="+mn-lt"/>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70B53599-BD7B-1C2D-7203-9D1B5AA3DF59}"/>
                </a:ext>
              </a:extLst>
            </p:cNvPr>
            <p:cNvSpPr txBox="1"/>
            <p:nvPr/>
          </p:nvSpPr>
          <p:spPr>
            <a:xfrm>
              <a:off x="5658867" y="-1009359"/>
              <a:ext cx="914400" cy="276999"/>
            </a:xfrm>
            <a:prstGeom prst="rect">
              <a:avLst/>
            </a:prstGeom>
            <a:noFill/>
          </p:spPr>
          <p:txBody>
            <a:bodyPr wrap="square" anchor="ctr">
              <a:spAutoFit/>
            </a:bodyPr>
            <a:lstStyle/>
            <a:p>
              <a:r>
                <a:rPr lang="en-US" sz="1200">
                  <a:latin typeface="+mn-lt"/>
                  <a:ea typeface="Open Sans" panose="020B0606030504020204" pitchFamily="34" charset="0"/>
                  <a:cs typeface="Open Sans" panose="020B0606030504020204" pitchFamily="34" charset="0"/>
                </a:rPr>
                <a:t>* 100</a:t>
              </a:r>
            </a:p>
          </p:txBody>
        </p:sp>
      </p:grpSp>
      <p:grpSp>
        <p:nvGrpSpPr>
          <p:cNvPr id="15" name="Group 14">
            <a:extLst>
              <a:ext uri="{FF2B5EF4-FFF2-40B4-BE49-F238E27FC236}">
                <a16:creationId xmlns:a16="http://schemas.microsoft.com/office/drawing/2014/main" id="{093763B1-9613-0268-09D8-C8F150565A73}"/>
              </a:ext>
            </a:extLst>
          </p:cNvPr>
          <p:cNvGrpSpPr/>
          <p:nvPr/>
        </p:nvGrpSpPr>
        <p:grpSpPr>
          <a:xfrm>
            <a:off x="5192648" y="2025354"/>
            <a:ext cx="2674468" cy="462018"/>
            <a:chOff x="3341915" y="-1101691"/>
            <a:chExt cx="2674468" cy="462018"/>
          </a:xfrm>
        </p:grpSpPr>
        <p:sp>
          <p:nvSpPr>
            <p:cNvPr id="18" name="TextBox 17">
              <a:extLst>
                <a:ext uri="{FF2B5EF4-FFF2-40B4-BE49-F238E27FC236}">
                  <a16:creationId xmlns:a16="http://schemas.microsoft.com/office/drawing/2014/main" id="{D13FBE9B-249C-005F-DE86-4FFC8A0AC7FE}"/>
                </a:ext>
              </a:extLst>
            </p:cNvPr>
            <p:cNvSpPr txBox="1"/>
            <p:nvPr/>
          </p:nvSpPr>
          <p:spPr>
            <a:xfrm>
              <a:off x="3341915" y="-1101691"/>
              <a:ext cx="1874231" cy="461665"/>
            </a:xfrm>
            <a:prstGeom prst="rect">
              <a:avLst/>
            </a:prstGeom>
            <a:noFill/>
          </p:spPr>
          <p:txBody>
            <a:bodyPr wrap="none" rtlCol="0" anchor="ctr">
              <a:spAutoFit/>
            </a:bodyPr>
            <a:lstStyle/>
            <a:p>
              <a:r>
                <a:rPr lang="en-US" sz="2400">
                  <a:latin typeface="+mn-lt"/>
                  <a:ea typeface="Open Sans Light" panose="020B0306030504020204" pitchFamily="34" charset="0"/>
                  <a:cs typeface="Open Sans Light" panose="020B0306030504020204" pitchFamily="34" charset="0"/>
                </a:rPr>
                <a:t>(                   )</a:t>
              </a:r>
              <a:endParaRPr lang="en-US" sz="1200">
                <a:latin typeface="+mn-lt"/>
                <a:ea typeface="Open Sans" panose="020B0606030504020204" pitchFamily="34" charset="0"/>
                <a:cs typeface="Open Sans" panose="020B0606030504020204" pitchFamily="34" charset="0"/>
              </a:endParaRPr>
            </a:p>
          </p:txBody>
        </p:sp>
        <p:cxnSp>
          <p:nvCxnSpPr>
            <p:cNvPr id="17" name="Straight Connector 16">
              <a:extLst>
                <a:ext uri="{FF2B5EF4-FFF2-40B4-BE49-F238E27FC236}">
                  <a16:creationId xmlns:a16="http://schemas.microsoft.com/office/drawing/2014/main" id="{0A90E42D-1FA9-7D16-F8DA-8F5F35BC1A79}"/>
                </a:ext>
              </a:extLst>
            </p:cNvPr>
            <p:cNvCxnSpPr>
              <a:cxnSpLocks/>
              <a:endCxn id="16" idx="3"/>
            </p:cNvCxnSpPr>
            <p:nvPr/>
          </p:nvCxnSpPr>
          <p:spPr>
            <a:xfrm>
              <a:off x="3545789" y="-870858"/>
              <a:ext cx="1476690" cy="3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AA15596-9DAD-15B8-B9B6-ED105F8CB52F}"/>
                </a:ext>
              </a:extLst>
            </p:cNvPr>
            <p:cNvSpPr txBox="1"/>
            <p:nvPr/>
          </p:nvSpPr>
          <p:spPr>
            <a:xfrm>
              <a:off x="5101983" y="-1009359"/>
              <a:ext cx="914400" cy="276999"/>
            </a:xfrm>
            <a:prstGeom prst="rect">
              <a:avLst/>
            </a:prstGeom>
            <a:noFill/>
          </p:spPr>
          <p:txBody>
            <a:bodyPr wrap="square" anchor="ctr">
              <a:spAutoFit/>
            </a:bodyPr>
            <a:lstStyle/>
            <a:p>
              <a:r>
                <a:rPr lang="en-US" sz="1200">
                  <a:latin typeface="+mn-lt"/>
                  <a:ea typeface="Open Sans" panose="020B0606030504020204" pitchFamily="34" charset="0"/>
                  <a:cs typeface="Open Sans" panose="020B0606030504020204" pitchFamily="34" charset="0"/>
                </a:rPr>
                <a:t>* 100</a:t>
              </a:r>
            </a:p>
          </p:txBody>
        </p:sp>
        <p:sp>
          <p:nvSpPr>
            <p:cNvPr id="16" name="TextBox 15">
              <a:extLst>
                <a:ext uri="{FF2B5EF4-FFF2-40B4-BE49-F238E27FC236}">
                  <a16:creationId xmlns:a16="http://schemas.microsoft.com/office/drawing/2014/main" id="{57E024F9-C190-EB76-A2AA-8F047897AB48}"/>
                </a:ext>
              </a:extLst>
            </p:cNvPr>
            <p:cNvSpPr txBox="1"/>
            <p:nvPr/>
          </p:nvSpPr>
          <p:spPr>
            <a:xfrm>
              <a:off x="3545793" y="-1101338"/>
              <a:ext cx="1476686" cy="461665"/>
            </a:xfrm>
            <a:prstGeom prst="rect">
              <a:avLst/>
            </a:prstGeom>
            <a:noFill/>
          </p:spPr>
          <p:txBody>
            <a:bodyPr wrap="none" rtlCol="0" anchor="ctr">
              <a:spAutoFit/>
            </a:bodyPr>
            <a:lstStyle/>
            <a:p>
              <a:pPr algn="ctr"/>
              <a:r>
                <a:rPr lang="en-US" sz="1200">
                  <a:latin typeface="+mn-lt"/>
                  <a:ea typeface="Open Sans" panose="020B0606030504020204" pitchFamily="34" charset="0"/>
                  <a:cs typeface="Open Sans" panose="020B0606030504020204" pitchFamily="34" charset="0"/>
                </a:rPr>
                <a:t>295,000 – 210,500</a:t>
              </a:r>
            </a:p>
            <a:p>
              <a:pPr algn="ctr"/>
              <a:r>
                <a:rPr lang="en-US" sz="1200">
                  <a:latin typeface="+mn-lt"/>
                  <a:ea typeface="Open Sans" panose="020B0606030504020204" pitchFamily="34" charset="0"/>
                  <a:cs typeface="Open Sans" panose="020B0606030504020204" pitchFamily="34" charset="0"/>
                </a:rPr>
                <a:t>210,500</a:t>
              </a:r>
            </a:p>
          </p:txBody>
        </p:sp>
      </p:grpSp>
      <p:sp>
        <p:nvSpPr>
          <p:cNvPr id="22" name="Rectangle 5">
            <a:extLst>
              <a:ext uri="{FF2B5EF4-FFF2-40B4-BE49-F238E27FC236}">
                <a16:creationId xmlns:a16="http://schemas.microsoft.com/office/drawing/2014/main" id="{C3AE6E22-45B0-A010-382F-A15A40C0ACE8}"/>
              </a:ext>
            </a:extLst>
          </p:cNvPr>
          <p:cNvSpPr>
            <a:spLocks noChangeArrowheads="1"/>
          </p:cNvSpPr>
          <p:nvPr/>
        </p:nvSpPr>
        <p:spPr bwMode="auto">
          <a:xfrm>
            <a:off x="1373762" y="4774168"/>
            <a:ext cx="63964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effectLst/>
                <a:latin typeface="+mn-lt"/>
              </a:rPr>
              <a:t>[1] Ethixbase360. (2023, Nov 10). Beyond the Numbers: Corporate ESG Spending Gains Momentum Amid Calls for Transparency. Retrieved from </a:t>
            </a:r>
            <a:r>
              <a:rPr kumimoji="0" lang="en-US" altLang="en-US" sz="600" b="0" i="0" u="none" strike="noStrike" cap="none" normalizeH="0" baseline="0">
                <a:ln>
                  <a:noFill/>
                </a:ln>
                <a:solidFill>
                  <a:schemeClr val="tx1"/>
                </a:solidFill>
                <a:effectLst/>
                <a:latin typeface="+mn-lt"/>
                <a:hlinkClick r:id="rId2"/>
              </a:rPr>
              <a:t>https://ethixbase360.com/beyond-the-numbers-corporate-esg-spending-gains-momentum-amid-calls-for-transparency/</a:t>
            </a:r>
            <a:endParaRPr kumimoji="0" lang="en-US" altLang="en-US" sz="6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600">
                <a:latin typeface="+mn-lt"/>
              </a:rPr>
              <a:t>[2] ZipRecruiter. (n.d.). Salaries. Retrieved from </a:t>
            </a:r>
            <a:r>
              <a:rPr lang="en-US" altLang="en-US" sz="600">
                <a:solidFill>
                  <a:schemeClr val="tx1"/>
                </a:solidFill>
                <a:latin typeface="+mn-lt"/>
                <a:hlinkClick r:id="rId3"/>
              </a:rPr>
              <a:t>https://www.ziprecruiter.com/Salaries</a:t>
            </a:r>
            <a:endParaRPr kumimoji="0" lang="en-US" altLang="en-US" sz="600" b="0" i="0" u="none" strike="noStrike" cap="none" normalizeH="0" baseline="0">
              <a:ln>
                <a:noFill/>
              </a:ln>
              <a:solidFill>
                <a:schemeClr val="tx1"/>
              </a:solidFill>
              <a:effectLst/>
              <a:latin typeface="+mn-lt"/>
            </a:endParaRPr>
          </a:p>
        </p:txBody>
      </p:sp>
      <p:sp>
        <p:nvSpPr>
          <p:cNvPr id="5" name="Google Shape;966;p41">
            <a:extLst>
              <a:ext uri="{FF2B5EF4-FFF2-40B4-BE49-F238E27FC236}">
                <a16:creationId xmlns:a16="http://schemas.microsoft.com/office/drawing/2014/main" id="{85F27236-A555-3E8C-1FBD-1AA914442F9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240418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8056-3565-3B47-8E26-62A9CB364EDE}"/>
              </a:ext>
            </a:extLst>
          </p:cNvPr>
          <p:cNvSpPr>
            <a:spLocks noGrp="1"/>
          </p:cNvSpPr>
          <p:nvPr>
            <p:ph type="title"/>
          </p:nvPr>
        </p:nvSpPr>
        <p:spPr>
          <a:xfrm>
            <a:off x="720000" y="160583"/>
            <a:ext cx="7704000" cy="572700"/>
          </a:xfrm>
        </p:spPr>
        <p:txBody>
          <a:bodyPr/>
          <a:lstStyle/>
          <a:p>
            <a:r>
              <a:rPr lang="en-IN" sz="2400">
                <a:latin typeface="+mn-lt"/>
                <a:ea typeface="Open Sans" panose="020B0606030504020204" pitchFamily="34" charset="0"/>
                <a:cs typeface="Open Sans" panose="020B0606030504020204" pitchFamily="34" charset="0"/>
              </a:rPr>
              <a:t>Return on Value (ROV) </a:t>
            </a:r>
          </a:p>
        </p:txBody>
      </p:sp>
      <p:graphicFrame>
        <p:nvGraphicFramePr>
          <p:cNvPr id="11" name="Table 10">
            <a:extLst>
              <a:ext uri="{FF2B5EF4-FFF2-40B4-BE49-F238E27FC236}">
                <a16:creationId xmlns:a16="http://schemas.microsoft.com/office/drawing/2014/main" id="{2A75C2C1-581C-4E1F-B0E8-07851600B17E}"/>
              </a:ext>
            </a:extLst>
          </p:cNvPr>
          <p:cNvGraphicFramePr>
            <a:graphicFrameLocks noGrp="1"/>
          </p:cNvGraphicFramePr>
          <p:nvPr>
            <p:extLst>
              <p:ext uri="{D42A27DB-BD31-4B8C-83A1-F6EECF244321}">
                <p14:modId xmlns:p14="http://schemas.microsoft.com/office/powerpoint/2010/main" val="3639372920"/>
              </p:ext>
            </p:extLst>
          </p:nvPr>
        </p:nvGraphicFramePr>
        <p:xfrm>
          <a:off x="548640" y="701714"/>
          <a:ext cx="8046720" cy="3970020"/>
        </p:xfrm>
        <a:graphic>
          <a:graphicData uri="http://schemas.openxmlformats.org/drawingml/2006/table">
            <a:tbl>
              <a:tblPr firstRow="1" bandRow="1">
                <a:tableStyleId>{D7AC3CCA-C797-4891-BE02-D94E43425B78}</a:tableStyleId>
              </a:tblPr>
              <a:tblGrid>
                <a:gridCol w="1828800">
                  <a:extLst>
                    <a:ext uri="{9D8B030D-6E8A-4147-A177-3AD203B41FA5}">
                      <a16:colId xmlns:a16="http://schemas.microsoft.com/office/drawing/2014/main" val="1507240102"/>
                    </a:ext>
                  </a:extLst>
                </a:gridCol>
                <a:gridCol w="6217920">
                  <a:extLst>
                    <a:ext uri="{9D8B030D-6E8A-4147-A177-3AD203B41FA5}">
                      <a16:colId xmlns:a16="http://schemas.microsoft.com/office/drawing/2014/main" val="874059574"/>
                    </a:ext>
                  </a:extLst>
                </a:gridCol>
              </a:tblGrid>
              <a:tr h="182880">
                <a:tc>
                  <a:txBody>
                    <a:bodyPr/>
                    <a:lstStyle/>
                    <a:p>
                      <a:pPr lvl="0">
                        <a:buNone/>
                      </a:pPr>
                      <a:r>
                        <a:rPr lang="en-IN" sz="1050" b="1">
                          <a:solidFill>
                            <a:schemeClr val="accent6"/>
                          </a:solidFill>
                          <a:latin typeface="+mn-lt"/>
                          <a:ea typeface="Open Sans"/>
                          <a:cs typeface="Open Sans"/>
                        </a:rPr>
                        <a:t>Value Factor</a:t>
                      </a:r>
                    </a:p>
                  </a:txBody>
                  <a:tcPr anchor="ctr">
                    <a:solidFill>
                      <a:srgbClr val="4E8477"/>
                    </a:solidFill>
                  </a:tcPr>
                </a:tc>
                <a:tc>
                  <a:txBody>
                    <a:bodyPr/>
                    <a:lstStyle/>
                    <a:p>
                      <a:pPr lvl="0">
                        <a:buNone/>
                      </a:pPr>
                      <a:r>
                        <a:rPr lang="en-US" sz="1000" baseline="0" noProof="0">
                          <a:solidFill>
                            <a:schemeClr val="accent6"/>
                          </a:solidFill>
                          <a:latin typeface="+mn-lt"/>
                        </a:rPr>
                        <a:t>Description &amp; Calculation</a:t>
                      </a:r>
                    </a:p>
                  </a:txBody>
                  <a:tcPr anchor="ctr">
                    <a:solidFill>
                      <a:srgbClr val="4E8477"/>
                    </a:solidFill>
                  </a:tcPr>
                </a:tc>
                <a:extLst>
                  <a:ext uri="{0D108BD9-81ED-4DB2-BD59-A6C34878D82A}">
                    <a16:rowId xmlns:a16="http://schemas.microsoft.com/office/drawing/2014/main" val="3356047108"/>
                  </a:ext>
                </a:extLst>
              </a:tr>
              <a:tr h="914400">
                <a:tc>
                  <a:txBody>
                    <a:bodyPr/>
                    <a:lstStyle/>
                    <a:p>
                      <a:pPr lvl="0">
                        <a:buNone/>
                      </a:pPr>
                      <a:r>
                        <a:rPr lang="en-IN" sz="1050" b="0" i="1" u="none" strike="noStrike" cap="none">
                          <a:solidFill>
                            <a:schemeClr val="dk1"/>
                          </a:solidFill>
                          <a:effectLst/>
                          <a:latin typeface="+mn-lt"/>
                          <a:ea typeface="Open Sans"/>
                          <a:cs typeface="Open Sans"/>
                        </a:rPr>
                        <a:t>Sustainability Performance</a:t>
                      </a:r>
                      <a:endParaRPr lang="en-IN" sz="1050" b="0" i="1">
                        <a:latin typeface="+mn-lt"/>
                        <a:ea typeface="Open Sans"/>
                        <a:cs typeface="Open Sans"/>
                      </a:endParaRPr>
                    </a:p>
                  </a:txBody>
                  <a:tcPr anchor="ctr">
                    <a:solidFill>
                      <a:srgbClr val="B8D6CF"/>
                    </a:solidFill>
                  </a:tcPr>
                </a:tc>
                <a:tc>
                  <a:txBody>
                    <a:bodyPr/>
                    <a:lstStyle/>
                    <a:p>
                      <a:pPr lvl="0">
                        <a:buNone/>
                      </a:pPr>
                      <a:r>
                        <a:rPr lang="en-US" sz="1000" b="0" i="0" u="none" strike="noStrike" cap="none" baseline="0" noProof="0">
                          <a:solidFill>
                            <a:srgbClr val="000000"/>
                          </a:solidFill>
                          <a:effectLst/>
                          <a:latin typeface="+mn-lt"/>
                        </a:rPr>
                        <a:t>Improving </a:t>
                      </a:r>
                      <a:r>
                        <a:rPr lang="en-US" sz="1000" b="0" i="0" u="none" strike="noStrike" cap="none" baseline="0" noProof="0">
                          <a:solidFill>
                            <a:srgbClr val="000000"/>
                          </a:solidFill>
                          <a:effectLst/>
                          <a:latin typeface="+mn-lt"/>
                          <a:sym typeface="Arial"/>
                        </a:rPr>
                        <a:t>sustainability metrics </a:t>
                      </a:r>
                      <a:r>
                        <a:rPr lang="en-US" sz="1000" b="0" i="0" u="none" strike="noStrike" cap="none" baseline="0" noProof="0">
                          <a:solidFill>
                            <a:srgbClr val="000000"/>
                          </a:solidFill>
                          <a:effectLst/>
                          <a:latin typeface="+mn-lt"/>
                        </a:rPr>
                        <a:t>can save $20,000 annually through reduced energy consumption, waste management, and optimized raw materials. Additionally, revenue can increase </a:t>
                      </a:r>
                      <a:r>
                        <a:rPr lang="en-US" sz="1000" b="0" i="0" u="none" strike="noStrike" cap="none" baseline="0" noProof="0">
                          <a:solidFill>
                            <a:srgbClr val="000000"/>
                          </a:solidFill>
                          <a:effectLst/>
                          <a:latin typeface="+mn-lt"/>
                          <a:sym typeface="Arial"/>
                        </a:rPr>
                        <a:t>by $</a:t>
                      </a:r>
                      <a:r>
                        <a:rPr lang="en-US" sz="1000" b="0" i="0" u="none" strike="noStrike" cap="none" baseline="0" noProof="0">
                          <a:solidFill>
                            <a:srgbClr val="000000"/>
                          </a:solidFill>
                          <a:effectLst/>
                          <a:latin typeface="+mn-lt"/>
                        </a:rPr>
                        <a:t>10,000 yearly from eco-friendly products boost and marketing advantages, resulting in a total benefit of $</a:t>
                      </a:r>
                      <a:r>
                        <a:rPr lang="en-US" sz="1000" b="0" i="0" u="none" strike="noStrike" cap="none" baseline="0" noProof="0">
                          <a:solidFill>
                            <a:srgbClr val="000000"/>
                          </a:solidFill>
                          <a:effectLst/>
                          <a:latin typeface="+mn-lt"/>
                          <a:sym typeface="Arial"/>
                        </a:rPr>
                        <a:t>30,000 annually.</a:t>
                      </a:r>
                      <a:endParaRPr lang="en-US" sz="1000" baseline="0" noProof="0">
                        <a:solidFill>
                          <a:srgbClr val="000000"/>
                        </a:solidFill>
                        <a:latin typeface="+mn-lt"/>
                      </a:endParaRPr>
                    </a:p>
                  </a:txBody>
                  <a:tcPr anchor="ctr">
                    <a:solidFill>
                      <a:srgbClr val="FFFAF6"/>
                    </a:solidFill>
                  </a:tcPr>
                </a:tc>
                <a:extLst>
                  <a:ext uri="{0D108BD9-81ED-4DB2-BD59-A6C34878D82A}">
                    <a16:rowId xmlns:a16="http://schemas.microsoft.com/office/drawing/2014/main" val="3468410694"/>
                  </a:ext>
                </a:extLst>
              </a:tr>
              <a:tr h="822960">
                <a:tc>
                  <a:txBody>
                    <a:bodyPr/>
                    <a:lstStyle/>
                    <a:p>
                      <a:pPr lvl="0">
                        <a:buNone/>
                      </a:pPr>
                      <a:r>
                        <a:rPr lang="en-IN" sz="1050" b="0" i="1" u="none" strike="noStrike" cap="none">
                          <a:solidFill>
                            <a:schemeClr val="dk1"/>
                          </a:solidFill>
                          <a:effectLst/>
                          <a:latin typeface="+mn-lt"/>
                          <a:ea typeface="Open Sans"/>
                          <a:cs typeface="Open Sans"/>
                        </a:rPr>
                        <a:t>Brand Differentiation</a:t>
                      </a:r>
                      <a:endParaRPr lang="en-IN" sz="1050" b="0" i="1">
                        <a:latin typeface="+mn-lt"/>
                        <a:ea typeface="Open Sans"/>
                        <a:cs typeface="Open Sans"/>
                      </a:endParaRPr>
                    </a:p>
                  </a:txBody>
                  <a:tcPr anchor="ctr">
                    <a:solidFill>
                      <a:srgbClr val="B8D6CF"/>
                    </a:solidFill>
                  </a:tcPr>
                </a:tc>
                <a:tc>
                  <a:txBody>
                    <a:bodyPr/>
                    <a:lstStyle/>
                    <a:p>
                      <a:r>
                        <a:rPr lang="en-US" sz="1000" b="0" i="0" u="none" strike="noStrike" cap="none">
                          <a:solidFill>
                            <a:srgbClr val="000000"/>
                          </a:solidFill>
                          <a:effectLst/>
                          <a:latin typeface="+mn-lt"/>
                          <a:ea typeface="Open Sans"/>
                          <a:cs typeface="Open Sans"/>
                          <a:sym typeface="Arial"/>
                        </a:rPr>
                        <a:t>By leading in sustainability, the company distinguishes itself in a competitive market. This could enhance brand loyalty and attract new customers who prioritize eco-friendly products. Estimating an additional 3% increase in customer base </a:t>
                      </a:r>
                      <a:r>
                        <a:rPr lang="en-US" sz="1000" b="0" i="0" u="none" strike="noStrike" cap="none" baseline="30000">
                          <a:solidFill>
                            <a:srgbClr val="000000"/>
                          </a:solidFill>
                          <a:effectLst/>
                          <a:latin typeface="+mn-lt"/>
                          <a:ea typeface="Open Sans"/>
                          <a:cs typeface="Open Sans"/>
                          <a:sym typeface="Arial"/>
                        </a:rPr>
                        <a:t>1</a:t>
                      </a:r>
                      <a:endParaRPr lang="en-IN" sz="1000" baseline="30000">
                        <a:solidFill>
                          <a:srgbClr val="000000"/>
                        </a:solidFill>
                        <a:latin typeface="+mn-lt"/>
                        <a:ea typeface="Open Sans"/>
                        <a:cs typeface="Open Sans"/>
                      </a:endParaRPr>
                    </a:p>
                  </a:txBody>
                  <a:tcPr anchor="ctr">
                    <a:solidFill>
                      <a:srgbClr val="FFFAF6"/>
                    </a:solidFill>
                  </a:tcPr>
                </a:tc>
                <a:extLst>
                  <a:ext uri="{0D108BD9-81ED-4DB2-BD59-A6C34878D82A}">
                    <a16:rowId xmlns:a16="http://schemas.microsoft.com/office/drawing/2014/main" val="4094233652"/>
                  </a:ext>
                </a:extLst>
              </a:tr>
              <a:tr h="914400">
                <a:tc>
                  <a:txBody>
                    <a:bodyPr/>
                    <a:lstStyle/>
                    <a:p>
                      <a:pPr lvl="0">
                        <a:buNone/>
                      </a:pPr>
                      <a:r>
                        <a:rPr lang="en-IN" sz="1050" b="0" i="1">
                          <a:latin typeface="+mn-lt"/>
                          <a:ea typeface="Open Sans"/>
                          <a:cs typeface="Open Sans"/>
                        </a:rPr>
                        <a:t>Productivity Increase</a:t>
                      </a:r>
                      <a:endParaRPr lang="en-US" b="0" i="1"/>
                    </a:p>
                  </a:txBody>
                  <a:tcPr anchor="ctr">
                    <a:solidFill>
                      <a:srgbClr val="B8D6CF"/>
                    </a:solidFill>
                  </a:tcPr>
                </a:tc>
                <a:tc>
                  <a:txBody>
                    <a:bodyPr/>
                    <a:lstStyle/>
                    <a:p>
                      <a:pPr marL="0" lvl="0" indent="0" algn="l">
                        <a:lnSpc>
                          <a:spcPct val="100000"/>
                        </a:lnSpc>
                        <a:buNone/>
                      </a:pPr>
                      <a:r>
                        <a:rPr lang="en-US" sz="1000" b="0" i="0" u="none" strike="noStrike" cap="none" baseline="0" noProof="0">
                          <a:solidFill>
                            <a:srgbClr val="000000"/>
                          </a:solidFill>
                          <a:effectLst/>
                          <a:latin typeface="+mn-lt"/>
                        </a:rPr>
                        <a:t>Through smart manufacturing technologies we target p</a:t>
                      </a:r>
                      <a:r>
                        <a:rPr lang="en-US" sz="1000" b="0" i="0" u="none" strike="noStrike" cap="none" baseline="0" noProof="0">
                          <a:solidFill>
                            <a:srgbClr val="000000"/>
                          </a:solidFill>
                          <a:effectLst/>
                        </a:rPr>
                        <a:t>roductivity increase from 5</a:t>
                      </a:r>
                      <a:r>
                        <a:rPr lang="en-US" sz="1000" b="0" i="0" u="none" strike="noStrike" cap="none" baseline="0" noProof="0">
                          <a:solidFill>
                            <a:srgbClr val="000000"/>
                          </a:solidFill>
                          <a:effectLst/>
                          <a:latin typeface="+mn-lt"/>
                        </a:rPr>
                        <a:t>% - 15% </a:t>
                      </a:r>
                      <a:r>
                        <a:rPr lang="en-US" sz="1000" b="0" i="0" u="none" strike="noStrike" cap="none" baseline="30000" noProof="0">
                          <a:solidFill>
                            <a:srgbClr val="000000"/>
                          </a:solidFill>
                          <a:effectLst/>
                          <a:latin typeface="+mn-lt"/>
                        </a:rPr>
                        <a:t>2</a:t>
                      </a:r>
                    </a:p>
                    <a:p>
                      <a:pPr marL="171450" lvl="0" indent="-171450" algn="l">
                        <a:lnSpc>
                          <a:spcPct val="100000"/>
                        </a:lnSpc>
                        <a:buClr>
                          <a:schemeClr val="tx1"/>
                        </a:buClr>
                        <a:buFont typeface="Arial"/>
                        <a:buChar char="•"/>
                      </a:pPr>
                      <a:r>
                        <a:rPr lang="en-US" sz="1000" b="0" i="0" u="none" strike="noStrike" cap="none" baseline="0" noProof="0">
                          <a:solidFill>
                            <a:srgbClr val="000000"/>
                          </a:solidFill>
                          <a:effectLst/>
                          <a:latin typeface="+mn-lt"/>
                        </a:rPr>
                        <a:t>Environmental Managers: We except 4% increment through faster </a:t>
                      </a:r>
                      <a:r>
                        <a:rPr lang="en-US" sz="1000" b="0" i="0" u="none" strike="noStrike" cap="none" baseline="0" noProof="0">
                          <a:solidFill>
                            <a:srgbClr val="000000"/>
                          </a:solidFill>
                          <a:effectLst/>
                          <a:latin typeface="+mn-lt"/>
                          <a:sym typeface="Arial"/>
                        </a:rPr>
                        <a:t>data </a:t>
                      </a:r>
                      <a:r>
                        <a:rPr lang="en-US" sz="1000" b="0" i="0" u="none" strike="noStrike" cap="none" baseline="0" noProof="0">
                          <a:solidFill>
                            <a:srgbClr val="000000"/>
                          </a:solidFill>
                          <a:effectLst/>
                          <a:latin typeface="+mn-lt"/>
                        </a:rPr>
                        <a:t>access </a:t>
                      </a:r>
                      <a:r>
                        <a:rPr lang="en-US" sz="1000" b="0" i="0" u="none" strike="noStrike" cap="none" baseline="0" noProof="0">
                          <a:solidFill>
                            <a:srgbClr val="000000"/>
                          </a:solidFill>
                          <a:effectLst/>
                          <a:latin typeface="+mn-lt"/>
                          <a:sym typeface="Arial"/>
                        </a:rPr>
                        <a:t>and </a:t>
                      </a:r>
                      <a:r>
                        <a:rPr lang="en-US" sz="1000" b="0" i="0" u="none" strike="noStrike" cap="none" baseline="0" noProof="0">
                          <a:solidFill>
                            <a:srgbClr val="000000"/>
                          </a:solidFill>
                          <a:effectLst/>
                          <a:latin typeface="+mn-lt"/>
                        </a:rPr>
                        <a:t>automated reporting for improved </a:t>
                      </a:r>
                      <a:r>
                        <a:rPr lang="en-US" sz="1000" b="0" i="0" u="none" strike="noStrike" cap="none" baseline="0" noProof="0">
                          <a:solidFill>
                            <a:srgbClr val="000000"/>
                          </a:solidFill>
                          <a:effectLst/>
                          <a:latin typeface="+mn-lt"/>
                          <a:sym typeface="Arial"/>
                        </a:rPr>
                        <a:t>analysis</a:t>
                      </a:r>
                      <a:r>
                        <a:rPr lang="en-US" sz="1000" b="0" i="0" u="none" strike="noStrike" cap="none" baseline="0" noProof="0">
                          <a:solidFill>
                            <a:srgbClr val="000000"/>
                          </a:solidFill>
                          <a:effectLst/>
                          <a:latin typeface="+mn-lt"/>
                        </a:rPr>
                        <a:t> and collaboration.</a:t>
                      </a:r>
                      <a:endParaRPr lang="en-US" sz="1000">
                        <a:solidFill>
                          <a:srgbClr val="000000"/>
                        </a:solidFill>
                        <a:latin typeface="+mn-lt"/>
                      </a:endParaRPr>
                    </a:p>
                    <a:p>
                      <a:pPr marL="171450" lvl="0" indent="-171450" algn="l">
                        <a:lnSpc>
                          <a:spcPct val="100000"/>
                        </a:lnSpc>
                        <a:buClr>
                          <a:schemeClr val="tx1"/>
                        </a:buClr>
                        <a:buFont typeface="Arial"/>
                        <a:buChar char="•"/>
                      </a:pPr>
                      <a:r>
                        <a:rPr lang="en-US" sz="1000" b="0" i="0" u="none" strike="noStrike" cap="none" baseline="0" noProof="0">
                          <a:solidFill>
                            <a:srgbClr val="000000"/>
                          </a:solidFill>
                          <a:effectLst/>
                          <a:latin typeface="+mn-lt"/>
                        </a:rPr>
                        <a:t>Operations Managers: Data-driven decision-making, process optimization</a:t>
                      </a:r>
                      <a:r>
                        <a:rPr lang="en-US" sz="1000" b="0" i="0" u="none" strike="noStrike" cap="none" baseline="0" noProof="0">
                          <a:solidFill>
                            <a:srgbClr val="000000"/>
                          </a:solidFill>
                          <a:effectLst/>
                          <a:latin typeface="+mn-lt"/>
                          <a:sym typeface="Arial"/>
                        </a:rPr>
                        <a:t>, and efficient </a:t>
                      </a:r>
                      <a:r>
                        <a:rPr lang="en-US" sz="1000" b="0" i="0" u="none" strike="noStrike" cap="none" baseline="0" noProof="0">
                          <a:solidFill>
                            <a:srgbClr val="000000"/>
                          </a:solidFill>
                          <a:effectLst/>
                          <a:latin typeface="+mn-lt"/>
                        </a:rPr>
                        <a:t>resource allocation might achieve 6% - 10% productivity increase.</a:t>
                      </a:r>
                      <a:endParaRPr lang="en-US" sz="1000">
                        <a:solidFill>
                          <a:srgbClr val="000000"/>
                        </a:solidFill>
                        <a:latin typeface="+mn-lt"/>
                      </a:endParaRPr>
                    </a:p>
                    <a:p>
                      <a:pPr marL="171450" lvl="0" indent="-171450" algn="l">
                        <a:lnSpc>
                          <a:spcPct val="100000"/>
                        </a:lnSpc>
                        <a:buClr>
                          <a:schemeClr val="tx1"/>
                        </a:buClr>
                        <a:buFont typeface="Arial"/>
                        <a:buChar char="•"/>
                      </a:pPr>
                      <a:r>
                        <a:rPr lang="en-US" sz="1000" b="0" i="0" u="none" strike="noStrike" cap="none" baseline="0" noProof="0">
                          <a:solidFill>
                            <a:srgbClr val="000000"/>
                          </a:solidFill>
                          <a:effectLst/>
                          <a:latin typeface="+mn-lt"/>
                        </a:rPr>
                        <a:t>Supply Chain Managers: Supplier performance monitoring, risk management, and cost savings through optimized logistics could realize a 5% gain.</a:t>
                      </a:r>
                    </a:p>
                  </a:txBody>
                  <a:tcPr anchor="ctr">
                    <a:solidFill>
                      <a:srgbClr val="FFFAF6"/>
                    </a:solidFill>
                  </a:tcPr>
                </a:tc>
                <a:extLst>
                  <a:ext uri="{0D108BD9-81ED-4DB2-BD59-A6C34878D82A}">
                    <a16:rowId xmlns:a16="http://schemas.microsoft.com/office/drawing/2014/main" val="152773362"/>
                  </a:ext>
                </a:extLst>
              </a:tr>
              <a:tr h="822960">
                <a:tc>
                  <a:txBody>
                    <a:bodyPr/>
                    <a:lstStyle/>
                    <a:p>
                      <a:pPr lvl="0">
                        <a:buNone/>
                      </a:pPr>
                      <a:r>
                        <a:rPr lang="en-IN" sz="1050" b="0" i="1" u="none" strike="noStrike" cap="none">
                          <a:solidFill>
                            <a:schemeClr val="dk1"/>
                          </a:solidFill>
                          <a:effectLst/>
                          <a:latin typeface="+mn-lt"/>
                          <a:ea typeface="Open Sans"/>
                          <a:cs typeface="Open Sans"/>
                        </a:rPr>
                        <a:t>Regulatory Advantage</a:t>
                      </a:r>
                      <a:endParaRPr lang="en-IN" sz="1050" b="0" i="1">
                        <a:latin typeface="+mn-lt"/>
                        <a:ea typeface="Open Sans"/>
                        <a:cs typeface="Open Sans"/>
                      </a:endParaRPr>
                    </a:p>
                  </a:txBody>
                  <a:tcPr anchor="ctr">
                    <a:solidFill>
                      <a:srgbClr val="B8D6CF"/>
                    </a:solidFill>
                  </a:tcPr>
                </a:tc>
                <a:tc>
                  <a:txBody>
                    <a:bodyPr/>
                    <a:lstStyle/>
                    <a:p>
                      <a:r>
                        <a:rPr lang="en-US" sz="1000" b="0" i="0" u="none" strike="noStrike" cap="none">
                          <a:solidFill>
                            <a:srgbClr val="000000"/>
                          </a:solidFill>
                          <a:effectLst/>
                          <a:latin typeface="+mn-lt"/>
                          <a:ea typeface="Open Sans"/>
                          <a:cs typeface="Open Sans"/>
                          <a:sym typeface="Arial"/>
                        </a:rPr>
                        <a:t>Proactive compliance can lead to preferential treatment under certain regulations, grants, or tax benefits. Estimating a financial impact, such as qualifying for a green tax credit or reduced fees, could add approximately $20,000 in annual savings. </a:t>
                      </a:r>
                      <a:r>
                        <a:rPr lang="en-US" sz="1000" b="0" i="0" u="none" strike="noStrike" cap="none" baseline="30000">
                          <a:solidFill>
                            <a:srgbClr val="000000"/>
                          </a:solidFill>
                          <a:effectLst/>
                          <a:latin typeface="+mn-lt"/>
                          <a:ea typeface="Open Sans"/>
                          <a:cs typeface="Open Sans"/>
                          <a:sym typeface="Arial"/>
                        </a:rPr>
                        <a:t>3</a:t>
                      </a:r>
                      <a:endParaRPr lang="en-IN" sz="1000" baseline="30000">
                        <a:solidFill>
                          <a:srgbClr val="000000"/>
                        </a:solidFill>
                        <a:latin typeface="+mn-lt"/>
                        <a:ea typeface="Open Sans"/>
                        <a:cs typeface="Open Sans"/>
                      </a:endParaRPr>
                    </a:p>
                  </a:txBody>
                  <a:tcPr anchor="ctr">
                    <a:solidFill>
                      <a:srgbClr val="FFFAF6"/>
                    </a:solidFill>
                  </a:tcPr>
                </a:tc>
                <a:extLst>
                  <a:ext uri="{0D108BD9-81ED-4DB2-BD59-A6C34878D82A}">
                    <a16:rowId xmlns:a16="http://schemas.microsoft.com/office/drawing/2014/main" val="1746536612"/>
                  </a:ext>
                </a:extLst>
              </a:tr>
            </a:tbl>
          </a:graphicData>
        </a:graphic>
      </p:graphicFrame>
      <p:sp>
        <p:nvSpPr>
          <p:cNvPr id="4" name="TextBox 3">
            <a:extLst>
              <a:ext uri="{FF2B5EF4-FFF2-40B4-BE49-F238E27FC236}">
                <a16:creationId xmlns:a16="http://schemas.microsoft.com/office/drawing/2014/main" id="{2FC13DBD-8C1E-7A92-A0CB-0C451CB796B7}"/>
              </a:ext>
            </a:extLst>
          </p:cNvPr>
          <p:cNvSpPr txBox="1"/>
          <p:nvPr/>
        </p:nvSpPr>
        <p:spPr>
          <a:xfrm>
            <a:off x="411480" y="4774168"/>
            <a:ext cx="8321040" cy="369332"/>
          </a:xfrm>
          <a:prstGeom prst="rect">
            <a:avLst/>
          </a:prstGeom>
          <a:solidFill>
            <a:srgbClr val="FFFAF6"/>
          </a:solidFill>
        </p:spPr>
        <p:txBody>
          <a:bodyPr wrap="square" lIns="91440" tIns="45720" rIns="91440" bIns="45720" rtlCol="0" anchor="t">
            <a:spAutoFit/>
          </a:bodyPr>
          <a:lstStyle/>
          <a:p>
            <a:r>
              <a:rPr lang="en-IN" sz="600">
                <a:latin typeface="+mn-lt"/>
              </a:rPr>
              <a:t>[1] </a:t>
            </a:r>
            <a:r>
              <a:rPr lang="en-US" sz="600">
                <a:latin typeface="+mn-lt"/>
              </a:rPr>
              <a:t>UBQ Editorial Team. (2023, Nov 7). Sustainability in Manufacturing Processes. Retrieved from </a:t>
            </a:r>
            <a:r>
              <a:rPr lang="en-US" sz="600">
                <a:solidFill>
                  <a:srgbClr val="005C51"/>
                </a:solidFill>
                <a:latin typeface="+mn-lt"/>
                <a:hlinkClick r:id="rId2"/>
              </a:rPr>
              <a:t>https://www.ubqmaterials.com/blog-post/sustainability-in-manufacturing-processes/</a:t>
            </a:r>
            <a:endParaRPr lang="en-US" sz="600">
              <a:solidFill>
                <a:srgbClr val="005C51"/>
              </a:solidFill>
              <a:latin typeface="+mn-lt"/>
            </a:endParaRPr>
          </a:p>
          <a:p>
            <a:r>
              <a:rPr lang="en-IN" sz="600">
                <a:latin typeface="+mn-lt"/>
              </a:rPr>
              <a:t>[2] </a:t>
            </a:r>
            <a:r>
              <a:rPr lang="en-US" sz="600">
                <a:latin typeface="+mn-lt"/>
              </a:rPr>
              <a:t>Automation.com. (2020, Dec 3). Impacting Energy Through Smart Manufacturing. Retrieved from</a:t>
            </a:r>
            <a:r>
              <a:rPr lang="en-US" sz="600">
                <a:solidFill>
                  <a:srgbClr val="005C51"/>
                </a:solidFill>
                <a:latin typeface="+mn-lt"/>
              </a:rPr>
              <a:t> </a:t>
            </a:r>
            <a:r>
              <a:rPr lang="en-US" sz="600">
                <a:solidFill>
                  <a:srgbClr val="005C51"/>
                </a:solidFill>
                <a:latin typeface="+mn-lt"/>
                <a:hlinkClick r:id="rId3"/>
              </a:rPr>
              <a:t>https://www.automation.com/en-us/articles/december-2020/impacting-energy-through-smart-manufacturing</a:t>
            </a:r>
            <a:endParaRPr lang="en-US" sz="600">
              <a:solidFill>
                <a:srgbClr val="005C51"/>
              </a:solidFill>
              <a:latin typeface="+mn-lt"/>
            </a:endParaRPr>
          </a:p>
          <a:p>
            <a:r>
              <a:rPr lang="en-IN" sz="600">
                <a:latin typeface="+mn-lt"/>
              </a:rPr>
              <a:t>[3] </a:t>
            </a:r>
            <a:r>
              <a:rPr lang="en-US" sz="600" err="1">
                <a:latin typeface="+mn-lt"/>
              </a:rPr>
              <a:t>Strategy+Business</a:t>
            </a:r>
            <a:r>
              <a:rPr lang="en-US" sz="600">
                <a:latin typeface="+mn-lt"/>
              </a:rPr>
              <a:t>. (2022, Dec 1). Green taxes and incentives can help businesses achieve ESG goals. Retrieved from </a:t>
            </a:r>
            <a:r>
              <a:rPr lang="en-US" sz="600">
                <a:solidFill>
                  <a:srgbClr val="005C51"/>
                </a:solidFill>
                <a:latin typeface="+mn-lt"/>
                <a:hlinkClick r:id="rId4"/>
              </a:rPr>
              <a:t>https://www.strategy-business.com/article/Green-taxes-and-incentives-can-help-businesses-achieve-ESG-goals</a:t>
            </a:r>
            <a:endParaRPr lang="en-US" sz="600">
              <a:solidFill>
                <a:srgbClr val="005C51"/>
              </a:solidFill>
              <a:latin typeface="+mn-lt"/>
            </a:endParaRPr>
          </a:p>
        </p:txBody>
      </p:sp>
      <p:sp>
        <p:nvSpPr>
          <p:cNvPr id="5" name="Google Shape;966;p41">
            <a:extLst>
              <a:ext uri="{FF2B5EF4-FFF2-40B4-BE49-F238E27FC236}">
                <a16:creationId xmlns:a16="http://schemas.microsoft.com/office/drawing/2014/main" id="{DD5B147B-4E27-9CA7-65C4-79F04B7E813A}"/>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911960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6" name="TextBox 5">
            <a:extLst>
              <a:ext uri="{FF2B5EF4-FFF2-40B4-BE49-F238E27FC236}">
                <a16:creationId xmlns:a16="http://schemas.microsoft.com/office/drawing/2014/main" id="{69A37D5C-EAF2-AA7E-1FB2-79BD7AF45A97}"/>
              </a:ext>
            </a:extLst>
          </p:cNvPr>
          <p:cNvSpPr txBox="1"/>
          <p:nvPr/>
        </p:nvSpPr>
        <p:spPr>
          <a:xfrm>
            <a:off x="640760" y="1218111"/>
            <a:ext cx="786248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lr>
                <a:schemeClr val="tx1"/>
              </a:buClr>
              <a:buFont typeface="+mj-lt"/>
              <a:buAutoNum type="arabicPeriod"/>
            </a:pPr>
            <a:r>
              <a:rPr lang="en-US" sz="1000" b="1">
                <a:solidFill>
                  <a:schemeClr val="accent1"/>
                </a:solidFill>
                <a:latin typeface="Open Sans"/>
                <a:ea typeface="Open Sans"/>
                <a:cs typeface="Open Sans"/>
              </a:rPr>
              <a:t>Preparation</a:t>
            </a:r>
            <a:r>
              <a:rPr lang="en-US" sz="1000" b="1">
                <a:latin typeface="Open Sans"/>
                <a:ea typeface="Open Sans"/>
                <a:cs typeface="Open Sans"/>
              </a:rPr>
              <a:t>: </a:t>
            </a:r>
            <a:r>
              <a:rPr lang="en-US" sz="1000">
                <a:latin typeface="Open Sans"/>
                <a:ea typeface="Open Sans"/>
              </a:rPr>
              <a:t>The IT Team will create an FAQ document and high-level deck with an overview of the project, outline benefits of the new system, and provide a project timeline. </a:t>
            </a:r>
            <a:br>
              <a:rPr lang="en-US" sz="1000">
                <a:latin typeface="Open Sans"/>
                <a:ea typeface="Open Sans"/>
              </a:rPr>
            </a:br>
            <a:endParaRPr lang="en-US" sz="1000" b="1">
              <a:latin typeface="Open Sans"/>
              <a:ea typeface="Open Sans"/>
              <a:cs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Communication &amp; Awareness: </a:t>
            </a:r>
            <a:r>
              <a:rPr lang="en-US" sz="1000">
                <a:latin typeface="Open Sans"/>
                <a:ea typeface="Open Sans"/>
              </a:rPr>
              <a:t>Employees will be informed about the project via email (attaching the FAQ document and high-level deck) and managers will be instructed to inform their teams. IT leaders will be readily available to answer questions from teams; individual contributors should consolidate their inquiries to their managers to streamline communication.</a:t>
            </a:r>
            <a:br>
              <a:rPr lang="en-US" sz="1000">
                <a:latin typeface="Open Sans"/>
                <a:ea typeface="Open Sans"/>
              </a:rPr>
            </a:br>
            <a:endParaRPr lang="en-US" sz="1000">
              <a:latin typeface="Open Sans"/>
              <a:ea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Data Migration &amp; System Integration:</a:t>
            </a:r>
            <a:r>
              <a:rPr lang="en-US" sz="1000">
                <a:solidFill>
                  <a:schemeClr val="tx1"/>
                </a:solidFill>
                <a:latin typeface="Open Sans"/>
                <a:ea typeface="Open Sans"/>
                <a:cs typeface="Open Sans"/>
              </a:rPr>
              <a:t> </a:t>
            </a:r>
            <a:r>
              <a:rPr lang="en-US" sz="1000">
                <a:latin typeface="Open Sans"/>
                <a:ea typeface="Open Sans"/>
                <a:cs typeface="Times New Roman"/>
              </a:rPr>
              <a:t>IT will collaborate with </a:t>
            </a:r>
            <a:r>
              <a:rPr lang="en-US" sz="1000" err="1">
                <a:latin typeface="Open Sans"/>
                <a:ea typeface="Open Sans"/>
                <a:cs typeface="Times New Roman"/>
              </a:rPr>
              <a:t>SeedDMS</a:t>
            </a:r>
            <a:r>
              <a:rPr lang="en-US" sz="1000">
                <a:latin typeface="Open Sans"/>
                <a:ea typeface="Open Sans"/>
                <a:cs typeface="Times New Roman"/>
              </a:rPr>
              <a:t> and MySQL administrators to establish secure integration protocols and conduct through testing to ensure data integrity and functionality after migration. </a:t>
            </a:r>
            <a:r>
              <a:rPr lang="en-US" sz="1000">
                <a:latin typeface="Open Sans"/>
                <a:ea typeface="Open Sans"/>
              </a:rPr>
              <a:t>If there is any potential loss of access to </a:t>
            </a:r>
            <a:r>
              <a:rPr lang="en-US" sz="1000" err="1">
                <a:latin typeface="Open Sans"/>
                <a:ea typeface="Open Sans"/>
              </a:rPr>
              <a:t>SeedDMS</a:t>
            </a:r>
            <a:r>
              <a:rPr lang="en-US" sz="1000">
                <a:latin typeface="Open Sans"/>
                <a:ea typeface="Open Sans"/>
              </a:rPr>
              <a:t> during data migration and system integration, employees will be notified in advance to export any documents prior to the scheduled activities. </a:t>
            </a:r>
            <a:endParaRPr lang="en-US" sz="1000">
              <a:latin typeface="Open Sans"/>
              <a:ea typeface="Open Sans"/>
              <a:cs typeface="Open Sans"/>
            </a:endParaRPr>
          </a:p>
          <a:p>
            <a:pPr marL="228600" indent="-228600">
              <a:buClr>
                <a:schemeClr val="tx1"/>
              </a:buClr>
              <a:buFont typeface="+mj-lt"/>
              <a:buAutoNum type="arabicPeriod"/>
            </a:pPr>
            <a:endParaRPr lang="en-US" sz="1000">
              <a:solidFill>
                <a:schemeClr val="tx1"/>
              </a:solidFill>
              <a:latin typeface="Open Sans"/>
              <a:ea typeface="Open Sans"/>
              <a:cs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System Training &amp; Support:</a:t>
            </a:r>
            <a:r>
              <a:rPr lang="en-US" sz="1000" b="1">
                <a:latin typeface="Open Sans"/>
                <a:ea typeface="Open Sans"/>
                <a:cs typeface="Open Sans"/>
              </a:rPr>
              <a:t> </a:t>
            </a:r>
            <a:r>
              <a:rPr lang="en-US" sz="1000">
                <a:latin typeface="Open Sans"/>
                <a:ea typeface="Open Sans"/>
                <a:cs typeface="Open Sans"/>
              </a:rPr>
              <a:t>A live training session will be offered by the IT team to train employees and admin users on how to use the EMS; the session will be recorded and available for employees who are unable to attend. Additionally, the IT team will provide video tutorials and guides on how to navigate the EMS and explain the capabilities of the Dashboards &amp; Reports Module. The IT team will intake feedback and questions throughout the process and create and share additional documentation as needed.</a:t>
            </a:r>
          </a:p>
          <a:p>
            <a:pPr marL="228600" indent="-228600">
              <a:buClr>
                <a:schemeClr val="tx1"/>
              </a:buClr>
              <a:buFont typeface="+mj-lt"/>
              <a:buAutoNum type="arabicPeriod"/>
            </a:pPr>
            <a:endParaRPr lang="en-US" sz="1000">
              <a:solidFill>
                <a:schemeClr val="tx1"/>
              </a:solidFill>
              <a:latin typeface="Open Sans"/>
              <a:ea typeface="Open Sans"/>
              <a:cs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System Rollout: </a:t>
            </a:r>
            <a:r>
              <a:rPr lang="en-US" sz="1000">
                <a:latin typeface="Open Sans"/>
                <a:ea typeface="Open Sans"/>
                <a:cs typeface="Open Sans"/>
              </a:rPr>
              <a:t>When the EMS is deployed organization-wide, the IT team will provide continuous support and welcome feedback. As new updates or future functionalities to the EMS become available, the IT team will develop standardized communication templates and a communication plan to inform employees.</a:t>
            </a:r>
          </a:p>
        </p:txBody>
      </p:sp>
      <p:sp>
        <p:nvSpPr>
          <p:cNvPr id="7" name="Title 1">
            <a:extLst>
              <a:ext uri="{FF2B5EF4-FFF2-40B4-BE49-F238E27FC236}">
                <a16:creationId xmlns:a16="http://schemas.microsoft.com/office/drawing/2014/main" id="{CA41485D-33D9-80AF-BA85-71248C82EAB7}"/>
              </a:ext>
            </a:extLst>
          </p:cNvPr>
          <p:cNvSpPr>
            <a:spLocks noGrp="1"/>
          </p:cNvSpPr>
          <p:nvPr>
            <p:ph type="title"/>
          </p:nvPr>
        </p:nvSpPr>
        <p:spPr>
          <a:xfrm>
            <a:off x="1016454" y="507299"/>
            <a:ext cx="7111092" cy="572700"/>
          </a:xfrm>
        </p:spPr>
        <p:txBody>
          <a:bodyPr anchor="ctr"/>
          <a:lstStyle/>
          <a:p>
            <a:r>
              <a:rPr lang="en-US" sz="2000">
                <a:solidFill>
                  <a:schemeClr val="tx1"/>
                </a:solidFill>
                <a:latin typeface="Open Sans"/>
                <a:ea typeface="Open Sans"/>
                <a:cs typeface="Open Sans"/>
              </a:rPr>
              <a:t>Change Management Plan</a:t>
            </a:r>
            <a:endParaRPr lang="en-US" sz="2000" b="0" baseline="30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8FBA1965-3041-E1A7-49AB-7AD0D720BD7B}"/>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278950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2" name="TextBox 1">
            <a:extLst>
              <a:ext uri="{FF2B5EF4-FFF2-40B4-BE49-F238E27FC236}">
                <a16:creationId xmlns:a16="http://schemas.microsoft.com/office/drawing/2014/main" id="{600B4075-CC5C-B204-7134-EED42683E44E}"/>
              </a:ext>
            </a:extLst>
          </p:cNvPr>
          <p:cNvSpPr txBox="1"/>
          <p:nvPr/>
        </p:nvSpPr>
        <p:spPr>
          <a:xfrm>
            <a:off x="1431863" y="4774168"/>
            <a:ext cx="6280275" cy="369332"/>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IBM. (n.d.). Data Breach.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https://www.ibm.com/topics/data-breach</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Wikipedia. (2024, Apr 14). Data loss. In Wikipedia.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https://en.wikipedia.org/wiki/Data_loss</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[3]. </a:t>
            </a:r>
            <a:r>
              <a:rPr lang="en-US" sz="600" err="1">
                <a:latin typeface="Open Sans" panose="020B0606030504020204" pitchFamily="34" charset="0"/>
                <a:ea typeface="Open Sans" panose="020B0606030504020204" pitchFamily="34" charset="0"/>
                <a:cs typeface="Open Sans" panose="020B0606030504020204" pitchFamily="34" charset="0"/>
              </a:rPr>
              <a:t>Legowski</a:t>
            </a:r>
            <a:r>
              <a:rPr lang="en-US" sz="600">
                <a:latin typeface="Open Sans" panose="020B0606030504020204" pitchFamily="34" charset="0"/>
                <a:ea typeface="Open Sans" panose="020B0606030504020204" pitchFamily="34" charset="0"/>
                <a:cs typeface="Open Sans" panose="020B0606030504020204" pitchFamily="34" charset="0"/>
              </a:rPr>
              <a:t>, A. (2022, June 6). System Downtime. </a:t>
            </a:r>
            <a:r>
              <a:rPr lang="en-US" sz="600" err="1">
                <a:latin typeface="Open Sans" panose="020B0606030504020204" pitchFamily="34" charset="0"/>
                <a:ea typeface="Open Sans" panose="020B0606030504020204" pitchFamily="34" charset="0"/>
                <a:cs typeface="Open Sans" panose="020B0606030504020204" pitchFamily="34" charset="0"/>
              </a:rPr>
              <a:t>Pretius</a:t>
            </a:r>
            <a:r>
              <a:rPr lang="en-US" sz="600">
                <a:latin typeface="Open Sans" panose="020B0606030504020204" pitchFamily="34" charset="0"/>
                <a:ea typeface="Open Sans" panose="020B0606030504020204" pitchFamily="34" charset="0"/>
                <a:cs typeface="Open Sans" panose="020B0606030504020204" pitchFamily="34" charset="0"/>
              </a:rPr>
              <a:t> Blog.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https://pretius.com/blog/system-downtime/</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1244;p59">
            <a:extLst>
              <a:ext uri="{FF2B5EF4-FFF2-40B4-BE49-F238E27FC236}">
                <a16:creationId xmlns:a16="http://schemas.microsoft.com/office/drawing/2014/main" id="{1764E471-9CB1-1A18-5476-B1ADABC93083}"/>
              </a:ext>
            </a:extLst>
          </p:cNvPr>
          <p:cNvSpPr txBox="1">
            <a:spLocks/>
          </p:cNvSpPr>
          <p:nvPr/>
        </p:nvSpPr>
        <p:spPr>
          <a:xfrm>
            <a:off x="720000" y="17437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sz="2400">
                <a:latin typeface="Open Sans" panose="020B0606030504020204" pitchFamily="34" charset="0"/>
                <a:ea typeface="Open Sans" panose="020B0606030504020204" pitchFamily="34" charset="0"/>
                <a:cs typeface="Open Sans" panose="020B0606030504020204" pitchFamily="34" charset="0"/>
              </a:rPr>
              <a:t>Software Disasters &amp; Mitigation</a:t>
            </a:r>
          </a:p>
        </p:txBody>
      </p:sp>
      <p:graphicFrame>
        <p:nvGraphicFramePr>
          <p:cNvPr id="7" name="Table 6">
            <a:extLst>
              <a:ext uri="{FF2B5EF4-FFF2-40B4-BE49-F238E27FC236}">
                <a16:creationId xmlns:a16="http://schemas.microsoft.com/office/drawing/2014/main" id="{F9729BD8-2976-8161-F7E0-204AF025ECEF}"/>
              </a:ext>
            </a:extLst>
          </p:cNvPr>
          <p:cNvGraphicFramePr>
            <a:graphicFrameLocks noGrp="1"/>
          </p:cNvGraphicFramePr>
          <p:nvPr>
            <p:extLst>
              <p:ext uri="{D42A27DB-BD31-4B8C-83A1-F6EECF244321}">
                <p14:modId xmlns:p14="http://schemas.microsoft.com/office/powerpoint/2010/main" val="4232134268"/>
              </p:ext>
            </p:extLst>
          </p:nvPr>
        </p:nvGraphicFramePr>
        <p:xfrm>
          <a:off x="396240" y="747075"/>
          <a:ext cx="8351520" cy="3909060"/>
        </p:xfrm>
        <a:graphic>
          <a:graphicData uri="http://schemas.openxmlformats.org/drawingml/2006/table">
            <a:tbl>
              <a:tblPr firstRow="1" bandRow="1">
                <a:tableStyleId>{F6D6EA9A-273F-4AC8-9EDF-B5E7F9130763}</a:tableStyleId>
              </a:tblPr>
              <a:tblGrid>
                <a:gridCol w="914400">
                  <a:extLst>
                    <a:ext uri="{9D8B030D-6E8A-4147-A177-3AD203B41FA5}">
                      <a16:colId xmlns:a16="http://schemas.microsoft.com/office/drawing/2014/main" val="3936168760"/>
                    </a:ext>
                  </a:extLst>
                </a:gridCol>
                <a:gridCol w="2651760">
                  <a:extLst>
                    <a:ext uri="{9D8B030D-6E8A-4147-A177-3AD203B41FA5}">
                      <a16:colId xmlns:a16="http://schemas.microsoft.com/office/drawing/2014/main" val="2767577473"/>
                    </a:ext>
                  </a:extLst>
                </a:gridCol>
                <a:gridCol w="1219200">
                  <a:extLst>
                    <a:ext uri="{9D8B030D-6E8A-4147-A177-3AD203B41FA5}">
                      <a16:colId xmlns:a16="http://schemas.microsoft.com/office/drawing/2014/main" val="3403970101"/>
                    </a:ext>
                  </a:extLst>
                </a:gridCol>
                <a:gridCol w="3566160">
                  <a:extLst>
                    <a:ext uri="{9D8B030D-6E8A-4147-A177-3AD203B41FA5}">
                      <a16:colId xmlns:a16="http://schemas.microsoft.com/office/drawing/2014/main" val="3998025648"/>
                    </a:ext>
                  </a:extLst>
                </a:gridCol>
              </a:tblGrid>
              <a:tr h="274320">
                <a:tc>
                  <a:txBody>
                    <a:bodyPr/>
                    <a:lstStyle/>
                    <a:p>
                      <a:pPr algn="ctr"/>
                      <a:r>
                        <a:rPr lang="en-US" sz="1050" b="1">
                          <a:solidFill>
                            <a:schemeClr val="bg1"/>
                          </a:solidFill>
                          <a:latin typeface="+mn-lt"/>
                        </a:rPr>
                        <a:t>Disaster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tc>
                  <a:txBody>
                    <a:bodyPr/>
                    <a:lstStyle/>
                    <a:p>
                      <a:pPr algn="ctr"/>
                      <a:r>
                        <a:rPr lang="en-US" sz="1050" b="1">
                          <a:solidFill>
                            <a:schemeClr val="bg1"/>
                          </a:solidFill>
                          <a:latin typeface="+mn-lt"/>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tc>
                  <a:txBody>
                    <a:bodyPr/>
                    <a:lstStyle/>
                    <a:p>
                      <a:pPr algn="ctr"/>
                      <a:r>
                        <a:rPr lang="en-US" sz="1050" b="1">
                          <a:solidFill>
                            <a:schemeClr val="bg1"/>
                          </a:solidFill>
                          <a:latin typeface="+mn-lt"/>
                        </a:rPr>
                        <a:t>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tc>
                  <a:txBody>
                    <a:bodyPr/>
                    <a:lstStyle/>
                    <a:p>
                      <a:pPr algn="ctr"/>
                      <a:r>
                        <a:rPr lang="en-US" sz="1050" b="1">
                          <a:solidFill>
                            <a:schemeClr val="bg1"/>
                          </a:solidFill>
                          <a:latin typeface="+mn-lt"/>
                        </a:rPr>
                        <a:t>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extLst>
                  <a:ext uri="{0D108BD9-81ED-4DB2-BD59-A6C34878D82A}">
                    <a16:rowId xmlns:a16="http://schemas.microsoft.com/office/drawing/2014/main" val="3424042554"/>
                  </a:ext>
                </a:extLst>
              </a:tr>
              <a:tr h="861003">
                <a:tc>
                  <a:txBody>
                    <a:bodyPr/>
                    <a:lstStyle/>
                    <a:p>
                      <a:pPr algn="ctr"/>
                      <a:r>
                        <a:rPr lang="en-US" sz="1050" i="1">
                          <a:solidFill>
                            <a:schemeClr val="tx1"/>
                          </a:solidFill>
                          <a:latin typeface="+mn-lt"/>
                        </a:rPr>
                        <a:t>Data Breach</a:t>
                      </a:r>
                      <a:r>
                        <a:rPr lang="en-US" sz="1050" i="1" baseline="3000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D6CF"/>
                    </a:solidFill>
                  </a:tcPr>
                </a:tc>
                <a:tc>
                  <a:txBody>
                    <a:bodyPr/>
                    <a:lstStyle/>
                    <a:p>
                      <a:r>
                        <a:rPr lang="en-US" sz="1050">
                          <a:solidFill>
                            <a:srgbClr val="000000"/>
                          </a:solidFill>
                          <a:latin typeface="+mn-lt"/>
                        </a:rPr>
                        <a:t>Data breach occurs when unauthorized individuals gain access to sensitive environmental data stored within our system, such as customer information, compliance records, or research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r>
                        <a:rPr lang="en-US" sz="1050">
                          <a:solidFill>
                            <a:srgbClr val="000000"/>
                          </a:solidFill>
                          <a:latin typeface="+mn-lt"/>
                        </a:rPr>
                        <a:t>Compromised user privacy, loss of trust, legal consequences.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pPr marL="285750" indent="-285750">
                        <a:buFont typeface="Arial" panose="020B0604020202020204" pitchFamily="34" charset="0"/>
                        <a:buChar char="•"/>
                      </a:pPr>
                      <a:r>
                        <a:rPr lang="en-US" sz="1050">
                          <a:solidFill>
                            <a:srgbClr val="000000"/>
                          </a:solidFill>
                          <a:latin typeface="+mn-lt"/>
                        </a:rPr>
                        <a:t>Enforce strict access controls and authentication mechanisms (User Story 3.1).</a:t>
                      </a:r>
                    </a:p>
                    <a:p>
                      <a:pPr marL="285750" indent="-285750">
                        <a:buFont typeface="Arial" panose="020B0604020202020204" pitchFamily="34" charset="0"/>
                        <a:buChar char="•"/>
                      </a:pPr>
                      <a:r>
                        <a:rPr lang="en-US" sz="1050">
                          <a:solidFill>
                            <a:srgbClr val="000000"/>
                          </a:solidFill>
                          <a:latin typeface="+mn-lt"/>
                        </a:rPr>
                        <a:t>Implement robust encryption protocols to safeguard sensitive data stored within the system (User Story 3.3).</a:t>
                      </a:r>
                    </a:p>
                    <a:p>
                      <a:pPr marL="285750" indent="-285750">
                        <a:buFont typeface="Arial" panose="020B0604020202020204" pitchFamily="34" charset="0"/>
                        <a:buChar char="•"/>
                      </a:pPr>
                      <a:r>
                        <a:rPr lang="en-US" sz="1050">
                          <a:solidFill>
                            <a:srgbClr val="000000"/>
                          </a:solidFill>
                          <a:latin typeface="+mn-lt"/>
                        </a:rPr>
                        <a:t>Conduct regular security audits and vulnerability assessments (User Story 3.3).</a:t>
                      </a:r>
                    </a:p>
                    <a:p>
                      <a:pPr marL="285750" indent="-285750">
                        <a:buFont typeface="Arial" panose="020B0604020202020204" pitchFamily="34" charset="0"/>
                        <a:buChar char="•"/>
                      </a:pPr>
                      <a:r>
                        <a:rPr lang="en-US" sz="1050">
                          <a:solidFill>
                            <a:srgbClr val="000000"/>
                          </a:solidFill>
                          <a:latin typeface="+mn-lt"/>
                        </a:rPr>
                        <a:t>Provide user education on data security.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extLst>
                  <a:ext uri="{0D108BD9-81ED-4DB2-BD59-A6C34878D82A}">
                    <a16:rowId xmlns:a16="http://schemas.microsoft.com/office/drawing/2014/main" val="908009791"/>
                  </a:ext>
                </a:extLst>
              </a:tr>
              <a:tr h="870903">
                <a:tc>
                  <a:txBody>
                    <a:bodyPr/>
                    <a:lstStyle/>
                    <a:p>
                      <a:pPr algn="ctr"/>
                      <a:r>
                        <a:rPr lang="en-US" sz="1050" i="1">
                          <a:solidFill>
                            <a:schemeClr val="tx1"/>
                          </a:solidFill>
                          <a:latin typeface="+mn-lt"/>
                        </a:rPr>
                        <a:t>Data Loss</a:t>
                      </a:r>
                      <a:r>
                        <a:rPr lang="en-US" sz="1050" b="0" i="1" u="none" strike="noStrike" cap="none" baseline="30000">
                          <a:solidFill>
                            <a:schemeClr val="tx1"/>
                          </a:solidFill>
                          <a:latin typeface="Arial"/>
                          <a:cs typeface="Arial"/>
                          <a:sym typeface="Arial"/>
                        </a:rPr>
                        <a:t>2</a:t>
                      </a:r>
                      <a:endParaRPr lang="en-US" sz="1050" i="1">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D6CF"/>
                    </a:solidFill>
                  </a:tcPr>
                </a:tc>
                <a:tc>
                  <a:txBody>
                    <a:bodyPr/>
                    <a:lstStyle/>
                    <a:p>
                      <a:r>
                        <a:rPr lang="en-US" sz="1050">
                          <a:solidFill>
                            <a:srgbClr val="000000"/>
                          </a:solidFill>
                          <a:latin typeface="+mn-lt"/>
                        </a:rPr>
                        <a:t>Data loss occurs when critical environmental data stored within our system is accidentally deleted, corrupted, or becomes inaccessible due to software errors, hardware failures, or human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r>
                        <a:rPr lang="en-US" sz="1050">
                          <a:solidFill>
                            <a:srgbClr val="000000"/>
                          </a:solidFill>
                          <a:latin typeface="+mn-lt"/>
                        </a:rPr>
                        <a:t>Loss of valuable data, hindrance to decision-making processes.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pPr marL="285750" indent="-285750">
                        <a:buClr>
                          <a:schemeClr val="tx1"/>
                        </a:buClr>
                        <a:buFont typeface="Arial" panose="020B0604020202020204" pitchFamily="34" charset="0"/>
                        <a:buChar char="•"/>
                      </a:pPr>
                      <a:r>
                        <a:rPr lang="en-US" sz="1050">
                          <a:solidFill>
                            <a:srgbClr val="000000"/>
                          </a:solidFill>
                          <a:latin typeface="+mn-lt"/>
                        </a:rPr>
                        <a:t>Implement data backup and recovery procedures (User Story 3.0).</a:t>
                      </a:r>
                    </a:p>
                    <a:p>
                      <a:pPr marL="285750" indent="-285750">
                        <a:buClr>
                          <a:schemeClr val="tx1"/>
                        </a:buClr>
                        <a:buFont typeface="Arial" panose="020B0604020202020204" pitchFamily="34" charset="0"/>
                        <a:buChar char="•"/>
                      </a:pPr>
                      <a:r>
                        <a:rPr lang="en-US" sz="1050">
                          <a:solidFill>
                            <a:srgbClr val="000000"/>
                          </a:solidFill>
                          <a:latin typeface="+mn-lt"/>
                        </a:rPr>
                        <a:t>Conduct regular backups of environmental data (User Story 3.0).</a:t>
                      </a:r>
                    </a:p>
                    <a:p>
                      <a:pPr marL="285750" indent="-285750">
                        <a:buClr>
                          <a:schemeClr val="tx1"/>
                        </a:buClr>
                        <a:buFont typeface="Arial" panose="020B0604020202020204" pitchFamily="34" charset="0"/>
                        <a:buChar char="•"/>
                      </a:pPr>
                      <a:r>
                        <a:rPr lang="en-US" sz="1050">
                          <a:solidFill>
                            <a:srgbClr val="000000"/>
                          </a:solidFill>
                          <a:latin typeface="+mn-lt"/>
                        </a:rPr>
                        <a:t>Test backup and recovery processes for data integrity (User Story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extLst>
                  <a:ext uri="{0D108BD9-81ED-4DB2-BD59-A6C34878D82A}">
                    <a16:rowId xmlns:a16="http://schemas.microsoft.com/office/drawing/2014/main" val="1079550635"/>
                  </a:ext>
                </a:extLst>
              </a:tr>
              <a:tr h="870903">
                <a:tc>
                  <a:txBody>
                    <a:bodyPr/>
                    <a:lstStyle/>
                    <a:p>
                      <a:pPr algn="ctr"/>
                      <a:r>
                        <a:rPr lang="en-US" sz="1050" i="1">
                          <a:solidFill>
                            <a:schemeClr val="tx1"/>
                          </a:solidFill>
                          <a:latin typeface="+mn-lt"/>
                        </a:rPr>
                        <a:t>System Downtime</a:t>
                      </a:r>
                      <a:r>
                        <a:rPr lang="en-US" sz="1050" b="0" i="1" u="none" strike="noStrike" cap="none" baseline="30000">
                          <a:solidFill>
                            <a:schemeClr val="tx1"/>
                          </a:solidFill>
                          <a:latin typeface="Arial"/>
                          <a:cs typeface="Arial"/>
                          <a:sym typeface="Arial"/>
                        </a:rPr>
                        <a:t>3</a:t>
                      </a:r>
                      <a:endParaRPr lang="en-US" sz="1050" i="1">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D6CF"/>
                    </a:solidFill>
                  </a:tcPr>
                </a:tc>
                <a:tc>
                  <a:txBody>
                    <a:bodyPr/>
                    <a:lstStyle/>
                    <a:p>
                      <a:r>
                        <a:rPr lang="en-US" sz="1050">
                          <a:solidFill>
                            <a:srgbClr val="000000"/>
                          </a:solidFill>
                          <a:latin typeface="+mn-lt"/>
                        </a:rPr>
                        <a:t>System downtime occurs when our Environmental Management System experiences prolonged periods of unavailability due to software bugs, hardware failures, or cyberattacks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r>
                        <a:rPr lang="en-US" sz="1050">
                          <a:solidFill>
                            <a:srgbClr val="000000"/>
                          </a:solidFill>
                          <a:latin typeface="+mn-lt"/>
                        </a:rPr>
                        <a:t>Disrupted access to critical environmental data, loss of productivity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pPr marL="285750" indent="-285750">
                        <a:buClr>
                          <a:schemeClr val="tx1"/>
                        </a:buClr>
                        <a:buFont typeface="Arial" panose="020B0604020202020204" pitchFamily="34" charset="0"/>
                        <a:buChar char="•"/>
                      </a:pPr>
                      <a:r>
                        <a:rPr lang="en-US" sz="1050">
                          <a:solidFill>
                            <a:srgbClr val="000000"/>
                          </a:solidFill>
                          <a:latin typeface="+mn-lt"/>
                        </a:rPr>
                        <a:t>Implement redundancy and failover mechanisms (User Story 3.1).</a:t>
                      </a:r>
                    </a:p>
                    <a:p>
                      <a:pPr marL="285750" indent="-285750">
                        <a:buClr>
                          <a:schemeClr val="tx1"/>
                        </a:buClr>
                        <a:buFont typeface="Arial" panose="020B0604020202020204" pitchFamily="34" charset="0"/>
                        <a:buChar char="•"/>
                      </a:pPr>
                      <a:r>
                        <a:rPr lang="en-US" sz="1050">
                          <a:solidFill>
                            <a:srgbClr val="000000"/>
                          </a:solidFill>
                          <a:latin typeface="+mn-lt"/>
                        </a:rPr>
                        <a:t>Conduct regular system maintenance and updates and monitor system health and performance (User Story 3.2).</a:t>
                      </a:r>
                    </a:p>
                    <a:p>
                      <a:pPr marL="285750" indent="-285750">
                        <a:buClr>
                          <a:schemeClr val="tx1"/>
                        </a:buClr>
                        <a:buFont typeface="Arial" panose="020B0604020202020204" pitchFamily="34" charset="0"/>
                        <a:buChar char="•"/>
                      </a:pPr>
                      <a:r>
                        <a:rPr lang="en-US" sz="1050">
                          <a:solidFill>
                            <a:srgbClr val="000000"/>
                          </a:solidFill>
                          <a:latin typeface="+mn-lt"/>
                        </a:rPr>
                        <a:t>Establish incident response procedures (User Story 3.1,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extLst>
                  <a:ext uri="{0D108BD9-81ED-4DB2-BD59-A6C34878D82A}">
                    <a16:rowId xmlns:a16="http://schemas.microsoft.com/office/drawing/2014/main" val="3147354004"/>
                  </a:ext>
                </a:extLst>
              </a:tr>
            </a:tbl>
          </a:graphicData>
        </a:graphic>
      </p:graphicFrame>
      <p:sp>
        <p:nvSpPr>
          <p:cNvPr id="5" name="Google Shape;966;p41">
            <a:extLst>
              <a:ext uri="{FF2B5EF4-FFF2-40B4-BE49-F238E27FC236}">
                <a16:creationId xmlns:a16="http://schemas.microsoft.com/office/drawing/2014/main" id="{0D23C4F0-BDA2-DF54-2C4E-1C08250019C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2536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398856964"/>
              </p:ext>
            </p:extLst>
          </p:nvPr>
        </p:nvGraphicFramePr>
        <p:xfrm>
          <a:off x="270746" y="868680"/>
          <a:ext cx="8602509" cy="3582147"/>
        </p:xfrm>
        <a:graphic>
          <a:graphicData uri="http://schemas.openxmlformats.org/drawingml/2006/table">
            <a:tbl>
              <a:tblPr bandRow="1">
                <a:tableStyleId>{F6D6EA9A-273F-4AC8-9EDF-B5E7F9130763}</a:tableStyleId>
              </a:tblPr>
              <a:tblGrid>
                <a:gridCol w="1188720">
                  <a:extLst>
                    <a:ext uri="{9D8B030D-6E8A-4147-A177-3AD203B41FA5}">
                      <a16:colId xmlns:a16="http://schemas.microsoft.com/office/drawing/2014/main" val="2118406288"/>
                    </a:ext>
                  </a:extLst>
                </a:gridCol>
                <a:gridCol w="694764">
                  <a:extLst>
                    <a:ext uri="{9D8B030D-6E8A-4147-A177-3AD203B41FA5}">
                      <a16:colId xmlns:a16="http://schemas.microsoft.com/office/drawing/2014/main" val="2709771412"/>
                    </a:ext>
                  </a:extLst>
                </a:gridCol>
                <a:gridCol w="1434348">
                  <a:extLst>
                    <a:ext uri="{9D8B030D-6E8A-4147-A177-3AD203B41FA5}">
                      <a16:colId xmlns:a16="http://schemas.microsoft.com/office/drawing/2014/main" val="2932804735"/>
                    </a:ext>
                  </a:extLst>
                </a:gridCol>
                <a:gridCol w="914400">
                  <a:extLst>
                    <a:ext uri="{9D8B030D-6E8A-4147-A177-3AD203B41FA5}">
                      <a16:colId xmlns:a16="http://schemas.microsoft.com/office/drawing/2014/main" val="1916907430"/>
                    </a:ext>
                  </a:extLst>
                </a:gridCol>
                <a:gridCol w="1523998">
                  <a:extLst>
                    <a:ext uri="{9D8B030D-6E8A-4147-A177-3AD203B41FA5}">
                      <a16:colId xmlns:a16="http://schemas.microsoft.com/office/drawing/2014/main" val="282752497"/>
                    </a:ext>
                  </a:extLst>
                </a:gridCol>
                <a:gridCol w="2846279">
                  <a:extLst>
                    <a:ext uri="{9D8B030D-6E8A-4147-A177-3AD203B41FA5}">
                      <a16:colId xmlns:a16="http://schemas.microsoft.com/office/drawing/2014/main" val="1217935287"/>
                    </a:ext>
                  </a:extLst>
                </a:gridCol>
              </a:tblGrid>
              <a:tr h="343647">
                <a:tc>
                  <a:txBody>
                    <a:bodyPr/>
                    <a:lstStyle/>
                    <a:p>
                      <a:pPr lvl="0" algn="ctr">
                        <a:spcBef>
                          <a:spcPts val="0"/>
                        </a:spcBef>
                        <a:spcAft>
                          <a:spcPts val="0"/>
                        </a:spcAft>
                        <a:buNone/>
                      </a:pPr>
                      <a:r>
                        <a:rPr lang="en-US" sz="1000" b="1">
                          <a:solidFill>
                            <a:schemeClr val="accent6"/>
                          </a:solidFill>
                          <a:effectLst/>
                          <a:latin typeface="+mn-lt"/>
                          <a:ea typeface="Open Sans"/>
                          <a:cs typeface="Open Sans"/>
                        </a:rPr>
                        <a:t>Type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Priority</a:t>
                      </a:r>
                      <a:endParaRPr lang="en-US" sz="1100">
                        <a:solidFill>
                          <a:schemeClr val="accent6"/>
                        </a:solidFill>
                        <a:effectLst/>
                        <a:latin typeface="+mn-lt"/>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Risk</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Likelihood</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Impact</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Mitigation</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642470">
                <a:tc rowSpan="3">
                  <a:txBody>
                    <a:bodyPr/>
                    <a:lstStyle/>
                    <a:p>
                      <a:pPr lvl="0" algn="ctr">
                        <a:spcBef>
                          <a:spcPts val="0"/>
                        </a:spcBef>
                        <a:spcAft>
                          <a:spcPts val="0"/>
                        </a:spcAft>
                        <a:buNone/>
                      </a:pPr>
                      <a:r>
                        <a:rPr lang="en-US" sz="1000" b="0" i="1" u="none" strike="noStrike" noProof="0">
                          <a:solidFill>
                            <a:srgbClr val="005C51"/>
                          </a:solidFill>
                          <a:effectLst/>
                          <a:latin typeface="+mn-lt"/>
                        </a:rPr>
                        <a:t>Technical</a:t>
                      </a:r>
                      <a:r>
                        <a:rPr lang="en-US" sz="1000" b="0" i="1" u="none" strike="noStrike" baseline="30000" noProof="0">
                          <a:solidFill>
                            <a:srgbClr val="005C51"/>
                          </a:solidFill>
                          <a:effectLst/>
                          <a:latin typeface="+mn-lt"/>
                        </a:rPr>
                        <a:t>2</a:t>
                      </a:r>
                      <a:endParaRPr lang="en-US" sz="1000" baseline="300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B8D6CF"/>
                    </a:solidFill>
                  </a:tcPr>
                </a:tc>
                <a:tc>
                  <a:txBody>
                    <a:bodyPr/>
                    <a:lstStyle/>
                    <a:p>
                      <a:pPr algn="ctr" rtl="0" fontAlgn="ctr">
                        <a:spcBef>
                          <a:spcPts val="0"/>
                        </a:spcBef>
                        <a:spcAft>
                          <a:spcPts val="0"/>
                        </a:spcAft>
                      </a:pPr>
                      <a:r>
                        <a:rPr lang="en-US" sz="1100">
                          <a:solidFill>
                            <a:schemeClr val="tx1"/>
                          </a:solidFill>
                          <a:effectLst/>
                          <a:latin typeface="+mn-lt"/>
                          <a:ea typeface="Open Sans"/>
                          <a:cs typeface="Open Sans"/>
                        </a:rPr>
                        <a:t>1</a:t>
                      </a:r>
                      <a:endParaRPr lang="en-US">
                        <a:solidFill>
                          <a:schemeClr val="tx1"/>
                        </a:solidFill>
                        <a:effectLst/>
                        <a:latin typeface="+mn-lt"/>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1500"/>
                        </a:spcBef>
                        <a:spcAft>
                          <a:spcPts val="1500"/>
                        </a:spcAft>
                      </a:pPr>
                      <a:r>
                        <a:rPr lang="en-US" sz="1000">
                          <a:solidFill>
                            <a:srgbClr val="000000"/>
                          </a:solidFill>
                          <a:effectLst/>
                          <a:latin typeface="+mn-lt"/>
                          <a:ea typeface="Open Sans"/>
                          <a:cs typeface="Open Sans"/>
                        </a:rPr>
                        <a:t>Challenges in data migration from Excel to MySQL</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mn-lt"/>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Data inconsistency, and disruption of business operations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Develop a detailed migration plan, utilize MySQL Workbench Migration Wizard, and collaborate with stakeholders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algn="ctr" rtl="0" fontAlgn="ctr">
                        <a:spcBef>
                          <a:spcPts val="0"/>
                        </a:spcBef>
                        <a:spcAft>
                          <a:spcPts val="0"/>
                        </a:spcAft>
                      </a:pPr>
                      <a:r>
                        <a:rPr lang="en-US" sz="1100">
                          <a:solidFill>
                            <a:schemeClr val="tx1"/>
                          </a:solidFill>
                          <a:effectLst/>
                          <a:latin typeface="+mn-lt"/>
                          <a:ea typeface="Open Sans"/>
                          <a:cs typeface="Open Sans"/>
                        </a:rPr>
                        <a:t>2</a:t>
                      </a:r>
                      <a:endParaRPr lang="en-US">
                        <a:solidFill>
                          <a:schemeClr val="tx1"/>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Potential security vulnerabilities within the new system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mn-lt"/>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spcBef>
                          <a:spcPts val="0"/>
                        </a:spcBef>
                        <a:spcAft>
                          <a:spcPts val="0"/>
                        </a:spcAft>
                        <a:buNone/>
                      </a:pPr>
                      <a:r>
                        <a:rPr lang="en-US" sz="1000" b="0" i="0" u="none" strike="noStrike" noProof="0">
                          <a:solidFill>
                            <a:srgbClr val="000000"/>
                          </a:solidFill>
                          <a:effectLst/>
                          <a:latin typeface="+mn-lt"/>
                          <a:ea typeface="Open Sans"/>
                          <a:cs typeface="Open Sans"/>
                        </a:rPr>
                        <a:t>Data breaches</a:t>
                      </a:r>
                      <a:r>
                        <a:rPr lang="en-US" sz="1000">
                          <a:solidFill>
                            <a:srgbClr val="000000"/>
                          </a:solidFill>
                          <a:effectLst/>
                          <a:latin typeface="+mn-lt"/>
                          <a:ea typeface="Open Sans"/>
                          <a:cs typeface="Open Sans"/>
                        </a:rPr>
                        <a:t> and compromised system integrity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Conduct security assessments, implement access controls and encryption, and engage with cybersecurity experts for testing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algn="ctr" rtl="0" fontAlgn="ctr">
                        <a:spcBef>
                          <a:spcPts val="0"/>
                        </a:spcBef>
                        <a:spcAft>
                          <a:spcPts val="0"/>
                        </a:spcAft>
                      </a:pPr>
                      <a:r>
                        <a:rPr lang="en-US" sz="1100">
                          <a:solidFill>
                            <a:schemeClr val="tx1"/>
                          </a:solidFill>
                          <a:effectLst/>
                          <a:latin typeface="+mn-lt"/>
                          <a:ea typeface="Open Sans"/>
                          <a:cs typeface="Open Sans"/>
                        </a:rPr>
                        <a:t>3</a:t>
                      </a:r>
                      <a:endParaRPr lang="en-US">
                        <a:solidFill>
                          <a:schemeClr val="tx1"/>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Insufficient validation leading to inaccurate data</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mn-lt"/>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Compromised data integrity and erroneous decisions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Implement data validation protocols, provide training on data entry best practices, and establish data quality standards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4283407626"/>
                  </a:ext>
                </a:extLst>
              </a:tr>
              <a:tr h="642470">
                <a:tc rowSpan="2">
                  <a:txBody>
                    <a:bodyPr/>
                    <a:lstStyle/>
                    <a:p>
                      <a:pPr lvl="0" algn="ctr">
                        <a:lnSpc>
                          <a:spcPct val="100000"/>
                        </a:lnSpc>
                        <a:spcBef>
                          <a:spcPts val="0"/>
                        </a:spcBef>
                        <a:spcAft>
                          <a:spcPts val="0"/>
                        </a:spcAft>
                        <a:buNone/>
                      </a:pPr>
                      <a:r>
                        <a:rPr lang="en-US" sz="1000" b="0" i="1" u="none" strike="noStrike" noProof="0">
                          <a:solidFill>
                            <a:srgbClr val="005C51"/>
                          </a:solidFill>
                          <a:effectLst/>
                          <a:latin typeface="+mn-lt"/>
                        </a:rPr>
                        <a:t>Project Management</a:t>
                      </a:r>
                      <a:endParaRPr lang="en-US" sz="1000" b="0" i="0" u="none" strike="noStrike" noProof="0">
                        <a:solidFill>
                          <a:srgbClr val="000000"/>
                        </a:solidFill>
                        <a:effectLst/>
                        <a:latin typeface="+mn-lt"/>
                      </a:endParaRPr>
                    </a:p>
                    <a:p>
                      <a:pPr lvl="0" algn="ctr">
                        <a:spcBef>
                          <a:spcPts val="0"/>
                        </a:spcBef>
                        <a:spcAft>
                          <a:spcPts val="0"/>
                        </a:spcAft>
                        <a:buNone/>
                      </a:pPr>
                      <a:endParaRPr lang="en-US" sz="1000" b="0" i="1" u="none" strike="noStrike" noProof="0">
                        <a:solidFill>
                          <a:srgbClr val="005C51"/>
                        </a:solidFill>
                        <a:effectLst/>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a:spcBef>
                          <a:spcPts val="0"/>
                        </a:spcBef>
                        <a:spcAft>
                          <a:spcPts val="0"/>
                        </a:spcAft>
                        <a:buNone/>
                      </a:pPr>
                      <a:r>
                        <a:rPr lang="en-US" sz="1100">
                          <a:solidFill>
                            <a:schemeClr val="tx1"/>
                          </a:solidFill>
                          <a:effectLst/>
                          <a:latin typeface="+mn-lt"/>
                          <a:ea typeface="Open Sans"/>
                          <a:cs typeface="Open Sans"/>
                        </a:rPr>
                        <a:t>1</a:t>
                      </a:r>
                    </a:p>
                  </a:txBody>
                  <a:tcPr marL="95249" marR="95249" marT="95249" marB="95249" anchor="ctr">
                    <a:lnL w="9524">
                      <a:solidFill>
                        <a:srgbClr val="005C51"/>
                      </a:solidFill>
                    </a:lnL>
                    <a:lnR w="9524">
                      <a:solidFill>
                        <a:srgbClr val="005C51"/>
                      </a:solidFill>
                    </a:lnR>
                    <a:lnT w="9525"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mn-lt"/>
                          <a:ea typeface="Open Sans"/>
                          <a:cs typeface="Open Sans"/>
                        </a:rPr>
                        <a:t>Scope creep to extended timelines and increased costs</a:t>
                      </a: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mn-lt"/>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Delayed project delivery, budget overrun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Define clear project scope, establish change control process, and regularly communicate with stakeholders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186603905"/>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a:spcBef>
                          <a:spcPts val="0"/>
                        </a:spcBef>
                        <a:spcAft>
                          <a:spcPts val="0"/>
                        </a:spcAft>
                        <a:buNone/>
                      </a:pPr>
                      <a:r>
                        <a:rPr lang="en-US" sz="1100">
                          <a:solidFill>
                            <a:schemeClr val="tx1"/>
                          </a:solidFill>
                          <a:effectLst/>
                          <a:latin typeface="+mn-lt"/>
                          <a:ea typeface="Open Sans"/>
                          <a:cs typeface="Open Sans"/>
                        </a:rPr>
                        <a:t>2</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lvl="0" rtl="0">
                        <a:spcBef>
                          <a:spcPts val="1500"/>
                        </a:spcBef>
                        <a:spcAft>
                          <a:spcPts val="1500"/>
                        </a:spcAft>
                        <a:buNone/>
                      </a:pPr>
                      <a:r>
                        <a:rPr lang="en-US" sz="1000">
                          <a:solidFill>
                            <a:srgbClr val="000000"/>
                          </a:solidFill>
                          <a:effectLst/>
                          <a:latin typeface="+mn-lt"/>
                          <a:ea typeface="Open Sans"/>
                          <a:cs typeface="Open Sans"/>
                        </a:rPr>
                        <a:t>Underestimation of time and resources needed for tasks</a:t>
                      </a: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mn-lt"/>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Missed deadlines, resource shortages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Conduct thorough project planning, involve team in estimation, and regularly monitor and adjust project schedule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997852509"/>
                  </a:ext>
                </a:extLst>
              </a:tr>
            </a:tbl>
          </a:graphicData>
        </a:graphic>
      </p:graphicFrame>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
        <p:nvSpPr>
          <p:cNvPr id="7" name="Title 1">
            <a:extLst>
              <a:ext uri="{FF2B5EF4-FFF2-40B4-BE49-F238E27FC236}">
                <a16:creationId xmlns:a16="http://schemas.microsoft.com/office/drawing/2014/main" id="{781DE905-2F64-304C-D26C-782B39D9278D}"/>
              </a:ext>
            </a:extLst>
          </p:cNvPr>
          <p:cNvSpPr txBox="1">
            <a:spLocks/>
          </p:cNvSpPr>
          <p:nvPr/>
        </p:nvSpPr>
        <p:spPr>
          <a:xfrm>
            <a:off x="715100" y="213311"/>
            <a:ext cx="7713900" cy="608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sz="2800">
                <a:latin typeface="+mn-lt"/>
                <a:ea typeface="Open Sans"/>
                <a:cs typeface="Open Sans"/>
              </a:rPr>
              <a:t>Risk Management</a:t>
            </a:r>
            <a:r>
              <a:rPr lang="en-US" sz="2800" baseline="30000">
                <a:latin typeface="+mn-lt"/>
                <a:ea typeface="Open Sans"/>
                <a:cs typeface="Open Sans"/>
              </a:rPr>
              <a:t>1</a:t>
            </a:r>
            <a:endParaRPr lang="en-US" sz="2800" baseline="30000">
              <a:latin typeface="+mn-lt"/>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2FD4B40D-EB0C-A02E-FEDE-044151E59C57}"/>
              </a:ext>
            </a:extLst>
          </p:cNvPr>
          <p:cNvSpPr txBox="1"/>
          <p:nvPr/>
        </p:nvSpPr>
        <p:spPr>
          <a:xfrm>
            <a:off x="1056341" y="4561915"/>
            <a:ext cx="55969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[1]. Wikipedia. (2024, Apr 14). Risk management. In Wikipedia. Retrieved from </a:t>
            </a:r>
            <a:r>
              <a:rPr lang="en-US" sz="600">
                <a:latin typeface="+mn-lt"/>
                <a:hlinkClick r:id="rId3"/>
              </a:rPr>
              <a:t>https://en.wikipedia.org/wiki/Risk_management</a:t>
            </a:r>
          </a:p>
          <a:p>
            <a:r>
              <a:rPr lang="en-US" sz="600">
                <a:latin typeface="+mn-lt"/>
                <a:ea typeface="Open Sans"/>
              </a:rPr>
              <a:t>[2]. Nasa. Technical Risk Management. Retrieved from </a:t>
            </a:r>
            <a:r>
              <a:rPr lang="en-US" sz="600">
                <a:latin typeface="+mn-lt"/>
                <a:ea typeface="Open Sans"/>
                <a:hlinkClick r:id="rId4"/>
              </a:rPr>
              <a:t>https://www.nasa.gov/reference/6-4-technical-risk-management/</a:t>
            </a:r>
          </a:p>
        </p:txBody>
      </p:sp>
    </p:spTree>
    <p:extLst>
      <p:ext uri="{BB962C8B-B14F-4D97-AF65-F5344CB8AC3E}">
        <p14:creationId xmlns:p14="http://schemas.microsoft.com/office/powerpoint/2010/main" val="3415570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213311"/>
            <a:ext cx="7713900" cy="608624"/>
          </a:xfrm>
        </p:spPr>
        <p:txBody>
          <a:bodyPr/>
          <a:lstStyle/>
          <a:p>
            <a:r>
              <a:rPr lang="en-US" sz="2800">
                <a:latin typeface="Open Sans"/>
                <a:ea typeface="Open Sans"/>
                <a:cs typeface="Open Sans"/>
              </a:rPr>
              <a:t>Risk Management</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888639037"/>
              </p:ext>
            </p:extLst>
          </p:nvPr>
        </p:nvGraphicFramePr>
        <p:xfrm>
          <a:off x="232667" y="868680"/>
          <a:ext cx="8678667" cy="3803276"/>
        </p:xfrm>
        <a:graphic>
          <a:graphicData uri="http://schemas.openxmlformats.org/drawingml/2006/table">
            <a:tbl>
              <a:tblPr bandRow="1">
                <a:tableStyleId>{F6D6EA9A-273F-4AC8-9EDF-B5E7F9130763}</a:tableStyleId>
              </a:tblPr>
              <a:tblGrid>
                <a:gridCol w="1188720">
                  <a:extLst>
                    <a:ext uri="{9D8B030D-6E8A-4147-A177-3AD203B41FA5}">
                      <a16:colId xmlns:a16="http://schemas.microsoft.com/office/drawing/2014/main" val="2701181769"/>
                    </a:ext>
                  </a:extLst>
                </a:gridCol>
                <a:gridCol w="694944">
                  <a:extLst>
                    <a:ext uri="{9D8B030D-6E8A-4147-A177-3AD203B41FA5}">
                      <a16:colId xmlns:a16="http://schemas.microsoft.com/office/drawing/2014/main" val="2709771412"/>
                    </a:ext>
                  </a:extLst>
                </a:gridCol>
                <a:gridCol w="1435608">
                  <a:extLst>
                    <a:ext uri="{9D8B030D-6E8A-4147-A177-3AD203B41FA5}">
                      <a16:colId xmlns:a16="http://schemas.microsoft.com/office/drawing/2014/main" val="2932804735"/>
                    </a:ext>
                  </a:extLst>
                </a:gridCol>
                <a:gridCol w="914400">
                  <a:extLst>
                    <a:ext uri="{9D8B030D-6E8A-4147-A177-3AD203B41FA5}">
                      <a16:colId xmlns:a16="http://schemas.microsoft.com/office/drawing/2014/main" val="1916907430"/>
                    </a:ext>
                  </a:extLst>
                </a:gridCol>
                <a:gridCol w="1367116">
                  <a:extLst>
                    <a:ext uri="{9D8B030D-6E8A-4147-A177-3AD203B41FA5}">
                      <a16:colId xmlns:a16="http://schemas.microsoft.com/office/drawing/2014/main" val="282752497"/>
                    </a:ext>
                  </a:extLst>
                </a:gridCol>
                <a:gridCol w="3077879">
                  <a:extLst>
                    <a:ext uri="{9D8B030D-6E8A-4147-A177-3AD203B41FA5}">
                      <a16:colId xmlns:a16="http://schemas.microsoft.com/office/drawing/2014/main" val="1217935287"/>
                    </a:ext>
                  </a:extLst>
                </a:gridCol>
              </a:tblGrid>
              <a:tr h="295275">
                <a:tc>
                  <a:txBody>
                    <a:bodyPr/>
                    <a:lstStyle/>
                    <a:p>
                      <a:pPr lvl="0" algn="ctr">
                        <a:spcBef>
                          <a:spcPts val="0"/>
                        </a:spcBef>
                        <a:spcAft>
                          <a:spcPts val="0"/>
                        </a:spcAft>
                        <a:buNone/>
                      </a:pPr>
                      <a:r>
                        <a:rPr lang="en-US" sz="1000" b="1">
                          <a:solidFill>
                            <a:schemeClr val="accent6"/>
                          </a:solidFill>
                          <a:effectLst/>
                          <a:latin typeface="Open Sans"/>
                          <a:ea typeface="Open Sans"/>
                          <a:cs typeface="Open Sans"/>
                        </a:rPr>
                        <a:t>Type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Priority</a:t>
                      </a:r>
                      <a:endParaRPr lang="en-US" sz="1100">
                        <a:solidFill>
                          <a:schemeClr val="accent6"/>
                        </a:solidFill>
                        <a:effectLst/>
                        <a:latin typeface="Open Sans"/>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Risk</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Likelihood</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Impact</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Mitigation</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642470">
                <a:tc rowSpan="2">
                  <a:txBody>
                    <a:bodyPr/>
                    <a:lstStyle/>
                    <a:p>
                      <a:pPr lvl="0" algn="ctr">
                        <a:spcBef>
                          <a:spcPts val="0"/>
                        </a:spcBef>
                        <a:spcAft>
                          <a:spcPts val="0"/>
                        </a:spcAft>
                        <a:buNone/>
                      </a:pPr>
                      <a:r>
                        <a:rPr lang="en-US" sz="1000" b="0" i="1" u="none" strike="noStrike" noProof="0">
                          <a:solidFill>
                            <a:srgbClr val="005C51"/>
                          </a:solidFill>
                          <a:effectLst/>
                          <a:latin typeface="+mn-lt"/>
                        </a:rPr>
                        <a:t>Regulatory and Compliance</a:t>
                      </a:r>
                      <a:endParaRPr lang="en-US" sz="10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B8D6CF"/>
                    </a:solidFill>
                  </a:tcPr>
                </a:tc>
                <a:tc>
                  <a:txBody>
                    <a:bodyPr/>
                    <a:lstStyle/>
                    <a:p>
                      <a:pPr algn="ctr" rtl="0" fontAlgn="ctr">
                        <a:spcBef>
                          <a:spcPts val="0"/>
                        </a:spcBef>
                        <a:spcAft>
                          <a:spcPts val="0"/>
                        </a:spcAft>
                      </a:pPr>
                      <a:r>
                        <a:rPr lang="en-US" sz="1100">
                          <a:solidFill>
                            <a:srgbClr val="000000"/>
                          </a:solidFill>
                          <a:effectLst/>
                          <a:latin typeface="Open Sans"/>
                          <a:ea typeface="Open Sans"/>
                          <a:cs typeface="Open Sans"/>
                        </a:rPr>
                        <a:t>1</a:t>
                      </a:r>
                      <a:endParaRPr lang="en-US">
                        <a:solidFill>
                          <a:srgbClr val="000000"/>
                        </a:solidFill>
                        <a:effectLst/>
                        <a:latin typeface="Open Sans"/>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1500"/>
                        </a:spcBef>
                        <a:spcAft>
                          <a:spcPts val="1500"/>
                        </a:spcAft>
                      </a:pPr>
                      <a:r>
                        <a:rPr lang="en-US" sz="1000">
                          <a:solidFill>
                            <a:srgbClr val="000000"/>
                          </a:solidFill>
                          <a:effectLst/>
                          <a:latin typeface="Open Sans"/>
                          <a:ea typeface="Open Sans"/>
                          <a:cs typeface="Open Sans"/>
                        </a:rPr>
                        <a:t>Non-compliance with data protection laws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Open Sans"/>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Open Sans"/>
                          <a:ea typeface="Open Sans"/>
                          <a:cs typeface="Open Sans"/>
                        </a:rPr>
                        <a:t>Fines, penalties, reputational damage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0"/>
                        </a:spcBef>
                        <a:spcAft>
                          <a:spcPts val="0"/>
                        </a:spcAft>
                      </a:pPr>
                      <a:r>
                        <a:rPr lang="en-US" sz="1000">
                          <a:solidFill>
                            <a:srgbClr val="000000"/>
                          </a:solidFill>
                          <a:effectLst/>
                          <a:latin typeface="Open Sans"/>
                          <a:ea typeface="Open Sans"/>
                          <a:cs typeface="Open Sans"/>
                        </a:rPr>
                        <a:t>Ensure system compliance with regulations, implement strong data protection, conduct regular audits, and provide staff training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B8D6CF"/>
                    </a:solidFill>
                  </a:tcPr>
                </a:tc>
                <a:tc>
                  <a:txBody>
                    <a:bodyPr/>
                    <a:lstStyle/>
                    <a:p>
                      <a:pPr algn="ctr" rtl="0" fontAlgn="ctr">
                        <a:spcBef>
                          <a:spcPts val="0"/>
                        </a:spcBef>
                        <a:spcAft>
                          <a:spcPts val="0"/>
                        </a:spcAft>
                      </a:pPr>
                      <a:r>
                        <a:rPr lang="en-US" sz="1100">
                          <a:solidFill>
                            <a:srgbClr val="000000"/>
                          </a:solidFill>
                          <a:effectLst/>
                          <a:latin typeface="Open Sans"/>
                          <a:ea typeface="Open Sans"/>
                          <a:cs typeface="Open Sans"/>
                        </a:rPr>
                        <a:t>2</a:t>
                      </a:r>
                      <a:endParaRPr lang="en-US">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1500"/>
                        </a:spcBef>
                        <a:spcAft>
                          <a:spcPts val="1500"/>
                        </a:spcAft>
                      </a:pPr>
                      <a:r>
                        <a:rPr lang="en-US" sz="1000">
                          <a:solidFill>
                            <a:srgbClr val="000000"/>
                          </a:solidFill>
                          <a:effectLst/>
                          <a:latin typeface="Open Sans"/>
                          <a:ea typeface="Open Sans"/>
                          <a:cs typeface="Open Sans"/>
                        </a:rPr>
                        <a:t>Future changes in regulations that the system not handle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Open Sans"/>
                          <a:ea typeface="Open Sans"/>
                          <a:cs typeface="Open Sans"/>
                        </a:rPr>
                        <a:t>Fines, penalties, </a:t>
                      </a:r>
                    </a:p>
                    <a:p>
                      <a:pPr rtl="0" fontAlgn="ctr">
                        <a:spcBef>
                          <a:spcPts val="0"/>
                        </a:spcBef>
                        <a:spcAft>
                          <a:spcPts val="0"/>
                        </a:spcAft>
                      </a:pPr>
                      <a:r>
                        <a:rPr lang="en-US" sz="1000">
                          <a:solidFill>
                            <a:srgbClr val="000000"/>
                          </a:solidFill>
                          <a:effectLst/>
                          <a:latin typeface="Open Sans"/>
                          <a:ea typeface="Open Sans"/>
                          <a:cs typeface="Open Sans"/>
                        </a:rPr>
                        <a:t>legal issues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0"/>
                        </a:spcBef>
                        <a:spcAft>
                          <a:spcPts val="0"/>
                        </a:spcAft>
                      </a:pPr>
                      <a:r>
                        <a:rPr lang="en-US" sz="1000">
                          <a:solidFill>
                            <a:srgbClr val="000000"/>
                          </a:solidFill>
                          <a:effectLst/>
                          <a:latin typeface="Open Sans"/>
                          <a:ea typeface="Open Sans"/>
                          <a:cs typeface="Open Sans"/>
                        </a:rPr>
                        <a:t>Monitor regulatory changes, maintain flexibility in system design, conduct regular compliance audits, engage legal counsel for advice</a:t>
                      </a:r>
                    </a:p>
                  </a:txBody>
                  <a:tcPr marL="95250" marR="95250" marT="95250" marB="95250">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642470">
                <a:tc rowSpan="3">
                  <a:txBody>
                    <a:bodyPr/>
                    <a:lstStyle/>
                    <a:p>
                      <a:pPr lvl="0" algn="ctr">
                        <a:spcBef>
                          <a:spcPts val="0"/>
                        </a:spcBef>
                        <a:spcAft>
                          <a:spcPts val="0"/>
                        </a:spcAft>
                        <a:buNone/>
                      </a:pPr>
                      <a:r>
                        <a:rPr lang="en-US" sz="1000" b="0" i="1" u="none" strike="noStrike" noProof="0">
                          <a:solidFill>
                            <a:srgbClr val="005C51"/>
                          </a:solidFill>
                          <a:effectLst/>
                          <a:latin typeface="+mn-lt"/>
                        </a:rPr>
                        <a:t>Organizational</a:t>
                      </a:r>
                      <a:endParaRPr lang="en-US" sz="10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rtl="0">
                        <a:spcBef>
                          <a:spcPts val="0"/>
                        </a:spcBef>
                        <a:spcAft>
                          <a:spcPts val="0"/>
                        </a:spcAft>
                        <a:buNone/>
                      </a:pPr>
                      <a:r>
                        <a:rPr lang="en-US" sz="1100">
                          <a:solidFill>
                            <a:srgbClr val="000000"/>
                          </a:solidFill>
                          <a:effectLst/>
                          <a:latin typeface="Open Sans"/>
                          <a:ea typeface="Open Sans"/>
                          <a:cs typeface="Open Sans"/>
                        </a:rPr>
                        <a:t>1</a:t>
                      </a:r>
                      <a:endParaRPr lang="en-US">
                        <a:solidFill>
                          <a:srgbClr val="000000"/>
                        </a:solidFill>
                        <a:effectLst/>
                        <a:latin typeface="Open Sans"/>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Open Sans"/>
                          <a:ea typeface="Open Sans"/>
                          <a:cs typeface="Open Sans"/>
                        </a:rPr>
                        <a:t>Resistance to change from employees leading less adoption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Reduced productivity, project failure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Communicate the benefits of the change, involve employees in the process, provide training and support, address concerns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4049254420"/>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rtl="0">
                        <a:spcBef>
                          <a:spcPts val="0"/>
                        </a:spcBef>
                        <a:spcAft>
                          <a:spcPts val="0"/>
                        </a:spcAft>
                        <a:buNone/>
                      </a:pPr>
                      <a:r>
                        <a:rPr lang="en-US" sz="1100">
                          <a:solidFill>
                            <a:srgbClr val="000000"/>
                          </a:solidFill>
                          <a:effectLst/>
                          <a:latin typeface="Open Sans"/>
                          <a:ea typeface="Open Sans"/>
                          <a:cs typeface="Open Sans"/>
                        </a:rPr>
                        <a:t>2</a:t>
                      </a:r>
                      <a:endParaRPr lang="en-US">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Open Sans"/>
                          <a:ea typeface="Open Sans"/>
                          <a:cs typeface="Open Sans"/>
                        </a:rPr>
                        <a:t>Loss of key project personnel can lead to knowledge gaps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Disruption of project continuity, loss of expertise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Cross-train team members, document processes and knowledge, develop succession plans, incentivize retention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598258881"/>
                  </a:ext>
                </a:extLst>
              </a:tr>
              <a:tr h="717176">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rtl="0">
                        <a:spcBef>
                          <a:spcPts val="0"/>
                        </a:spcBef>
                        <a:spcAft>
                          <a:spcPts val="0"/>
                        </a:spcAft>
                        <a:buNone/>
                      </a:pPr>
                      <a:r>
                        <a:rPr lang="en-US" sz="1100">
                          <a:solidFill>
                            <a:srgbClr val="000000"/>
                          </a:solidFill>
                          <a:effectLst/>
                          <a:latin typeface="Open Sans"/>
                          <a:ea typeface="Open Sans"/>
                          <a:cs typeface="Open Sans"/>
                        </a:rPr>
                        <a:t>3</a:t>
                      </a:r>
                      <a:endParaRPr lang="en-US">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Open Sans"/>
                          <a:ea typeface="Open Sans"/>
                          <a:cs typeface="Open Sans"/>
                        </a:rPr>
                        <a:t>Insufficient training for users of the new system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Low user adoption, decreased efficiency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Develop comprehensive training programs, provide ongoing support and resources, gather user feedback for continuous improvement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699334726"/>
                  </a:ext>
                </a:extLst>
              </a:tr>
            </a:tbl>
          </a:graphicData>
        </a:graphic>
      </p:graphicFrame>
      <p:sp>
        <p:nvSpPr>
          <p:cNvPr id="5" name="Google Shape;966;p41">
            <a:extLst>
              <a:ext uri="{FF2B5EF4-FFF2-40B4-BE49-F238E27FC236}">
                <a16:creationId xmlns:a16="http://schemas.microsoft.com/office/drawing/2014/main" id="{0337DA8D-ABCD-E925-EFCA-DE95CAFE24F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094193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92A1-3947-A219-D4D1-2D951FECCE40}"/>
              </a:ext>
            </a:extLst>
          </p:cNvPr>
          <p:cNvSpPr>
            <a:spLocks noGrp="1"/>
          </p:cNvSpPr>
          <p:nvPr>
            <p:ph type="title"/>
          </p:nvPr>
        </p:nvSpPr>
        <p:spPr>
          <a:xfrm>
            <a:off x="715100" y="282166"/>
            <a:ext cx="7713900" cy="572700"/>
          </a:xfrm>
        </p:spPr>
        <p:txBody>
          <a:bodyPr/>
          <a:lstStyle/>
          <a:p>
            <a:r>
              <a:rPr lang="en-US">
                <a:latin typeface="+mn-lt"/>
              </a:rPr>
              <a:t>Mitigation Plan for Regulatory Change</a:t>
            </a:r>
            <a:endParaRPr lang="en-US" sz="1000" b="0">
              <a:solidFill>
                <a:srgbClr val="000000"/>
              </a:solidFill>
              <a:latin typeface="+mn-lt"/>
            </a:endParaRPr>
          </a:p>
        </p:txBody>
      </p:sp>
      <p:pic>
        <p:nvPicPr>
          <p:cNvPr id="3" name="Picture 2" descr="A screenshot of a computer&#10;&#10;Description automatically generated">
            <a:extLst>
              <a:ext uri="{FF2B5EF4-FFF2-40B4-BE49-F238E27FC236}">
                <a16:creationId xmlns:a16="http://schemas.microsoft.com/office/drawing/2014/main" id="{ECB17AB4-FC55-4A3C-79AE-650E2FA6BE04}"/>
              </a:ext>
            </a:extLst>
          </p:cNvPr>
          <p:cNvPicPr>
            <a:picLocks noChangeAspect="1"/>
          </p:cNvPicPr>
          <p:nvPr/>
        </p:nvPicPr>
        <p:blipFill>
          <a:blip r:embed="rId2"/>
          <a:stretch>
            <a:fillRect/>
          </a:stretch>
        </p:blipFill>
        <p:spPr>
          <a:xfrm>
            <a:off x="0" y="1262873"/>
            <a:ext cx="9144000" cy="3204195"/>
          </a:xfrm>
          <a:prstGeom prst="rect">
            <a:avLst/>
          </a:prstGeom>
        </p:spPr>
      </p:pic>
      <p:sp>
        <p:nvSpPr>
          <p:cNvPr id="5" name="Google Shape;966;p41">
            <a:extLst>
              <a:ext uri="{FF2B5EF4-FFF2-40B4-BE49-F238E27FC236}">
                <a16:creationId xmlns:a16="http://schemas.microsoft.com/office/drawing/2014/main" id="{A83EE071-F28A-6B2C-832C-5C1FBCF530D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426520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6801-BB83-8B82-C2B1-1A6553705C00}"/>
              </a:ext>
            </a:extLst>
          </p:cNvPr>
          <p:cNvSpPr>
            <a:spLocks noGrp="1"/>
          </p:cNvSpPr>
          <p:nvPr>
            <p:ph type="title"/>
          </p:nvPr>
        </p:nvSpPr>
        <p:spPr>
          <a:xfrm>
            <a:off x="910500" y="212147"/>
            <a:ext cx="7704000" cy="572700"/>
          </a:xfrm>
        </p:spPr>
        <p:txBody>
          <a:bodyPr/>
          <a:lstStyle/>
          <a:p>
            <a:r>
              <a:rPr lang="en-IN">
                <a:latin typeface="+mn-lt"/>
              </a:rPr>
              <a:t>Test </a:t>
            </a:r>
            <a:r>
              <a:rPr lang="en" sz="3200">
                <a:latin typeface="+mn-lt"/>
                <a:ea typeface="Patua One"/>
                <a:cs typeface="Patua One"/>
                <a:sym typeface="Patua One"/>
              </a:rPr>
              <a:t>Strategy</a:t>
            </a:r>
            <a:r>
              <a:rPr lang="en" sz="1800" baseline="30000">
                <a:latin typeface="+mn-lt"/>
                <a:ea typeface="Patua One"/>
                <a:cs typeface="Patua One"/>
                <a:sym typeface="Patua One"/>
              </a:rPr>
              <a:t>1</a:t>
            </a:r>
            <a:endParaRPr lang="en-IN" baseline="30000">
              <a:latin typeface="+mn-lt"/>
            </a:endParaRPr>
          </a:p>
        </p:txBody>
      </p:sp>
      <p:graphicFrame>
        <p:nvGraphicFramePr>
          <p:cNvPr id="3" name="Table 2">
            <a:extLst>
              <a:ext uri="{FF2B5EF4-FFF2-40B4-BE49-F238E27FC236}">
                <a16:creationId xmlns:a16="http://schemas.microsoft.com/office/drawing/2014/main" id="{A8FA9412-6F51-9654-B8BE-1865C9B1255B}"/>
              </a:ext>
            </a:extLst>
          </p:cNvPr>
          <p:cNvGraphicFramePr>
            <a:graphicFrameLocks noGrp="1"/>
          </p:cNvGraphicFramePr>
          <p:nvPr>
            <p:extLst>
              <p:ext uri="{D42A27DB-BD31-4B8C-83A1-F6EECF244321}">
                <p14:modId xmlns:p14="http://schemas.microsoft.com/office/powerpoint/2010/main" val="1457150412"/>
              </p:ext>
            </p:extLst>
          </p:nvPr>
        </p:nvGraphicFramePr>
        <p:xfrm>
          <a:off x="588164" y="1362698"/>
          <a:ext cx="8173336" cy="3140364"/>
        </p:xfrm>
        <a:graphic>
          <a:graphicData uri="http://schemas.openxmlformats.org/drawingml/2006/table">
            <a:tbl>
              <a:tblPr firstRow="1" bandRow="1">
                <a:tableStyleId>{F6D6EA9A-273F-4AC8-9EDF-B5E7F9130763}</a:tableStyleId>
              </a:tblPr>
              <a:tblGrid>
                <a:gridCol w="1045247">
                  <a:extLst>
                    <a:ext uri="{9D8B030D-6E8A-4147-A177-3AD203B41FA5}">
                      <a16:colId xmlns:a16="http://schemas.microsoft.com/office/drawing/2014/main" val="1165308480"/>
                    </a:ext>
                  </a:extLst>
                </a:gridCol>
                <a:gridCol w="1390473">
                  <a:extLst>
                    <a:ext uri="{9D8B030D-6E8A-4147-A177-3AD203B41FA5}">
                      <a16:colId xmlns:a16="http://schemas.microsoft.com/office/drawing/2014/main" val="3194414474"/>
                    </a:ext>
                  </a:extLst>
                </a:gridCol>
                <a:gridCol w="4568701">
                  <a:extLst>
                    <a:ext uri="{9D8B030D-6E8A-4147-A177-3AD203B41FA5}">
                      <a16:colId xmlns:a16="http://schemas.microsoft.com/office/drawing/2014/main" val="2685223748"/>
                    </a:ext>
                  </a:extLst>
                </a:gridCol>
                <a:gridCol w="1168915">
                  <a:extLst>
                    <a:ext uri="{9D8B030D-6E8A-4147-A177-3AD203B41FA5}">
                      <a16:colId xmlns:a16="http://schemas.microsoft.com/office/drawing/2014/main" val="189397693"/>
                    </a:ext>
                  </a:extLst>
                </a:gridCol>
              </a:tblGrid>
              <a:tr h="1161052">
                <a:tc>
                  <a:txBody>
                    <a:bodyPr/>
                    <a:lstStyle/>
                    <a:p>
                      <a:pPr lvl="0" algn="ctr">
                        <a:buNone/>
                      </a:pPr>
                      <a:r>
                        <a:rPr lang="en-US" sz="900" b="1" i="0" u="none" strike="noStrike" noProof="0">
                          <a:solidFill>
                            <a:schemeClr val="tx1"/>
                          </a:solidFill>
                          <a:latin typeface="+mn-lt"/>
                        </a:rPr>
                        <a:t>Test Development</a:t>
                      </a:r>
                      <a:endParaRPr lang="en-US">
                        <a:latin typeface="+mn-lt"/>
                      </a:endParaRPr>
                    </a:p>
                  </a:txBody>
                  <a:tcPr anchor="ctr">
                    <a:solidFill>
                      <a:srgbClr val="B8D6CF"/>
                    </a:solidFill>
                  </a:tcPr>
                </a:tc>
                <a:tc>
                  <a:txBody>
                    <a:bodyPr/>
                    <a:lstStyle/>
                    <a:p>
                      <a:r>
                        <a:rPr lang="en-US" sz="900">
                          <a:solidFill>
                            <a:schemeClr val="tx1"/>
                          </a:solidFill>
                          <a:latin typeface="+mn-lt"/>
                        </a:rPr>
                        <a:t>Develop detailed test cases and scripts based on the user stories</a:t>
                      </a:r>
                      <a:endParaRPr lang="en-IN" sz="900" strike="sngStrike">
                        <a:solidFill>
                          <a:schemeClr val="tx1"/>
                        </a:solidFill>
                        <a:latin typeface="+mn-lt"/>
                      </a:endParaRPr>
                    </a:p>
                  </a:txBody>
                  <a:tcPr anchor="ctr">
                    <a:solidFill>
                      <a:srgbClr val="FFFAF6"/>
                    </a:solidFill>
                  </a:tcPr>
                </a:tc>
                <a:tc>
                  <a:txBody>
                    <a:bodyPr/>
                    <a:lstStyle/>
                    <a:p>
                      <a:pPr marL="171450" indent="-171450">
                        <a:buFont typeface="Arial"/>
                        <a:buChar char="•"/>
                      </a:pPr>
                      <a:r>
                        <a:rPr lang="en-US" sz="900">
                          <a:solidFill>
                            <a:schemeClr val="tx1"/>
                          </a:solidFill>
                          <a:latin typeface="+mn-lt"/>
                        </a:rPr>
                        <a:t>Write test cases for each user story and increment.</a:t>
                      </a:r>
                      <a:endParaRPr lang="en-US" sz="900" b="1">
                        <a:solidFill>
                          <a:schemeClr val="tx1"/>
                        </a:solidFill>
                        <a:latin typeface="+mn-lt"/>
                      </a:endParaRPr>
                    </a:p>
                    <a:p>
                      <a:pPr marL="171450" indent="-171450">
                        <a:buFont typeface="Arial" panose="020B0604020202020204" pitchFamily="34" charset="0"/>
                        <a:buChar char="•"/>
                      </a:pPr>
                      <a:r>
                        <a:rPr lang="en-US" sz="900">
                          <a:solidFill>
                            <a:schemeClr val="tx1"/>
                          </a:solidFill>
                          <a:latin typeface="+mn-lt"/>
                        </a:rPr>
                        <a:t>Use Behavior-Driven Development (BDD) to create test scenarios in Cucumber.</a:t>
                      </a:r>
                    </a:p>
                    <a:p>
                      <a:pPr marL="171450" indent="-171450">
                        <a:buFont typeface="Arial" panose="020B0604020202020204" pitchFamily="34" charset="0"/>
                        <a:buChar char="•"/>
                      </a:pPr>
                      <a:r>
                        <a:rPr lang="en-US" sz="900">
                          <a:solidFill>
                            <a:schemeClr val="tx1"/>
                          </a:solidFill>
                          <a:latin typeface="+mn-lt"/>
                        </a:rPr>
                        <a:t>Ensure test cases cover functional, integration, system, security, performance, and compliance aspects.</a:t>
                      </a:r>
                    </a:p>
                  </a:txBody>
                  <a:tcPr anchor="ctr">
                    <a:solidFill>
                      <a:srgbClr val="FFFAF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noProof="0">
                          <a:solidFill>
                            <a:srgbClr val="005C51"/>
                          </a:solidFill>
                          <a:effectLst/>
                          <a:latin typeface="+mn-lt"/>
                        </a:rPr>
                        <a:t>Cucumber for BDD, Selenium for automation, Postman</a:t>
                      </a:r>
                    </a:p>
                    <a:p>
                      <a:endParaRPr lang="en-US" sz="900" b="1">
                        <a:solidFill>
                          <a:schemeClr val="tx1"/>
                        </a:solidFill>
                        <a:latin typeface="+mn-lt"/>
                      </a:endParaRPr>
                    </a:p>
                  </a:txBody>
                  <a:tcPr anchor="ctr">
                    <a:solidFill>
                      <a:srgbClr val="FFFAF6"/>
                    </a:solidFill>
                  </a:tcPr>
                </a:tc>
                <a:extLst>
                  <a:ext uri="{0D108BD9-81ED-4DB2-BD59-A6C34878D82A}">
                    <a16:rowId xmlns:a16="http://schemas.microsoft.com/office/drawing/2014/main" val="4032128431"/>
                  </a:ext>
                </a:extLst>
              </a:tr>
              <a:tr h="1979312">
                <a:tc>
                  <a:txBody>
                    <a:bodyPr/>
                    <a:lstStyle/>
                    <a:p>
                      <a:pPr lvl="0" algn="ctr">
                        <a:buNone/>
                      </a:pPr>
                      <a:r>
                        <a:rPr lang="en-US" sz="900" b="1" i="0" u="none" strike="noStrike" noProof="0">
                          <a:solidFill>
                            <a:schemeClr val="tx1"/>
                          </a:solidFill>
                          <a:latin typeface="+mn-lt"/>
                        </a:rPr>
                        <a:t>Test Execution</a:t>
                      </a:r>
                      <a:r>
                        <a:rPr lang="en-US" sz="900" b="1" i="0" u="none" strike="noStrike" baseline="30000" noProof="0">
                          <a:solidFill>
                            <a:schemeClr val="tx1"/>
                          </a:solidFill>
                          <a:latin typeface="+mn-lt"/>
                        </a:rPr>
                        <a:t>3</a:t>
                      </a:r>
                      <a:endParaRPr lang="en-US" baseline="30000">
                        <a:latin typeface="+mn-lt"/>
                      </a:endParaRPr>
                    </a:p>
                  </a:txBody>
                  <a:tcPr anchor="ctr">
                    <a:solidFill>
                      <a:srgbClr val="B8D6CF"/>
                    </a:solidFill>
                  </a:tcPr>
                </a:tc>
                <a:tc>
                  <a:txBody>
                    <a:bodyPr/>
                    <a:lstStyle/>
                    <a:p>
                      <a:r>
                        <a:rPr lang="en-US" sz="900">
                          <a:solidFill>
                            <a:schemeClr val="tx1"/>
                          </a:solidFill>
                          <a:latin typeface="+mn-lt"/>
                        </a:rPr>
                        <a:t>Execute test cases to validate each increment and ensure the system meets requirements.</a:t>
                      </a:r>
                      <a:endParaRPr lang="en-IN" sz="900">
                        <a:solidFill>
                          <a:schemeClr val="tx1"/>
                        </a:solidFill>
                        <a:latin typeface="+mn-lt"/>
                      </a:endParaRPr>
                    </a:p>
                  </a:txBody>
                  <a:tcPr anchor="ctr">
                    <a:solidFill>
                      <a:srgbClr val="FFFAF6"/>
                    </a:solidFill>
                  </a:tcPr>
                </a:tc>
                <a:tc>
                  <a:txBody>
                    <a:bodyPr/>
                    <a:lstStyle/>
                    <a:p>
                      <a:pPr marL="171450" indent="-171450">
                        <a:buFont typeface="Arial" panose="020B0604020202020204" pitchFamily="34" charset="0"/>
                        <a:buChar char="•"/>
                      </a:pPr>
                      <a:r>
                        <a:rPr lang="en-IN" sz="900" b="1">
                          <a:solidFill>
                            <a:schemeClr val="tx1"/>
                          </a:solidFill>
                          <a:latin typeface="+mn-lt"/>
                        </a:rPr>
                        <a:t>Unit Testing: </a:t>
                      </a:r>
                      <a:r>
                        <a:rPr lang="en-IN" sz="900">
                          <a:solidFill>
                            <a:schemeClr val="tx1"/>
                          </a:solidFill>
                          <a:latin typeface="+mn-lt"/>
                        </a:rPr>
                        <a:t>Validate individual components.</a:t>
                      </a:r>
                      <a:endParaRPr lang="en-US">
                        <a:latin typeface="+mn-lt"/>
                      </a:endParaRPr>
                    </a:p>
                    <a:p>
                      <a:pPr marL="171450" indent="-171450">
                        <a:buFont typeface="Arial" panose="020B0604020202020204" pitchFamily="34" charset="0"/>
                        <a:buChar char="•"/>
                      </a:pPr>
                      <a:r>
                        <a:rPr lang="en-IN" sz="900" b="1">
                          <a:solidFill>
                            <a:schemeClr val="tx1"/>
                          </a:solidFill>
                          <a:latin typeface="+mn-lt"/>
                        </a:rPr>
                        <a:t>Functional Testing</a:t>
                      </a:r>
                      <a:r>
                        <a:rPr lang="en-IN" sz="900">
                          <a:solidFill>
                            <a:schemeClr val="tx1"/>
                          </a:solidFill>
                          <a:latin typeface="+mn-lt"/>
                        </a:rPr>
                        <a:t>: Validate functionalities as described in user stories.</a:t>
                      </a:r>
                    </a:p>
                    <a:p>
                      <a:pPr marL="171450" indent="-171450">
                        <a:buFont typeface="Arial" panose="020B0604020202020204" pitchFamily="34" charset="0"/>
                        <a:buChar char="•"/>
                      </a:pPr>
                      <a:r>
                        <a:rPr lang="en-IN" sz="900" b="1">
                          <a:solidFill>
                            <a:schemeClr val="tx1"/>
                          </a:solidFill>
                          <a:latin typeface="+mn-lt"/>
                        </a:rPr>
                        <a:t>Integration Testing: </a:t>
                      </a:r>
                      <a:r>
                        <a:rPr lang="en-IN" sz="900">
                          <a:solidFill>
                            <a:schemeClr val="tx1"/>
                          </a:solidFill>
                          <a:latin typeface="+mn-lt"/>
                        </a:rPr>
                        <a:t>Ensure integrated components work together.</a:t>
                      </a:r>
                    </a:p>
                    <a:p>
                      <a:pPr marL="171450" indent="-171450">
                        <a:buFont typeface="Arial" panose="020B0604020202020204" pitchFamily="34" charset="0"/>
                        <a:buChar char="•"/>
                      </a:pPr>
                      <a:r>
                        <a:rPr lang="en-IN" sz="900" b="1">
                          <a:solidFill>
                            <a:schemeClr val="tx1"/>
                          </a:solidFill>
                          <a:latin typeface="+mn-lt"/>
                        </a:rPr>
                        <a:t>System Testing: </a:t>
                      </a:r>
                      <a:r>
                        <a:rPr lang="en-IN" sz="900">
                          <a:solidFill>
                            <a:schemeClr val="tx1"/>
                          </a:solidFill>
                          <a:latin typeface="+mn-lt"/>
                        </a:rPr>
                        <a:t>Validate the complete system against requirements.</a:t>
                      </a:r>
                    </a:p>
                    <a:p>
                      <a:pPr marL="171450" indent="-171450">
                        <a:buFont typeface="Arial" panose="020B0604020202020204" pitchFamily="34" charset="0"/>
                        <a:buChar char="•"/>
                      </a:pPr>
                      <a:r>
                        <a:rPr lang="en-IN" sz="900" b="1">
                          <a:solidFill>
                            <a:schemeClr val="tx1"/>
                          </a:solidFill>
                          <a:latin typeface="+mn-lt"/>
                        </a:rPr>
                        <a:t>Security Testing</a:t>
                      </a:r>
                      <a:r>
                        <a:rPr lang="en-IN" sz="900">
                          <a:solidFill>
                            <a:schemeClr val="tx1"/>
                          </a:solidFill>
                          <a:latin typeface="+mn-lt"/>
                        </a:rPr>
                        <a:t>: Test for vulnerabilities and access controls.</a:t>
                      </a:r>
                    </a:p>
                    <a:p>
                      <a:pPr marL="171450" indent="-171450">
                        <a:buFont typeface="Arial" panose="020B0604020202020204" pitchFamily="34" charset="0"/>
                        <a:buChar char="•"/>
                      </a:pPr>
                      <a:r>
                        <a:rPr lang="en-IN" sz="900" b="1">
                          <a:solidFill>
                            <a:schemeClr val="tx1"/>
                          </a:solidFill>
                          <a:latin typeface="+mn-lt"/>
                        </a:rPr>
                        <a:t>Performance Testing</a:t>
                      </a:r>
                      <a:r>
                        <a:rPr lang="en-IN" sz="900">
                          <a:solidFill>
                            <a:schemeClr val="tx1"/>
                          </a:solidFill>
                          <a:latin typeface="+mn-lt"/>
                        </a:rPr>
                        <a:t>: Assess system performance under load.</a:t>
                      </a:r>
                    </a:p>
                    <a:p>
                      <a:pPr marL="171450" indent="-171450">
                        <a:buFont typeface="Arial" panose="020B0604020202020204" pitchFamily="34" charset="0"/>
                        <a:buChar char="•"/>
                      </a:pPr>
                      <a:r>
                        <a:rPr lang="en-IN" sz="900" b="1">
                          <a:solidFill>
                            <a:schemeClr val="tx1"/>
                          </a:solidFill>
                          <a:latin typeface="+mn-lt"/>
                        </a:rPr>
                        <a:t>Regression Testing</a:t>
                      </a:r>
                      <a:r>
                        <a:rPr lang="en-IN" sz="900">
                          <a:solidFill>
                            <a:schemeClr val="tx1"/>
                          </a:solidFill>
                          <a:latin typeface="+mn-lt"/>
                        </a:rPr>
                        <a:t>: Ensure new changes do not affect existing functionalities.</a:t>
                      </a:r>
                    </a:p>
                    <a:p>
                      <a:pPr marL="171450" indent="-171450">
                        <a:buFont typeface="Arial" panose="020B0604020202020204" pitchFamily="34" charset="0"/>
                        <a:buChar char="•"/>
                      </a:pPr>
                      <a:r>
                        <a:rPr lang="en-IN" sz="900" b="1">
                          <a:solidFill>
                            <a:schemeClr val="tx1"/>
                          </a:solidFill>
                          <a:latin typeface="+mn-lt"/>
                        </a:rPr>
                        <a:t>User Acceptance Testing (UAT): </a:t>
                      </a:r>
                      <a:r>
                        <a:rPr lang="en-IN" sz="900">
                          <a:solidFill>
                            <a:schemeClr val="tx1"/>
                          </a:solidFill>
                          <a:latin typeface="+mn-lt"/>
                        </a:rPr>
                        <a:t>Validate system functionality from an end-user perspective.</a:t>
                      </a:r>
                    </a:p>
                  </a:txBody>
                  <a:tcPr anchor="ctr">
                    <a:solidFill>
                      <a:srgbClr val="FFFAF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noProof="0">
                          <a:solidFill>
                            <a:srgbClr val="005C51"/>
                          </a:solidFill>
                          <a:effectLst/>
                          <a:latin typeface="+mn-lt"/>
                        </a:rPr>
                        <a:t>Selenium, JIRA, LoadRunner, JMeter, OWASP ZAP. </a:t>
                      </a:r>
                      <a:endParaRPr lang="en-US" sz="900">
                        <a:latin typeface="+mn-lt"/>
                      </a:endParaRPr>
                    </a:p>
                    <a:p>
                      <a:endParaRPr lang="en-IN" sz="900" b="1">
                        <a:solidFill>
                          <a:schemeClr val="tx1"/>
                        </a:solidFill>
                        <a:latin typeface="+mn-lt"/>
                      </a:endParaRPr>
                    </a:p>
                  </a:txBody>
                  <a:tcPr anchor="ctr">
                    <a:solidFill>
                      <a:srgbClr val="FFFAF6"/>
                    </a:solidFill>
                  </a:tcPr>
                </a:tc>
                <a:extLst>
                  <a:ext uri="{0D108BD9-81ED-4DB2-BD59-A6C34878D82A}">
                    <a16:rowId xmlns:a16="http://schemas.microsoft.com/office/drawing/2014/main" val="4274097738"/>
                  </a:ext>
                </a:extLst>
              </a:tr>
            </a:tbl>
          </a:graphicData>
        </a:graphic>
      </p:graphicFrame>
      <p:graphicFrame>
        <p:nvGraphicFramePr>
          <p:cNvPr id="6" name="Table 5">
            <a:extLst>
              <a:ext uri="{FF2B5EF4-FFF2-40B4-BE49-F238E27FC236}">
                <a16:creationId xmlns:a16="http://schemas.microsoft.com/office/drawing/2014/main" id="{A76B11EE-E664-FDD8-9F3B-056D5BE2B353}"/>
              </a:ext>
            </a:extLst>
          </p:cNvPr>
          <p:cNvGraphicFramePr>
            <a:graphicFrameLocks noGrp="1"/>
          </p:cNvGraphicFramePr>
          <p:nvPr>
            <p:extLst>
              <p:ext uri="{D42A27DB-BD31-4B8C-83A1-F6EECF244321}">
                <p14:modId xmlns:p14="http://schemas.microsoft.com/office/powerpoint/2010/main" val="2520471095"/>
              </p:ext>
            </p:extLst>
          </p:nvPr>
        </p:nvGraphicFramePr>
        <p:xfrm>
          <a:off x="588164" y="1118858"/>
          <a:ext cx="8160933" cy="236220"/>
        </p:xfrm>
        <a:graphic>
          <a:graphicData uri="http://schemas.openxmlformats.org/drawingml/2006/table">
            <a:tbl>
              <a:tblPr bandRow="1">
                <a:tableStyleId>{F6D6EA9A-273F-4AC8-9EDF-B5E7F9130763}</a:tableStyleId>
              </a:tblPr>
              <a:tblGrid>
                <a:gridCol w="1046859">
                  <a:extLst>
                    <a:ext uri="{9D8B030D-6E8A-4147-A177-3AD203B41FA5}">
                      <a16:colId xmlns:a16="http://schemas.microsoft.com/office/drawing/2014/main" val="155219970"/>
                    </a:ext>
                  </a:extLst>
                </a:gridCol>
                <a:gridCol w="1388690">
                  <a:extLst>
                    <a:ext uri="{9D8B030D-6E8A-4147-A177-3AD203B41FA5}">
                      <a16:colId xmlns:a16="http://schemas.microsoft.com/office/drawing/2014/main" val="2969957270"/>
                    </a:ext>
                  </a:extLst>
                </a:gridCol>
                <a:gridCol w="4561317">
                  <a:extLst>
                    <a:ext uri="{9D8B030D-6E8A-4147-A177-3AD203B41FA5}">
                      <a16:colId xmlns:a16="http://schemas.microsoft.com/office/drawing/2014/main" val="3263306319"/>
                    </a:ext>
                  </a:extLst>
                </a:gridCol>
                <a:gridCol w="1164067">
                  <a:extLst>
                    <a:ext uri="{9D8B030D-6E8A-4147-A177-3AD203B41FA5}">
                      <a16:colId xmlns:a16="http://schemas.microsoft.com/office/drawing/2014/main" val="3347216084"/>
                    </a:ext>
                  </a:extLst>
                </a:gridCol>
              </a:tblGrid>
              <a:tr h="217170">
                <a:tc>
                  <a:txBody>
                    <a:bodyPr/>
                    <a:lstStyle/>
                    <a:p>
                      <a:pPr lvl="0" algn="ctr">
                        <a:buNone/>
                      </a:pPr>
                      <a:r>
                        <a:rPr lang="en-US" sz="1050" b="1" i="0" u="none" strike="noStrike" noProof="0">
                          <a:solidFill>
                            <a:srgbClr val="FFFAF6"/>
                          </a:solidFill>
                          <a:effectLst/>
                          <a:latin typeface="+mn-lt"/>
                        </a:rPr>
                        <a:t>Test Strategy</a:t>
                      </a:r>
                      <a:endParaRPr lang="en-US" sz="1200">
                        <a:solidFill>
                          <a:srgbClr val="FFFAF6"/>
                        </a:solidFill>
                        <a:latin typeface="+mn-lt"/>
                      </a:endParaRPr>
                    </a:p>
                  </a:txBody>
                  <a:tcPr marL="76200" marR="76200" marT="38099" marB="38099" anchor="ctr">
                    <a:lnL w="9524">
                      <a:solidFill>
                        <a:srgbClr val="9E9E9E"/>
                      </a:solidFill>
                    </a:lnL>
                    <a:lnR w="9524"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solidFill>
                      <a:srgbClr val="4E8477"/>
                    </a:solidFill>
                  </a:tcPr>
                </a:tc>
                <a:tc>
                  <a:txBody>
                    <a:bodyPr/>
                    <a:lstStyle/>
                    <a:p>
                      <a:pPr lvl="0" algn="ctr">
                        <a:buNone/>
                      </a:pPr>
                      <a:r>
                        <a:rPr lang="en-US" sz="1050" b="1" i="0" u="none" strike="noStrike" noProof="0">
                          <a:solidFill>
                            <a:srgbClr val="FFFAF6"/>
                          </a:solidFill>
                          <a:effectLst/>
                          <a:latin typeface="+mn-lt"/>
                        </a:rPr>
                        <a:t>Objective</a:t>
                      </a:r>
                    </a:p>
                  </a:txBody>
                  <a:tcPr marL="76200" marR="76200" marT="38100" marB="38100" anchor="ctr">
                    <a:lnL w="9524"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4E8477"/>
                    </a:solidFill>
                  </a:tcPr>
                </a:tc>
                <a:tc>
                  <a:txBody>
                    <a:bodyPr/>
                    <a:lstStyle/>
                    <a:p>
                      <a:pPr lvl="0" algn="ctr">
                        <a:buNone/>
                      </a:pPr>
                      <a:r>
                        <a:rPr lang="en-US" sz="1050" b="1" i="0" u="none" strike="noStrike" noProof="0">
                          <a:solidFill>
                            <a:srgbClr val="FFFAF6"/>
                          </a:solidFill>
                          <a:effectLst/>
                          <a:latin typeface="+mn-lt"/>
                        </a:rPr>
                        <a:t>Approach</a:t>
                      </a:r>
                      <a:endParaRPr lang="en-US" sz="1200">
                        <a:solidFill>
                          <a:srgbClr val="FFFAF6"/>
                        </a:solidFill>
                        <a:latin typeface="+mn-lt"/>
                      </a:endParaRPr>
                    </a:p>
                  </a:txBody>
                  <a:tcPr marL="76200" marR="76200" marT="38100" marB="381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4E8477"/>
                    </a:solidFill>
                  </a:tcPr>
                </a:tc>
                <a:tc>
                  <a:txBody>
                    <a:bodyPr/>
                    <a:lstStyle/>
                    <a:p>
                      <a:pPr algn="ctr" rtl="0" fontAlgn="auto"/>
                      <a:r>
                        <a:rPr lang="en-US" sz="1050" b="1">
                          <a:solidFill>
                            <a:srgbClr val="FFFAF6"/>
                          </a:solidFill>
                          <a:effectLst/>
                          <a:latin typeface="+mn-lt"/>
                        </a:rPr>
                        <a:t>Tools</a:t>
                      </a:r>
                      <a:endParaRPr lang="en-US" sz="1050" b="1" baseline="30000">
                        <a:solidFill>
                          <a:srgbClr val="FFFAF6"/>
                        </a:solidFill>
                        <a:effectLst/>
                        <a:latin typeface="+mn-lt"/>
                      </a:endParaRPr>
                    </a:p>
                  </a:txBody>
                  <a:tcPr marL="76200" marR="76200" marT="38100" marB="381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4E8477"/>
                    </a:solidFill>
                  </a:tcPr>
                </a:tc>
                <a:extLst>
                  <a:ext uri="{0D108BD9-81ED-4DB2-BD59-A6C34878D82A}">
                    <a16:rowId xmlns:a16="http://schemas.microsoft.com/office/drawing/2014/main" val="331270663"/>
                  </a:ext>
                </a:extLst>
              </a:tr>
            </a:tbl>
          </a:graphicData>
        </a:graphic>
      </p:graphicFrame>
      <p:sp>
        <p:nvSpPr>
          <p:cNvPr id="4" name="TextBox 3">
            <a:extLst>
              <a:ext uri="{FF2B5EF4-FFF2-40B4-BE49-F238E27FC236}">
                <a16:creationId xmlns:a16="http://schemas.microsoft.com/office/drawing/2014/main" id="{716305BD-5E0A-666C-8CAA-66334D710804}"/>
              </a:ext>
            </a:extLst>
          </p:cNvPr>
          <p:cNvSpPr txBox="1"/>
          <p:nvPr/>
        </p:nvSpPr>
        <p:spPr>
          <a:xfrm>
            <a:off x="1443313" y="4729088"/>
            <a:ext cx="6644640" cy="415498"/>
          </a:xfrm>
          <a:prstGeom prst="rect">
            <a:avLst/>
          </a:prstGeom>
          <a:noFill/>
        </p:spPr>
        <p:txBody>
          <a:bodyPr wrap="square" lIns="91440" tIns="45720" rIns="91440" bIns="45720" rtlCol="0" anchor="t">
            <a:spAutoFit/>
          </a:bodyPr>
          <a:lstStyle/>
          <a:p>
            <a:r>
              <a:rPr lang="en-IN" sz="700">
                <a:solidFill>
                  <a:srgbClr val="4E8477"/>
                </a:solidFill>
                <a:latin typeface="+mn-lt"/>
                <a:hlinkClick r:id="rId2"/>
              </a:rPr>
              <a:t>Test Strategy:  https://katalon.com/resources-center/blog/test-strategy</a:t>
            </a:r>
          </a:p>
          <a:p>
            <a:r>
              <a:rPr lang="en-IN" sz="700">
                <a:solidFill>
                  <a:srgbClr val="4E8477"/>
                </a:solidFill>
                <a:latin typeface="+mn-lt"/>
              </a:rPr>
              <a:t>Tools : </a:t>
            </a:r>
            <a:r>
              <a:rPr lang="en-IN" sz="700">
                <a:solidFill>
                  <a:srgbClr val="4E8477"/>
                </a:solidFill>
                <a:latin typeface="+mn-lt"/>
                <a:hlinkClick r:id="rId3"/>
              </a:rPr>
              <a:t>https://www.geeksforgeeks.org/software-testing-tools/</a:t>
            </a:r>
            <a:r>
              <a:rPr lang="en-IN" sz="700">
                <a:solidFill>
                  <a:srgbClr val="4E8477"/>
                </a:solidFill>
                <a:latin typeface="+mn-lt"/>
              </a:rPr>
              <a:t> </a:t>
            </a:r>
          </a:p>
          <a:p>
            <a:r>
              <a:rPr lang="en-IN" sz="700">
                <a:solidFill>
                  <a:srgbClr val="4E8477"/>
                </a:solidFill>
                <a:latin typeface="+mn-lt"/>
              </a:rPr>
              <a:t>Type of testing : </a:t>
            </a:r>
            <a:r>
              <a:rPr lang="en-IN" sz="700">
                <a:solidFill>
                  <a:srgbClr val="4E8477"/>
                </a:solidFill>
                <a:latin typeface="+mn-lt"/>
                <a:hlinkClick r:id="rId4"/>
              </a:rPr>
              <a:t>https://www.geeksforgeeks.org/types-software-testing/</a:t>
            </a:r>
            <a:r>
              <a:rPr lang="en-IN" sz="700">
                <a:solidFill>
                  <a:srgbClr val="4E8477"/>
                </a:solidFill>
                <a:latin typeface="+mn-lt"/>
              </a:rPr>
              <a:t> </a:t>
            </a:r>
          </a:p>
        </p:txBody>
      </p:sp>
      <p:sp>
        <p:nvSpPr>
          <p:cNvPr id="7" name="Google Shape;966;p41">
            <a:extLst>
              <a:ext uri="{FF2B5EF4-FFF2-40B4-BE49-F238E27FC236}">
                <a16:creationId xmlns:a16="http://schemas.microsoft.com/office/drawing/2014/main" id="{7D96CFB6-481A-91D4-EF95-D541A77FE55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787584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9"/>
          <p:cNvSpPr txBox="1">
            <a:spLocks noGrp="1"/>
          </p:cNvSpPr>
          <p:nvPr>
            <p:ph type="subTitle" idx="1"/>
          </p:nvPr>
        </p:nvSpPr>
        <p:spPr>
          <a:xfrm>
            <a:off x="720000" y="1727728"/>
            <a:ext cx="7704000" cy="258529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000000"/>
                </a:solidFill>
                <a:latin typeface="Open Sans" panose="020B0606030504020204" pitchFamily="34" charset="0"/>
                <a:ea typeface="Open Sans" panose="020B0606030504020204" pitchFamily="34" charset="0"/>
                <a:cs typeface="Open Sans" panose="020B0606030504020204" pitchFamily="34" charset="0"/>
              </a:rPr>
              <a:t>To improve the management of environmental impact data, we propose the development of an Environmental Management System (EMS) web app. The EMS will be implemented with a MySQL backend database management system, compatible with SeedDMS</a:t>
            </a:r>
            <a:r>
              <a:rPr lang="en-US" sz="14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1</a:t>
            </a:r>
            <a:r>
              <a:rPr lang="en-US" sz="1400">
                <a:solidFill>
                  <a:srgbClr val="000000"/>
                </a:solidFill>
                <a:latin typeface="Open Sans" panose="020B0606030504020204" pitchFamily="34" charset="0"/>
                <a:ea typeface="Open Sans" panose="020B0606030504020204" pitchFamily="34" charset="0"/>
                <a:cs typeface="Open Sans" panose="020B0606030504020204" pitchFamily="34" charset="0"/>
              </a:rPr>
              <a:t>, and enable Eco-Friendly Furniture Co. to centralize environmental impact data for efficient storage and management. </a:t>
            </a:r>
          </a:p>
          <a:p>
            <a:pPr marL="0" lvl="0" indent="0" algn="l" rtl="0">
              <a:spcBef>
                <a:spcPts val="0"/>
              </a:spcBef>
              <a:spcAft>
                <a:spcPts val="0"/>
              </a:spcAft>
              <a:buNone/>
            </a:pPr>
            <a:endParaRPr lang="en-US" sz="14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spcBef>
                <a:spcPts val="0"/>
              </a:spcBef>
              <a:spcAft>
                <a:spcPts val="0"/>
              </a:spcAft>
              <a:buFont typeface="Arial" panose="020B0604020202020204" pitchFamily="34" charset="0"/>
              <a:buChar cha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User authentication and access controls will be implemented to ensure data security and privacy</a:t>
            </a:r>
          </a:p>
          <a:p>
            <a:pPr marL="285750" lvl="0" indent="-285750" algn="l" rtl="0">
              <a:spcBef>
                <a:spcPts val="0"/>
              </a:spcBef>
              <a:spcAft>
                <a:spcPts val="0"/>
              </a:spcAft>
              <a:buFont typeface="Arial" panose="020B0604020202020204" pitchFamily="34" charset="0"/>
              <a:buChar cha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EMS modules will enable employees to view, monitor, and analyze environmental impact data, thus streamlining decision-making capabilities, ensure regulatory compliance, and improve environmental transparency.</a:t>
            </a:r>
          </a:p>
          <a:p>
            <a:pPr marL="285750" lvl="0" indent="-285750" algn="l" rtl="0">
              <a:spcBef>
                <a:spcPts val="0"/>
              </a:spcBef>
              <a:spcAft>
                <a:spcPts val="0"/>
              </a:spcAft>
              <a:buFont typeface="Arial" panose="020B0604020202020204" pitchFamily="34" charset="0"/>
              <a:buChar cha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Python as an analytics engine will facilitate data processing, analysis, and automation allowing for more effective decision-making and insights into our environmental impact.</a:t>
            </a:r>
          </a:p>
        </p:txBody>
      </p:sp>
      <p:sp>
        <p:nvSpPr>
          <p:cNvPr id="928" name="Google Shape;928;p39"/>
          <p:cNvSpPr txBox="1">
            <a:spLocks noGrp="1"/>
          </p:cNvSpPr>
          <p:nvPr>
            <p:ph type="title"/>
          </p:nvPr>
        </p:nvSpPr>
        <p:spPr>
          <a:xfrm>
            <a:off x="720000" y="681318"/>
            <a:ext cx="7704000" cy="104641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de" sz="3000">
                <a:latin typeface="Open Sans" panose="020B0606030504020204" pitchFamily="34" charset="0"/>
                <a:ea typeface="Open Sans" panose="020B0606030504020204" pitchFamily="34" charset="0"/>
                <a:cs typeface="Open Sans" panose="020B0606030504020204" pitchFamily="34" charset="0"/>
              </a:rPr>
              <a:t>Our Proposal</a:t>
            </a:r>
            <a:br>
              <a:rPr lang="en-IN" sz="2800">
                <a:latin typeface="Open Sans" panose="020B0606030504020204" pitchFamily="34" charset="0"/>
                <a:ea typeface="Open Sans" panose="020B0606030504020204" pitchFamily="34" charset="0"/>
                <a:cs typeface="Open Sans" panose="020B0606030504020204" pitchFamily="34" charset="0"/>
              </a:rPr>
            </a:br>
            <a:r>
              <a:rPr lang="en-IN" sz="2400" b="0" i="1">
                <a:solidFill>
                  <a:schemeClr val="accent1"/>
                </a:solidFill>
                <a:latin typeface="Open Sans" panose="020B0606030504020204" pitchFamily="34" charset="0"/>
                <a:ea typeface="Open Sans" panose="020B0606030504020204" pitchFamily="34" charset="0"/>
                <a:cs typeface="Open Sans" panose="020B0606030504020204" pitchFamily="34" charset="0"/>
              </a:rPr>
              <a:t>Environmental Management System</a:t>
            </a:r>
          </a:p>
        </p:txBody>
      </p:sp>
      <p:sp>
        <p:nvSpPr>
          <p:cNvPr id="3" name="Google Shape;966;p41">
            <a:extLst>
              <a:ext uri="{FF2B5EF4-FFF2-40B4-BE49-F238E27FC236}">
                <a16:creationId xmlns:a16="http://schemas.microsoft.com/office/drawing/2014/main" id="{3A0D7BF4-7841-2887-09AE-28FC663C7BA1}"/>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2" name="TextBox 1">
            <a:extLst>
              <a:ext uri="{FF2B5EF4-FFF2-40B4-BE49-F238E27FC236}">
                <a16:creationId xmlns:a16="http://schemas.microsoft.com/office/drawing/2014/main" id="{2EB96395-C04E-8C99-DCD8-BEBF5060E4B3}"/>
              </a:ext>
            </a:extLst>
          </p:cNvPr>
          <p:cNvSpPr txBox="1"/>
          <p:nvPr/>
        </p:nvSpPr>
        <p:spPr>
          <a:xfrm>
            <a:off x="720000" y="4958834"/>
            <a:ext cx="7704000" cy="184666"/>
          </a:xfrm>
          <a:prstGeom prst="rect">
            <a:avLst/>
          </a:prstGeom>
          <a:noFill/>
        </p:spPr>
        <p:txBody>
          <a:bodyPr wrap="square" lIns="91440" tIns="45720" rIns="91440" bIns="45720" anchor="t">
            <a:spAutoFit/>
          </a:bodyPr>
          <a:lstStyle/>
          <a:p>
            <a:pPr>
              <a:buSzPts val="1100"/>
              <a:defRPr/>
            </a:pPr>
            <a:r>
              <a:rPr lang="en-US" sz="600">
                <a:latin typeface="Open Sans"/>
                <a:ea typeface="Open Sans"/>
                <a:cs typeface="Open Sans"/>
              </a:rPr>
              <a:t>[1] </a:t>
            </a:r>
            <a:r>
              <a:rPr lang="en-US" sz="600" err="1">
                <a:latin typeface="Open Sans"/>
                <a:ea typeface="Open Sans"/>
                <a:cs typeface="Open Sans"/>
              </a:rPr>
              <a:t>SeedDMS</a:t>
            </a:r>
            <a:r>
              <a:rPr lang="en-US" sz="600">
                <a:latin typeface="Open Sans"/>
                <a:ea typeface="Open Sans"/>
                <a:cs typeface="Open Sans"/>
              </a:rPr>
              <a:t>. (2024). About. Retrieved from </a:t>
            </a:r>
            <a:r>
              <a:rPr lang="en-US" sz="600">
                <a:latin typeface="Open Sans"/>
                <a:ea typeface="Open Sans"/>
                <a:cs typeface="Open Sans"/>
                <a:hlinkClick r:id="rId3"/>
              </a:rPr>
              <a:t>https://www.seeddms.org/about/</a:t>
            </a:r>
            <a:endParaRPr lang="en-US" sz="600">
              <a:latin typeface="Open Sans"/>
              <a:ea typeface="Open Sans"/>
              <a:cs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6801-BB83-8B82-C2B1-1A6553705C00}"/>
              </a:ext>
            </a:extLst>
          </p:cNvPr>
          <p:cNvSpPr>
            <a:spLocks noGrp="1"/>
          </p:cNvSpPr>
          <p:nvPr>
            <p:ph type="title"/>
          </p:nvPr>
        </p:nvSpPr>
        <p:spPr>
          <a:xfrm>
            <a:off x="780960" y="261673"/>
            <a:ext cx="7704000" cy="572700"/>
          </a:xfrm>
        </p:spPr>
        <p:txBody>
          <a:bodyPr/>
          <a:lstStyle/>
          <a:p>
            <a:r>
              <a:rPr lang="en-IN">
                <a:latin typeface="+mn-lt"/>
              </a:rPr>
              <a:t>Test </a:t>
            </a:r>
            <a:r>
              <a:rPr lang="en">
                <a:latin typeface="+mn-lt"/>
                <a:sym typeface="Patua One"/>
              </a:rPr>
              <a:t>Strategy</a:t>
            </a:r>
            <a:r>
              <a:rPr lang="en" sz="1800" baseline="30000">
                <a:latin typeface="+mn-lt"/>
                <a:sym typeface="Patua One"/>
              </a:rPr>
              <a:t>2</a:t>
            </a:r>
            <a:endParaRPr lang="en-IN" sz="1800" baseline="30000">
              <a:latin typeface="+mn-lt"/>
            </a:endParaRPr>
          </a:p>
        </p:txBody>
      </p:sp>
      <p:graphicFrame>
        <p:nvGraphicFramePr>
          <p:cNvPr id="3" name="Table 2">
            <a:extLst>
              <a:ext uri="{FF2B5EF4-FFF2-40B4-BE49-F238E27FC236}">
                <a16:creationId xmlns:a16="http://schemas.microsoft.com/office/drawing/2014/main" id="{A8FA9412-6F51-9654-B8BE-1865C9B1255B}"/>
              </a:ext>
            </a:extLst>
          </p:cNvPr>
          <p:cNvGraphicFramePr>
            <a:graphicFrameLocks noGrp="1"/>
          </p:cNvGraphicFramePr>
          <p:nvPr>
            <p:extLst>
              <p:ext uri="{D42A27DB-BD31-4B8C-83A1-F6EECF244321}">
                <p14:modId xmlns:p14="http://schemas.microsoft.com/office/powerpoint/2010/main" val="2264230247"/>
              </p:ext>
            </p:extLst>
          </p:nvPr>
        </p:nvGraphicFramePr>
        <p:xfrm>
          <a:off x="345892" y="944401"/>
          <a:ext cx="8452217" cy="3419470"/>
        </p:xfrm>
        <a:graphic>
          <a:graphicData uri="http://schemas.openxmlformats.org/drawingml/2006/table">
            <a:tbl>
              <a:tblPr firstRow="1" bandRow="1">
                <a:tableStyleId>{F6D6EA9A-273F-4AC8-9EDF-B5E7F9130763}</a:tableStyleId>
              </a:tblPr>
              <a:tblGrid>
                <a:gridCol w="1228457">
                  <a:extLst>
                    <a:ext uri="{9D8B030D-6E8A-4147-A177-3AD203B41FA5}">
                      <a16:colId xmlns:a16="http://schemas.microsoft.com/office/drawing/2014/main" val="464011487"/>
                    </a:ext>
                  </a:extLst>
                </a:gridCol>
                <a:gridCol w="2194560">
                  <a:extLst>
                    <a:ext uri="{9D8B030D-6E8A-4147-A177-3AD203B41FA5}">
                      <a16:colId xmlns:a16="http://schemas.microsoft.com/office/drawing/2014/main" val="1165308480"/>
                    </a:ext>
                  </a:extLst>
                </a:gridCol>
                <a:gridCol w="3566160">
                  <a:extLst>
                    <a:ext uri="{9D8B030D-6E8A-4147-A177-3AD203B41FA5}">
                      <a16:colId xmlns:a16="http://schemas.microsoft.com/office/drawing/2014/main" val="3194414474"/>
                    </a:ext>
                  </a:extLst>
                </a:gridCol>
                <a:gridCol w="1463040">
                  <a:extLst>
                    <a:ext uri="{9D8B030D-6E8A-4147-A177-3AD203B41FA5}">
                      <a16:colId xmlns:a16="http://schemas.microsoft.com/office/drawing/2014/main" val="2685223748"/>
                    </a:ext>
                  </a:extLst>
                </a:gridCol>
              </a:tblGrid>
              <a:tr h="310510">
                <a:tc>
                  <a:txBody>
                    <a:bodyPr/>
                    <a:lstStyle/>
                    <a:p>
                      <a:pPr lvl="0" algn="ctr">
                        <a:buNone/>
                      </a:pPr>
                      <a:r>
                        <a:rPr lang="en-US" sz="1000" b="1" i="0" u="none" strike="noStrike" noProof="0">
                          <a:solidFill>
                            <a:srgbClr val="FFFAF6"/>
                          </a:solidFill>
                          <a:effectLst/>
                          <a:latin typeface="+mn-lt"/>
                        </a:rPr>
                        <a:t>Test Strategy</a:t>
                      </a:r>
                      <a:endParaRPr lang="en-US" sz="1000">
                        <a:solidFill>
                          <a:srgbClr val="FFFAF6"/>
                        </a:solidFill>
                        <a:latin typeface="+mn-lt"/>
                      </a:endParaRPr>
                    </a:p>
                  </a:txBody>
                  <a:tcPr marL="76200" marR="76200" marT="38099" marB="380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lvl="0" algn="ctr">
                        <a:buNone/>
                      </a:pPr>
                      <a:r>
                        <a:rPr lang="en-US" sz="1000" b="1" i="0" u="none" strike="noStrike" noProof="0">
                          <a:solidFill>
                            <a:srgbClr val="FFFAF6"/>
                          </a:solidFill>
                          <a:effectLst/>
                          <a:latin typeface="+mn-lt"/>
                        </a:rPr>
                        <a:t>Objective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lvl="0" algn="ctr">
                        <a:buNone/>
                      </a:pPr>
                      <a:r>
                        <a:rPr lang="en-US" sz="1000" b="1" i="0" u="none" strike="noStrike" noProof="0">
                          <a:solidFill>
                            <a:srgbClr val="FFFAF6"/>
                          </a:solidFill>
                          <a:effectLst/>
                          <a:latin typeface="+mn-lt"/>
                        </a:rPr>
                        <a:t>Approach</a:t>
                      </a:r>
                      <a:endParaRPr lang="en-US" sz="1000">
                        <a:solidFill>
                          <a:srgbClr val="FFFAF6"/>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algn="ctr" rtl="0" fontAlgn="auto"/>
                      <a:r>
                        <a:rPr lang="en-US" sz="1000" b="1">
                          <a:solidFill>
                            <a:srgbClr val="FFFAF6"/>
                          </a:solidFill>
                          <a:effectLst/>
                          <a:latin typeface="+mn-lt"/>
                        </a:rPr>
                        <a:t>Tools</a:t>
                      </a:r>
                      <a:endParaRPr lang="en-US" sz="1000" b="1" baseline="30000">
                        <a:solidFill>
                          <a:srgbClr val="FFFAF6"/>
                        </a:solidFill>
                        <a:effectLst/>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extLst>
                  <a:ext uri="{0D108BD9-81ED-4DB2-BD59-A6C34878D82A}">
                    <a16:rowId xmlns:a16="http://schemas.microsoft.com/office/drawing/2014/main" val="1518333904"/>
                  </a:ext>
                </a:extLst>
              </a:tr>
              <a:tr h="777240">
                <a:tc>
                  <a:txBody>
                    <a:bodyPr/>
                    <a:lstStyle/>
                    <a:p>
                      <a:pPr marL="0" lvl="0" indent="0" algn="ctr">
                        <a:lnSpc>
                          <a:spcPct val="100000"/>
                        </a:lnSpc>
                        <a:buNone/>
                      </a:pPr>
                      <a:r>
                        <a:rPr lang="en-US" sz="1000" b="0" i="1" u="none" strike="noStrike" cap="none" baseline="0" noProof="0">
                          <a:solidFill>
                            <a:srgbClr val="005C51"/>
                          </a:solidFill>
                          <a:effectLst/>
                          <a:latin typeface="+mn-lt"/>
                        </a:rPr>
                        <a:t>Performance and Security Testing</a:t>
                      </a:r>
                      <a:endParaRPr lang="en-US" sz="1000" b="0" i="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a:lnSpc>
                          <a:spcPct val="100000"/>
                        </a:lnSpc>
                        <a:buNone/>
                      </a:pPr>
                      <a:r>
                        <a:rPr lang="en-US" sz="1000" b="0" i="0" u="none" strike="noStrike" cap="none" baseline="0" noProof="0">
                          <a:solidFill>
                            <a:srgbClr val="000000"/>
                          </a:solidFill>
                          <a:effectLst/>
                          <a:latin typeface="+mn-lt"/>
                        </a:rPr>
                        <a:t>Validate system performance and security to ensure reliability and data protection</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cap="none" noProof="0">
                          <a:solidFill>
                            <a:srgbClr val="000000"/>
                          </a:solidFill>
                          <a:effectLst/>
                          <a:latin typeface="+mn-lt"/>
                        </a:rPr>
                        <a:t>Simulate peak load conditions using LoadRunner/JMeter  </a:t>
                      </a:r>
                      <a:endParaRPr lang="en-US" sz="1000">
                        <a:solidFill>
                          <a:srgbClr val="000000"/>
                        </a:solidFill>
                        <a:latin typeface="+mn-lt"/>
                      </a:endParaRPr>
                    </a:p>
                    <a:p>
                      <a:pPr marL="171450" lvl="0" indent="-171450" algn="l">
                        <a:lnSpc>
                          <a:spcPct val="100000"/>
                        </a:lnSpc>
                        <a:spcBef>
                          <a:spcPts val="0"/>
                        </a:spcBef>
                        <a:spcAft>
                          <a:spcPts val="0"/>
                        </a:spcAft>
                        <a:buFont typeface="Arial"/>
                        <a:buChar char="•"/>
                      </a:pPr>
                      <a:r>
                        <a:rPr lang="en-US" sz="1000" b="0" i="0" u="none" strike="noStrike" cap="none" noProof="0">
                          <a:solidFill>
                            <a:srgbClr val="000000"/>
                          </a:solidFill>
                          <a:effectLst/>
                          <a:latin typeface="+mn-lt"/>
                        </a:rPr>
                        <a:t>Identify and mitigate vulnerabilities using OWASP ZAP</a:t>
                      </a:r>
                      <a:endParaRPr lang="en-US" sz="1000">
                        <a:solidFill>
                          <a:srgbClr val="000000"/>
                        </a:solidFill>
                        <a:latin typeface="+mn-lt"/>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indent="0" algn="l">
                        <a:buNone/>
                      </a:pPr>
                      <a:r>
                        <a:rPr lang="en-US" sz="1000" b="0" i="0" u="none" strike="noStrike" cap="none" noProof="0">
                          <a:solidFill>
                            <a:srgbClr val="000000"/>
                          </a:solidFill>
                          <a:effectLst/>
                          <a:latin typeface="+mn-lt"/>
                        </a:rPr>
                        <a:t>LoadRunner, JMeter, OWASP ZAP</a:t>
                      </a:r>
                      <a:endParaRPr lang="en-US" sz="1000" b="0" i="0" u="none" strike="noStrike" cap="none">
                        <a:solidFill>
                          <a:srgbClr val="000000"/>
                        </a:solidFill>
                        <a:effectLst/>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786284610"/>
                  </a:ext>
                </a:extLst>
              </a:tr>
              <a:tr h="777240">
                <a:tc>
                  <a:txBody>
                    <a:bodyPr/>
                    <a:lstStyle/>
                    <a:p>
                      <a:pPr lvl="0" algn="ctr">
                        <a:buNone/>
                      </a:pPr>
                      <a:r>
                        <a:rPr lang="en-US" sz="1000" b="0" i="1" u="none" strike="noStrike" noProof="0">
                          <a:solidFill>
                            <a:schemeClr val="tx1"/>
                          </a:solidFill>
                          <a:latin typeface="+mn-lt"/>
                        </a:rPr>
                        <a:t>User Acceptance Testing (UAT) </a:t>
                      </a:r>
                      <a:endParaRPr lang="en-US" sz="1000" b="0" i="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a:buNone/>
                      </a:pPr>
                      <a:r>
                        <a:rPr lang="en-US" sz="1000" b="0" i="0" u="none" strike="noStrike" noProof="0">
                          <a:solidFill>
                            <a:srgbClr val="000000"/>
                          </a:solidFill>
                          <a:latin typeface="+mn-lt"/>
                        </a:rPr>
                        <a:t>Ensure the system meets business requirements and user expectations. </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mn-lt"/>
                        </a:rPr>
                        <a:t>Engage end-users to validate the system. </a:t>
                      </a:r>
                      <a:endParaRPr lang="en-US" sz="1000">
                        <a:solidFill>
                          <a:srgbClr val="000000"/>
                        </a:solidFill>
                        <a:latin typeface="+mn-lt"/>
                      </a:endParaRP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mn-lt"/>
                        </a:rPr>
                        <a:t>Conduct testing sessions to collect user feedback. </a:t>
                      </a:r>
                      <a:endParaRPr lang="en-US" sz="1000">
                        <a:solidFill>
                          <a:srgbClr val="000000"/>
                        </a:solidFill>
                        <a:latin typeface="+mn-lt"/>
                      </a:endParaRPr>
                    </a:p>
                    <a:p>
                      <a:pPr marL="171450" lvl="0" indent="-171450" algn="l">
                        <a:buFont typeface="Arial"/>
                        <a:buChar char="•"/>
                      </a:pPr>
                      <a:r>
                        <a:rPr lang="en-US" sz="1000" b="0" i="0" u="none" strike="noStrike" noProof="0">
                          <a:solidFill>
                            <a:srgbClr val="000000"/>
                          </a:solidFill>
                          <a:latin typeface="+mn-lt"/>
                        </a:rPr>
                        <a:t>Make necessary adjustments based on feedback.</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indent="0" algn="l">
                        <a:buNone/>
                      </a:pPr>
                      <a:r>
                        <a:rPr lang="en-US" sz="1000" b="0" i="0" u="none" strike="noStrike" noProof="0">
                          <a:solidFill>
                            <a:srgbClr val="000000"/>
                          </a:solidFill>
                          <a:latin typeface="+mn-lt"/>
                        </a:rPr>
                        <a:t>UAT checklists, feedback forms</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4032128431"/>
                  </a:ext>
                </a:extLst>
              </a:tr>
              <a:tr h="777240">
                <a:tc>
                  <a:txBody>
                    <a:bodyPr/>
                    <a:lstStyle/>
                    <a:p>
                      <a:pPr lvl="0" algn="ctr">
                        <a:buNone/>
                      </a:pPr>
                      <a:r>
                        <a:rPr lang="en-US" sz="1000" b="0" i="1" u="none" strike="noStrike" noProof="0">
                          <a:solidFill>
                            <a:schemeClr val="tx1"/>
                          </a:solidFill>
                          <a:latin typeface="+mn-lt"/>
                        </a:rPr>
                        <a:t>Compliance and Reporting </a:t>
                      </a:r>
                      <a:endParaRPr lang="en-US" sz="1000" b="0" i="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a:buNone/>
                      </a:pPr>
                      <a:r>
                        <a:rPr lang="en-US" sz="1000" b="0" i="0" u="none" strike="noStrike" noProof="0">
                          <a:solidFill>
                            <a:srgbClr val="000000"/>
                          </a:solidFill>
                          <a:latin typeface="+mn-lt"/>
                        </a:rPr>
                        <a:t>Ensure the system complies with all regulatory and compliance requirements. </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mn-lt"/>
                        </a:rPr>
                        <a:t>Conduct compliance tests to verify adherence to regulations. </a:t>
                      </a:r>
                      <a:endParaRPr lang="en-US" sz="1000">
                        <a:solidFill>
                          <a:srgbClr val="000000"/>
                        </a:solidFill>
                        <a:latin typeface="+mn-lt"/>
                      </a:endParaRPr>
                    </a:p>
                    <a:p>
                      <a:pPr marL="171450" lvl="0" indent="-171450" algn="l">
                        <a:buFont typeface="Arial"/>
                        <a:buChar char="•"/>
                      </a:pPr>
                      <a:r>
                        <a:rPr lang="en-US" sz="1000" b="0" i="0" u="none" strike="noStrike" noProof="0">
                          <a:solidFill>
                            <a:srgbClr val="000000"/>
                          </a:solidFill>
                          <a:latin typeface="+mn-lt"/>
                        </a:rPr>
                        <a:t>Validate reporting functionalities for accuracy.</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indent="0" algn="l">
                        <a:buNone/>
                      </a:pPr>
                      <a:r>
                        <a:rPr lang="en-IN" sz="1000" b="0" i="0" u="none" strike="noStrike" noProof="0">
                          <a:solidFill>
                            <a:srgbClr val="000000"/>
                          </a:solidFill>
                          <a:latin typeface="+mn-lt"/>
                        </a:rPr>
                        <a:t>Compliance testing tools, Selenium for automated tests</a:t>
                      </a:r>
                      <a:endParaRPr lang="en-IN"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4274097738"/>
                  </a:ext>
                </a:extLst>
              </a:tr>
              <a:tr h="777240">
                <a:tc>
                  <a:txBody>
                    <a:bodyPr/>
                    <a:lstStyle/>
                    <a:p>
                      <a:pPr lvl="0" algn="ctr">
                        <a:buNone/>
                      </a:pPr>
                      <a:r>
                        <a:rPr lang="en-US" sz="1000" b="0" i="1" u="none" strike="noStrike" noProof="0">
                          <a:solidFill>
                            <a:srgbClr val="005C51"/>
                          </a:solidFill>
                          <a:effectLst/>
                          <a:latin typeface="+mn-lt"/>
                        </a:rPr>
                        <a:t>Continuous Improvement </a:t>
                      </a:r>
                      <a:endParaRPr lang="en-US" sz="1000" b="0" i="1">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lvl="0">
                        <a:buNone/>
                      </a:pPr>
                      <a:r>
                        <a:rPr lang="en-US" sz="1000" b="0" i="0" u="none" strike="noStrike" noProof="0">
                          <a:solidFill>
                            <a:srgbClr val="000000"/>
                          </a:solidFill>
                          <a:effectLst/>
                          <a:latin typeface="+mn-lt"/>
                        </a:rPr>
                        <a:t>Continuously improve testing processes and methodologies. </a:t>
                      </a:r>
                      <a:endParaRPr lang="en-US" sz="1000">
                        <a:solidFill>
                          <a:srgbClr val="000000"/>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effectLst/>
                          <a:latin typeface="+mn-lt"/>
                        </a:rPr>
                        <a:t>Collect feedback from testing team and stakeholders. </a:t>
                      </a:r>
                      <a:endParaRPr lang="en-US" sz="1000">
                        <a:solidFill>
                          <a:srgbClr val="000000"/>
                        </a:solidFill>
                        <a:latin typeface="+mn-lt"/>
                      </a:endParaRP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effectLst/>
                          <a:latin typeface="+mn-lt"/>
                        </a:rPr>
                        <a:t>Analyze testing metrics and outcomes. </a:t>
                      </a:r>
                      <a:endParaRPr lang="en-US" sz="1000">
                        <a:solidFill>
                          <a:srgbClr val="000000"/>
                        </a:solidFill>
                        <a:latin typeface="+mn-lt"/>
                      </a:endParaRPr>
                    </a:p>
                    <a:p>
                      <a:pPr marL="171450" lvl="0" indent="-171450">
                        <a:buFont typeface="Arial"/>
                        <a:buChar char="•"/>
                      </a:pPr>
                      <a:r>
                        <a:rPr lang="en-US" sz="1000" b="0" i="0" u="none" strike="noStrike" noProof="0">
                          <a:solidFill>
                            <a:srgbClr val="000000"/>
                          </a:solidFill>
                          <a:effectLst/>
                          <a:latin typeface="+mn-lt"/>
                        </a:rPr>
                        <a:t>Implement process improvements based on feedback and analysis. </a:t>
                      </a:r>
                      <a:endParaRPr lang="en-US" sz="1000">
                        <a:solidFill>
                          <a:srgbClr val="000000"/>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buNone/>
                      </a:pPr>
                      <a:r>
                        <a:rPr lang="en-IN" sz="1000" b="0" i="0" u="none" strike="noStrike" noProof="0">
                          <a:solidFill>
                            <a:srgbClr val="000000"/>
                          </a:solidFill>
                          <a:effectLst/>
                          <a:latin typeface="+mn-lt"/>
                        </a:rPr>
                        <a:t>JIRA for feedback collection, data analysis tools for metrics</a:t>
                      </a:r>
                      <a:endParaRPr lang="en-US" sz="1000">
                        <a:solidFill>
                          <a:srgbClr val="000000"/>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3861251464"/>
                  </a:ext>
                </a:extLst>
              </a:tr>
            </a:tbl>
          </a:graphicData>
        </a:graphic>
      </p:graphicFrame>
      <p:sp>
        <p:nvSpPr>
          <p:cNvPr id="4" name="TextBox 3">
            <a:extLst>
              <a:ext uri="{FF2B5EF4-FFF2-40B4-BE49-F238E27FC236}">
                <a16:creationId xmlns:a16="http://schemas.microsoft.com/office/drawing/2014/main" id="{D1F6F198-3605-1E9E-9BF0-E7C10389C5D5}"/>
              </a:ext>
            </a:extLst>
          </p:cNvPr>
          <p:cNvSpPr txBox="1"/>
          <p:nvPr/>
        </p:nvSpPr>
        <p:spPr>
          <a:xfrm>
            <a:off x="1399724" y="4652428"/>
            <a:ext cx="6644640" cy="415498"/>
          </a:xfrm>
          <a:prstGeom prst="rect">
            <a:avLst/>
          </a:prstGeom>
          <a:noFill/>
        </p:spPr>
        <p:txBody>
          <a:bodyPr wrap="square" lIns="91440" tIns="45720" rIns="91440" bIns="45720" rtlCol="0" anchor="t">
            <a:spAutoFit/>
          </a:bodyPr>
          <a:lstStyle/>
          <a:p>
            <a:r>
              <a:rPr lang="en-IN" sz="700">
                <a:solidFill>
                  <a:srgbClr val="4E8477"/>
                </a:solidFill>
                <a:latin typeface="+mn-lt"/>
                <a:hlinkClick r:id="rId2">
                  <a:extLst>
                    <a:ext uri="{A12FA001-AC4F-418D-AE19-62706E023703}">
                      <ahyp:hlinkClr xmlns:ahyp="http://schemas.microsoft.com/office/drawing/2018/hyperlinkcolor" val="tx"/>
                    </a:ext>
                  </a:extLst>
                </a:hlinkClick>
              </a:rPr>
              <a:t>Test Strategy:</a:t>
            </a:r>
            <a:r>
              <a:rPr lang="en-IN" sz="700">
                <a:solidFill>
                  <a:srgbClr val="4E8477"/>
                </a:solidFill>
                <a:latin typeface="+mn-lt"/>
                <a:hlinkClick r:id="rId2"/>
              </a:rPr>
              <a:t> </a:t>
            </a:r>
            <a:r>
              <a:rPr lang="en-IN" sz="700">
                <a:solidFill>
                  <a:srgbClr val="4E8477"/>
                </a:solidFill>
                <a:latin typeface="+mn-lt"/>
                <a:hlinkClick r:id="rId2">
                  <a:extLst>
                    <a:ext uri="{A12FA001-AC4F-418D-AE19-62706E023703}">
                      <ahyp:hlinkClr xmlns:ahyp="http://schemas.microsoft.com/office/drawing/2018/hyperlinkcolor" val="tx"/>
                    </a:ext>
                  </a:extLst>
                </a:hlinkClick>
              </a:rPr>
              <a:t> https://katalon.com/resources-center/blog/test-strategy</a:t>
            </a:r>
            <a:endParaRPr lang="en-IN" sz="700">
              <a:solidFill>
                <a:srgbClr val="4E8477"/>
              </a:solidFill>
              <a:latin typeface="+mn-lt"/>
            </a:endParaRPr>
          </a:p>
          <a:p>
            <a:r>
              <a:rPr lang="en-IN" sz="700">
                <a:solidFill>
                  <a:srgbClr val="4E8477"/>
                </a:solidFill>
                <a:latin typeface="+mn-lt"/>
              </a:rPr>
              <a:t>Tools : </a:t>
            </a:r>
            <a:r>
              <a:rPr lang="en-IN" sz="700">
                <a:solidFill>
                  <a:srgbClr val="4E8477"/>
                </a:solidFill>
                <a:latin typeface="+mn-lt"/>
                <a:hlinkClick r:id="rId3"/>
              </a:rPr>
              <a:t>https://www.geeksforgeeks.org/software-testing-tools/</a:t>
            </a:r>
            <a:r>
              <a:rPr lang="en-IN" sz="700">
                <a:solidFill>
                  <a:srgbClr val="4E8477"/>
                </a:solidFill>
                <a:latin typeface="+mn-lt"/>
              </a:rPr>
              <a:t> </a:t>
            </a:r>
          </a:p>
          <a:p>
            <a:r>
              <a:rPr lang="en-IN" sz="700">
                <a:solidFill>
                  <a:srgbClr val="4E8477"/>
                </a:solidFill>
                <a:latin typeface="+mn-lt"/>
              </a:rPr>
              <a:t>Type of testing : </a:t>
            </a:r>
            <a:r>
              <a:rPr lang="en-IN" sz="700">
                <a:solidFill>
                  <a:srgbClr val="4E8477"/>
                </a:solidFill>
                <a:latin typeface="+mn-lt"/>
                <a:hlinkClick r:id="rId4"/>
              </a:rPr>
              <a:t>https://www.geeksforgeeks.org/types-software-testing/</a:t>
            </a:r>
            <a:r>
              <a:rPr lang="en-IN" sz="700">
                <a:solidFill>
                  <a:srgbClr val="4E8477"/>
                </a:solidFill>
                <a:latin typeface="+mn-lt"/>
              </a:rPr>
              <a:t> </a:t>
            </a:r>
          </a:p>
        </p:txBody>
      </p:sp>
      <p:sp>
        <p:nvSpPr>
          <p:cNvPr id="6" name="Google Shape;966;p41">
            <a:extLst>
              <a:ext uri="{FF2B5EF4-FFF2-40B4-BE49-F238E27FC236}">
                <a16:creationId xmlns:a16="http://schemas.microsoft.com/office/drawing/2014/main" id="{E691C314-688B-DA19-A50C-8E5A71AD87E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074203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144488579"/>
              </p:ext>
            </p:extLst>
          </p:nvPr>
        </p:nvGraphicFramePr>
        <p:xfrm>
          <a:off x="646276" y="950719"/>
          <a:ext cx="7782315" cy="3845590"/>
        </p:xfrm>
        <a:graphic>
          <a:graphicData uri="http://schemas.openxmlformats.org/drawingml/2006/table">
            <a:tbl>
              <a:tblPr bandRow="1">
                <a:tableStyleId>{F6D6EA9A-273F-4AC8-9EDF-B5E7F9130763}</a:tableStyleId>
              </a:tblPr>
              <a:tblGrid>
                <a:gridCol w="861431">
                  <a:extLst>
                    <a:ext uri="{9D8B030D-6E8A-4147-A177-3AD203B41FA5}">
                      <a16:colId xmlns:a16="http://schemas.microsoft.com/office/drawing/2014/main" val="2709771412"/>
                    </a:ext>
                  </a:extLst>
                </a:gridCol>
                <a:gridCol w="1212820">
                  <a:extLst>
                    <a:ext uri="{9D8B030D-6E8A-4147-A177-3AD203B41FA5}">
                      <a16:colId xmlns:a16="http://schemas.microsoft.com/office/drawing/2014/main" val="2226034223"/>
                    </a:ext>
                  </a:extLst>
                </a:gridCol>
                <a:gridCol w="1455124">
                  <a:extLst>
                    <a:ext uri="{9D8B030D-6E8A-4147-A177-3AD203B41FA5}">
                      <a16:colId xmlns:a16="http://schemas.microsoft.com/office/drawing/2014/main" val="2634453374"/>
                    </a:ext>
                  </a:extLst>
                </a:gridCol>
                <a:gridCol w="1168004">
                  <a:extLst>
                    <a:ext uri="{9D8B030D-6E8A-4147-A177-3AD203B41FA5}">
                      <a16:colId xmlns:a16="http://schemas.microsoft.com/office/drawing/2014/main" val="3060834461"/>
                    </a:ext>
                  </a:extLst>
                </a:gridCol>
                <a:gridCol w="733375">
                  <a:extLst>
                    <a:ext uri="{9D8B030D-6E8A-4147-A177-3AD203B41FA5}">
                      <a16:colId xmlns:a16="http://schemas.microsoft.com/office/drawing/2014/main" val="1916907430"/>
                    </a:ext>
                  </a:extLst>
                </a:gridCol>
                <a:gridCol w="1003926">
                  <a:extLst>
                    <a:ext uri="{9D8B030D-6E8A-4147-A177-3AD203B41FA5}">
                      <a16:colId xmlns:a16="http://schemas.microsoft.com/office/drawing/2014/main" val="282752497"/>
                    </a:ext>
                  </a:extLst>
                </a:gridCol>
                <a:gridCol w="1347635">
                  <a:extLst>
                    <a:ext uri="{9D8B030D-6E8A-4147-A177-3AD203B41FA5}">
                      <a16:colId xmlns:a16="http://schemas.microsoft.com/office/drawing/2014/main" val="1217935287"/>
                    </a:ext>
                  </a:extLst>
                </a:gridCol>
              </a:tblGrid>
              <a:tr h="461900">
                <a:tc>
                  <a:txBody>
                    <a:bodyPr/>
                    <a:lstStyle/>
                    <a:p>
                      <a:pPr lvl="0" algn="ctr">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ctr">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730446">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Unit Testing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All user stories</a:t>
                      </a: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Validate individual components for functionality and reliability.</a:t>
                      </a:r>
                    </a:p>
                  </a:txBody>
                  <a:tcPr marL="95249" marR="95249" marT="95249" marB="95249" anchor="ctr">
                    <a:lnL w="9524"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Ensure each component works as expected in isolation.</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JUnit, NUnit, PyTest</a:t>
                      </a:r>
                      <a:endParaRPr lang="en-US" sz="80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Development environment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Components meet specified functional requirements and pass all unit tests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385700">
                <a:tc rowSpan="2">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Integration Testing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800">
                          <a:solidFill>
                            <a:srgbClr val="000000"/>
                          </a:solidFill>
                          <a:effectLst/>
                          <a:latin typeface="+mn-lt"/>
                        </a:rPr>
                        <a:t>As a Supply Chain Ops Manager,</a:t>
                      </a:r>
                      <a:r>
                        <a:rPr lang="en-US" sz="800" b="0" i="0" u="none" strike="noStrike" cap="none">
                          <a:solidFill>
                            <a:schemeClr val="accent3">
                              <a:lumMod val="10000"/>
                            </a:schemeClr>
                          </a:solidFill>
                          <a:latin typeface="+mn-lt"/>
                          <a:cs typeface="Arial"/>
                          <a:sym typeface="Arial"/>
                        </a:rPr>
                        <a:t> want data consolidated in the Supply Chain Module from various supply chain aspects.</a:t>
                      </a:r>
                      <a:r>
                        <a:rPr lang="en-US" sz="800" b="0" i="0" u="none" strike="noStrike" cap="none">
                          <a:solidFill>
                            <a:schemeClr val="accent3">
                              <a:lumMod val="10000"/>
                            </a:schemeClr>
                          </a:solidFill>
                          <a:latin typeface="+mn-lt"/>
                          <a:cs typeface="Arial"/>
                        </a:rPr>
                        <a:t> </a:t>
                      </a:r>
                    </a:p>
                    <a:p>
                      <a:pPr marL="0" marR="0" lvl="0" indent="0" algn="l" defTabSz="914400">
                        <a:lnSpc>
                          <a:spcPct val="100000"/>
                        </a:lnSpc>
                        <a:spcBef>
                          <a:spcPts val="0"/>
                        </a:spcBef>
                        <a:spcAft>
                          <a:spcPts val="0"/>
                        </a:spcAft>
                        <a:buSzTx/>
                        <a:buFont typeface="Arial"/>
                        <a:buNone/>
                        <a:tabLst/>
                        <a:defRPr/>
                      </a:pPr>
                      <a:r>
                        <a:rPr lang="en-US" sz="800" b="0" i="0" u="none" strike="noStrike" cap="none">
                          <a:solidFill>
                            <a:schemeClr val="accent3">
                              <a:lumMod val="10000"/>
                            </a:schemeClr>
                          </a:solidFill>
                          <a:latin typeface="+mn-lt"/>
                          <a:cs typeface="Arial"/>
                          <a:sym typeface="Arial"/>
                        </a:rPr>
                        <a:t>( User Story 2.0)</a:t>
                      </a:r>
                    </a:p>
                    <a:p>
                      <a:pPr lvl="0" algn="l">
                        <a:spcBef>
                          <a:spcPts val="0"/>
                        </a:spcBef>
                        <a:spcAft>
                          <a:spcPts val="0"/>
                        </a:spcAft>
                        <a:buNone/>
                      </a:pPr>
                      <a:endParaRPr lang="en-US" sz="80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Ensure seamless integration of data from supplier information, raw material sourcing, manufacturing processes, transportation and logistics, and inventory into the module.</a:t>
                      </a: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Data from all sources is accurately integrated and visualized within the Supply Chain Module.</a:t>
                      </a:r>
                    </a:p>
                    <a:p>
                      <a:pPr lvl="0" algn="l">
                        <a:spcBef>
                          <a:spcPts val="0"/>
                        </a:spcBef>
                        <a:spcAft>
                          <a:spcPts val="0"/>
                        </a:spcAft>
                        <a:buNone/>
                      </a:pPr>
                      <a:endParaRPr lang="en-US" sz="800">
                        <a:solidFill>
                          <a:schemeClr val="accent3">
                            <a:lumMod val="10000"/>
                          </a:schemeClr>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Postman, SoapUI</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Integration testing platform.</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All data sources are integrated without errors and display correctly in the module.</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4283407626"/>
                  </a:ext>
                </a:extLst>
              </a:tr>
              <a:tr h="1267544">
                <a:tc vMerge="1">
                  <a:txBody>
                    <a:bodyPr/>
                    <a:lstStyle/>
                    <a:p>
                      <a:pPr lvl="0" algn="ctr">
                        <a:spcBef>
                          <a:spcPts val="0"/>
                        </a:spcBef>
                        <a:spcAft>
                          <a:spcPts val="0"/>
                        </a:spcAft>
                        <a:buNone/>
                      </a:pPr>
                      <a:endParaRPr lang="en-US" sz="9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800">
                          <a:solidFill>
                            <a:schemeClr val="accent3">
                              <a:lumMod val="10000"/>
                            </a:schemeClr>
                          </a:solidFill>
                          <a:latin typeface="+mn-lt"/>
                        </a:rPr>
                        <a:t>As a Supply Chain Ops Manager, I need APIs that facilitate data integration and extraction for detailed analysis. (User Story 2.2)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Assess API functionality for system integration and robust data handling under operational conditions</a:t>
                      </a: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APIs effectively integrate and perform data handling.</a:t>
                      </a:r>
                    </a:p>
                    <a:p>
                      <a:pPr lvl="0" algn="l">
                        <a:spcBef>
                          <a:spcPts val="0"/>
                        </a:spcBef>
                        <a:spcAft>
                          <a:spcPts val="0"/>
                        </a:spcAft>
                        <a:buNone/>
                      </a:pPr>
                      <a:endParaRPr lang="en-US" sz="800">
                        <a:solidFill>
                          <a:schemeClr val="accent3">
                            <a:lumMod val="10000"/>
                          </a:schemeClr>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Postman, SoapUI</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Integrated development environment (IDE) with live data streams.</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APIs demonstrate successful integration and data handling capabilities.</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583027686"/>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958834"/>
            <a:ext cx="6422528" cy="184666"/>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cs typeface="Open Sans"/>
              </a:rPr>
              <a:t>Avipsha Ghosh, </a:t>
            </a:r>
            <a:r>
              <a:rPr lang="en-US" sz="600">
                <a:latin typeface="+mn-lt"/>
                <a:ea typeface="Open Sans"/>
              </a:rPr>
              <a:t>April 21, 2022 </a:t>
            </a:r>
            <a:r>
              <a:rPr lang="en-US" sz="600">
                <a:latin typeface="+mn-lt"/>
                <a:ea typeface="Open Sans"/>
                <a:hlinkClick r:id="rId3"/>
              </a:rPr>
              <a:t>https://www.headspin.io/blog/unit-integration-and-functional-testing-4-main-points-of-difference</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732891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954934080"/>
              </p:ext>
            </p:extLst>
          </p:nvPr>
        </p:nvGraphicFramePr>
        <p:xfrm>
          <a:off x="715001" y="744709"/>
          <a:ext cx="7610429" cy="4017485"/>
        </p:xfrm>
        <a:graphic>
          <a:graphicData uri="http://schemas.openxmlformats.org/drawingml/2006/table">
            <a:tbl>
              <a:tblPr bandRow="1">
                <a:tableStyleId>{F6D6EA9A-273F-4AC8-9EDF-B5E7F9130763}</a:tableStyleId>
              </a:tblPr>
              <a:tblGrid>
                <a:gridCol w="919081">
                  <a:extLst>
                    <a:ext uri="{9D8B030D-6E8A-4147-A177-3AD203B41FA5}">
                      <a16:colId xmlns:a16="http://schemas.microsoft.com/office/drawing/2014/main" val="2709771412"/>
                    </a:ext>
                  </a:extLst>
                </a:gridCol>
                <a:gridCol w="1362134">
                  <a:extLst>
                    <a:ext uri="{9D8B030D-6E8A-4147-A177-3AD203B41FA5}">
                      <a16:colId xmlns:a16="http://schemas.microsoft.com/office/drawing/2014/main" val="2226034223"/>
                    </a:ext>
                  </a:extLst>
                </a:gridCol>
                <a:gridCol w="1081288">
                  <a:extLst>
                    <a:ext uri="{9D8B030D-6E8A-4147-A177-3AD203B41FA5}">
                      <a16:colId xmlns:a16="http://schemas.microsoft.com/office/drawing/2014/main" val="2634453374"/>
                    </a:ext>
                  </a:extLst>
                </a:gridCol>
                <a:gridCol w="1553142">
                  <a:extLst>
                    <a:ext uri="{9D8B030D-6E8A-4147-A177-3AD203B41FA5}">
                      <a16:colId xmlns:a16="http://schemas.microsoft.com/office/drawing/2014/main" val="3060834461"/>
                    </a:ext>
                  </a:extLst>
                </a:gridCol>
                <a:gridCol w="843896">
                  <a:extLst>
                    <a:ext uri="{9D8B030D-6E8A-4147-A177-3AD203B41FA5}">
                      <a16:colId xmlns:a16="http://schemas.microsoft.com/office/drawing/2014/main" val="1916907430"/>
                    </a:ext>
                  </a:extLst>
                </a:gridCol>
                <a:gridCol w="833214">
                  <a:extLst>
                    <a:ext uri="{9D8B030D-6E8A-4147-A177-3AD203B41FA5}">
                      <a16:colId xmlns:a16="http://schemas.microsoft.com/office/drawing/2014/main" val="282752497"/>
                    </a:ext>
                  </a:extLst>
                </a:gridCol>
                <a:gridCol w="1017674">
                  <a:extLst>
                    <a:ext uri="{9D8B030D-6E8A-4147-A177-3AD203B41FA5}">
                      <a16:colId xmlns:a16="http://schemas.microsoft.com/office/drawing/2014/main" val="1217935287"/>
                    </a:ext>
                  </a:extLst>
                </a:gridCol>
              </a:tblGrid>
              <a:tr h="566118">
                <a:tc>
                  <a:txBody>
                    <a:bodyPr/>
                    <a:lstStyle/>
                    <a:p>
                      <a:pPr lvl="0" algn="l">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l">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1260504">
                <a:tc rowSpan="3">
                  <a:txBody>
                    <a:bodyPr/>
                    <a:lstStyle/>
                    <a:p>
                      <a:pPr lvl="0" algn="l">
                        <a:spcBef>
                          <a:spcPts val="0"/>
                        </a:spcBef>
                        <a:spcAft>
                          <a:spcPts val="0"/>
                        </a:spcAft>
                        <a:buNone/>
                      </a:pPr>
                      <a:r>
                        <a:rPr lang="en-US" sz="800">
                          <a:solidFill>
                            <a:schemeClr val="accent3">
                              <a:lumMod val="10000"/>
                            </a:schemeClr>
                          </a:solidFill>
                          <a:latin typeface="+mn-lt"/>
                        </a:rPr>
                        <a:t>Performance Testing</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As a Supply Chain Ops Manager, I need the system to perform efficiently and handle operations quickly. (User Story 2.0) </a:t>
                      </a:r>
                      <a:endParaRPr lang="en-US" sz="800" b="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Test system performance to handle simultaneous data queries and operations effectively and efficiently.</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System processes and visualizes data within acceptable time limits, supporting efficient operations.</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lvl="0" algn="l">
                        <a:spcBef>
                          <a:spcPts val="0"/>
                        </a:spcBef>
                        <a:spcAft>
                          <a:spcPts val="0"/>
                        </a:spcAft>
                        <a:buNone/>
                      </a:pPr>
                      <a:r>
                        <a:rPr lang="en-US" sz="800" b="0">
                          <a:solidFill>
                            <a:schemeClr val="accent3">
                              <a:lumMod val="10000"/>
                            </a:schemeClr>
                          </a:solidFill>
                          <a:latin typeface="+mn-lt"/>
                        </a:rPr>
                        <a:t>JMeter, LoadRunner</a:t>
                      </a:r>
                    </a:p>
                    <a:p>
                      <a:pPr lvl="0" algn="l">
                        <a:spcBef>
                          <a:spcPts val="0"/>
                        </a:spcBef>
                        <a:spcAft>
                          <a:spcPts val="0"/>
                        </a:spcAft>
                        <a:buNone/>
                      </a:pPr>
                      <a:endParaRPr lang="en-US" sz="800" b="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b="0">
                          <a:solidFill>
                            <a:srgbClr val="000000"/>
                          </a:solidFill>
                          <a:effectLst/>
                          <a:latin typeface="+mn-lt"/>
                        </a:rPr>
                        <a:t>Production-like environment.</a:t>
                      </a:r>
                    </a:p>
                    <a:p>
                      <a:pPr lvl="0" algn="l">
                        <a:spcBef>
                          <a:spcPts val="0"/>
                        </a:spcBef>
                        <a:spcAft>
                          <a:spcPts val="0"/>
                        </a:spcAft>
                        <a:buNone/>
                      </a:pPr>
                      <a:endParaRPr lang="en-US" sz="800" b="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a:solidFill>
                            <a:schemeClr val="accent3">
                              <a:lumMod val="10000"/>
                            </a:schemeClr>
                          </a:solidFill>
                          <a:latin typeface="+mn-lt"/>
                        </a:rPr>
                        <a:t>System response times for data processing and visualization are within acceptable limits.</a:t>
                      </a:r>
                    </a:p>
                    <a:p>
                      <a:pPr lvl="0" algn="l">
                        <a:spcBef>
                          <a:spcPts val="0"/>
                        </a:spcBef>
                        <a:spcAft>
                          <a:spcPts val="0"/>
                        </a:spcAft>
                        <a:buNone/>
                      </a:pPr>
                      <a:endParaRPr lang="en-US" sz="800" b="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399373">
                <a:tc vMerge="1">
                  <a:txBody>
                    <a:bodyPr/>
                    <a:lstStyle/>
                    <a:p>
                      <a:pPr lvl="0" algn="ctr">
                        <a:spcBef>
                          <a:spcPts val="0"/>
                        </a:spcBef>
                        <a:spcAft>
                          <a:spcPts val="0"/>
                        </a:spcAft>
                        <a:buNone/>
                      </a:pPr>
                      <a:endParaRPr lang="en-US" sz="9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a:solidFill>
                            <a:schemeClr val="accent3">
                              <a:lumMod val="10000"/>
                            </a:schemeClr>
                          </a:solidFill>
                          <a:latin typeface="+mn-lt"/>
                        </a:rPr>
                        <a:t>As a Supply Chain Ops Manager, I need quick processing and visualization of environmental data.</a:t>
                      </a:r>
                      <a:br>
                        <a:rPr lang="en-US" sz="800" b="0">
                          <a:solidFill>
                            <a:srgbClr val="2F0700"/>
                          </a:solidFill>
                          <a:latin typeface="+mn-lt"/>
                        </a:rPr>
                      </a:br>
                      <a:r>
                        <a:rPr lang="en-US" sz="800" b="0">
                          <a:solidFill>
                            <a:schemeClr val="accent3">
                              <a:lumMod val="10000"/>
                            </a:schemeClr>
                          </a:solidFill>
                          <a:latin typeface="+mn-lt"/>
                        </a:rPr>
                        <a:t>(User Story 2.2)</a:t>
                      </a:r>
                    </a:p>
                    <a:p>
                      <a:pPr lvl="0" algn="l">
                        <a:spcBef>
                          <a:spcPts val="1500"/>
                        </a:spcBef>
                        <a:spcAft>
                          <a:spcPts val="1500"/>
                        </a:spcAft>
                        <a:buNone/>
                      </a:pPr>
                      <a:endParaRPr lang="en-US" sz="800" b="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Ensure the system processes data and provides visualizations within 24 hours.</a:t>
                      </a:r>
                    </a:p>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endParaRPr lang="en-US" sz="800" b="0">
                        <a:solidFill>
                          <a:srgbClr val="000000"/>
                        </a:solidFill>
                        <a:effectLst/>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Data is processed and visualized within the 24-hour timeframe.</a:t>
                      </a:r>
                    </a:p>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endParaRPr lang="en-US" sz="800" b="0">
                        <a:solidFill>
                          <a:srgbClr val="000000"/>
                        </a:solidFill>
                        <a:effectLst/>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JMeter, LoadRunner</a:t>
                      </a:r>
                    </a:p>
                  </a:txBody>
                  <a:tcPr marL="21175" marR="21175" marT="10588" marB="10588"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Production-like test environment.</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System meets the 24-hour processing and visualization deadline.</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85244708"/>
                  </a:ext>
                </a:extLst>
              </a:tr>
              <a:tr h="765925">
                <a:tc vMerge="1">
                  <a:txBody>
                    <a:bodyPr/>
                    <a:lstStyle/>
                    <a:p>
                      <a:pPr lvl="0" algn="ctr">
                        <a:spcBef>
                          <a:spcPts val="0"/>
                        </a:spcBef>
                        <a:spcAft>
                          <a:spcPts val="0"/>
                        </a:spcAft>
                        <a:buNone/>
                      </a:pPr>
                      <a:endParaRPr lang="en-US" sz="9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IN" sz="800" b="0">
                          <a:effectLst/>
                          <a:latin typeface="+mn-lt"/>
                        </a:rPr>
                        <a:t>Export process efficiency.</a:t>
                      </a:r>
                      <a:br>
                        <a:rPr lang="en-IN" sz="800" b="0">
                          <a:effectLst/>
                          <a:latin typeface="+mn-lt"/>
                        </a:rPr>
                      </a:br>
                      <a:r>
                        <a:rPr lang="en-IN" sz="800" b="0">
                          <a:effectLst/>
                          <a:latin typeface="+mn-lt"/>
                        </a:rPr>
                        <a:t>(User Story 2.3)</a:t>
                      </a:r>
                    </a:p>
                  </a:txBody>
                  <a:tcPr marL="29793" marR="29793" marT="14897" marB="14897"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effectLst/>
                          <a:latin typeface="+mn-lt"/>
                        </a:rPr>
                        <a:t>Ensure that the export process does not exceed 5 minutes for reports up to 500 MB.</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algn="l" fontAlgn="base"/>
                      <a:r>
                        <a:rPr lang="en-US" sz="800" b="0">
                          <a:effectLst/>
                          <a:latin typeface="+mn-lt"/>
                        </a:rPr>
                        <a:t>Export completes within 5 minutes.</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algn="l" fontAlgn="base"/>
                      <a:r>
                        <a:rPr lang="en-IN" sz="800" b="0">
                          <a:effectLst/>
                          <a:latin typeface="+mn-lt"/>
                        </a:rPr>
                        <a:t>JMeter, LoadRunner</a:t>
                      </a:r>
                    </a:p>
                  </a:txBody>
                  <a:tcPr marL="29793" marR="29793" marT="14897" marB="14897"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effectLst/>
                          <a:latin typeface="+mn-lt"/>
                        </a:rPr>
                        <a:t>Production-like environment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effectLst/>
                          <a:latin typeface="+mn-lt"/>
                        </a:rPr>
                        <a:t>Export process is efficient and meets the 5-minute requirement.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756657985"/>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958834"/>
            <a:ext cx="6422528" cy="184666"/>
          </a:xfrm>
          <a:prstGeom prst="rect">
            <a:avLst/>
          </a:prstGeom>
          <a:solidFill>
            <a:srgbClr val="FFFAF6"/>
          </a:solidFill>
        </p:spPr>
        <p:txBody>
          <a:bodyPr wrap="square" lIns="91440" tIns="45720" rIns="91440" bIns="45720" rtlCol="0" anchor="t">
            <a:spAutoFit/>
          </a:bodyPr>
          <a:lstStyle/>
          <a:p>
            <a:pPr>
              <a:defRPr/>
            </a:pPr>
            <a:r>
              <a:rPr lang="en-US" sz="600" err="1">
                <a:latin typeface="+mn-lt"/>
                <a:ea typeface="Open Sans"/>
              </a:rPr>
              <a:t>Tricentis</a:t>
            </a:r>
            <a:r>
              <a:rPr lang="en-US" sz="600">
                <a:latin typeface="+mn-lt"/>
                <a:ea typeface="Open Sans"/>
              </a:rPr>
              <a:t> Staff.</a:t>
            </a:r>
            <a:r>
              <a:rPr lang="en-US" sz="600">
                <a:latin typeface="+mn-lt"/>
                <a:ea typeface="Open Sans"/>
                <a:cs typeface="Open Sans"/>
              </a:rPr>
              <a:t> Mar</a:t>
            </a:r>
            <a:r>
              <a:rPr lang="en-US" sz="600">
                <a:latin typeface="+mn-lt"/>
                <a:ea typeface="Open Sans"/>
              </a:rPr>
              <a:t> 21, 2024 (</a:t>
            </a:r>
            <a:r>
              <a:rPr lang="en-US" sz="600">
                <a:latin typeface="+mn-lt"/>
                <a:ea typeface="Open Sans"/>
                <a:hlinkClick r:id="rId3"/>
              </a:rPr>
              <a:t>https://www.tricentis.com/learn/performance-testing</a:t>
            </a:r>
            <a:r>
              <a:rPr lang="en-US" sz="600">
                <a:latin typeface="+mn-lt"/>
                <a:ea typeface="Open Sans"/>
              </a:rPr>
              <a:t>)</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721783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2953533979"/>
              </p:ext>
            </p:extLst>
          </p:nvPr>
        </p:nvGraphicFramePr>
        <p:xfrm>
          <a:off x="645567" y="830167"/>
          <a:ext cx="7727948" cy="4069476"/>
        </p:xfrm>
        <a:graphic>
          <a:graphicData uri="http://schemas.openxmlformats.org/drawingml/2006/table">
            <a:tbl>
              <a:tblPr bandRow="1">
                <a:tableStyleId>{F6D6EA9A-273F-4AC8-9EDF-B5E7F9130763}</a:tableStyleId>
              </a:tblPr>
              <a:tblGrid>
                <a:gridCol w="799872">
                  <a:extLst>
                    <a:ext uri="{9D8B030D-6E8A-4147-A177-3AD203B41FA5}">
                      <a16:colId xmlns:a16="http://schemas.microsoft.com/office/drawing/2014/main" val="2709771412"/>
                    </a:ext>
                  </a:extLst>
                </a:gridCol>
                <a:gridCol w="1143000">
                  <a:extLst>
                    <a:ext uri="{9D8B030D-6E8A-4147-A177-3AD203B41FA5}">
                      <a16:colId xmlns:a16="http://schemas.microsoft.com/office/drawing/2014/main" val="2226034223"/>
                    </a:ext>
                  </a:extLst>
                </a:gridCol>
                <a:gridCol w="1277475">
                  <a:extLst>
                    <a:ext uri="{9D8B030D-6E8A-4147-A177-3AD203B41FA5}">
                      <a16:colId xmlns:a16="http://schemas.microsoft.com/office/drawing/2014/main" val="2634453374"/>
                    </a:ext>
                  </a:extLst>
                </a:gridCol>
                <a:gridCol w="1215480">
                  <a:extLst>
                    <a:ext uri="{9D8B030D-6E8A-4147-A177-3AD203B41FA5}">
                      <a16:colId xmlns:a16="http://schemas.microsoft.com/office/drawing/2014/main" val="3060834461"/>
                    </a:ext>
                  </a:extLst>
                </a:gridCol>
                <a:gridCol w="774523">
                  <a:extLst>
                    <a:ext uri="{9D8B030D-6E8A-4147-A177-3AD203B41FA5}">
                      <a16:colId xmlns:a16="http://schemas.microsoft.com/office/drawing/2014/main" val="1916907430"/>
                    </a:ext>
                  </a:extLst>
                </a:gridCol>
                <a:gridCol w="839374">
                  <a:extLst>
                    <a:ext uri="{9D8B030D-6E8A-4147-A177-3AD203B41FA5}">
                      <a16:colId xmlns:a16="http://schemas.microsoft.com/office/drawing/2014/main" val="282752497"/>
                    </a:ext>
                  </a:extLst>
                </a:gridCol>
                <a:gridCol w="1678224">
                  <a:extLst>
                    <a:ext uri="{9D8B030D-6E8A-4147-A177-3AD203B41FA5}">
                      <a16:colId xmlns:a16="http://schemas.microsoft.com/office/drawing/2014/main" val="1217935287"/>
                    </a:ext>
                  </a:extLst>
                </a:gridCol>
              </a:tblGrid>
              <a:tr h="471284">
                <a:tc>
                  <a:txBody>
                    <a:bodyPr/>
                    <a:lstStyle/>
                    <a:p>
                      <a:pPr lvl="0" algn="ctr">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ctr">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1199637">
                <a:tc>
                  <a:txBody>
                    <a:bodyPr/>
                    <a:lstStyle/>
                    <a:p>
                      <a:pPr fontAlgn="base"/>
                      <a:r>
                        <a:rPr lang="en-IN" sz="800" b="0">
                          <a:solidFill>
                            <a:srgbClr val="000000"/>
                          </a:solidFill>
                          <a:effectLst/>
                          <a:latin typeface="+mn-lt"/>
                        </a:rPr>
                        <a:t>Reliability Testing</a:t>
                      </a:r>
                    </a:p>
                  </a:txBody>
                  <a:tcPr marL="21307" marR="21307" marT="10654" marB="10654"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800">
                          <a:solidFill>
                            <a:srgbClr val="000000"/>
                          </a:solidFill>
                          <a:effectLst/>
                          <a:latin typeface="+mn-lt"/>
                        </a:rPr>
                        <a:t>The EMS should have a system uptime of at least 99.5%.</a:t>
                      </a:r>
                      <a:br>
                        <a:rPr lang="en-US" sz="800">
                          <a:solidFill>
                            <a:srgbClr val="000000"/>
                          </a:solidFill>
                          <a:effectLst/>
                          <a:latin typeface="+mn-lt"/>
                        </a:rPr>
                      </a:br>
                      <a:r>
                        <a:rPr lang="en-US" sz="800">
                          <a:solidFill>
                            <a:srgbClr val="000000"/>
                          </a:solidFill>
                          <a:effectLst/>
                          <a:latin typeface="+mn-lt"/>
                        </a:rPr>
                        <a:t>(User Story 2.0)</a:t>
                      </a:r>
                    </a:p>
                  </a:txBody>
                  <a:tcPr marL="21307" marR="21307" marT="10654" marB="10654"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a:solidFill>
                            <a:srgbClr val="000000"/>
                          </a:solidFill>
                          <a:effectLst/>
                          <a:latin typeface="+mn-lt"/>
                        </a:rPr>
                        <a:t>Confirm the system meets the uptime requirement to ensure continuous operation.</a:t>
                      </a:r>
                    </a:p>
                  </a:txBody>
                  <a:tcPr marL="21307" marR="21307" marT="10654" marB="10654"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a:solidFill>
                            <a:srgbClr val="000000"/>
                          </a:solidFill>
                          <a:effectLst/>
                          <a:latin typeface="+mn-lt"/>
                        </a:rPr>
                        <a:t>System demonstrates reliability with at least 99.5% uptime.</a:t>
                      </a:r>
                    </a:p>
                  </a:txBody>
                  <a:tcPr marL="21307" marR="21307" marT="10654" marB="10654"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Pingdom, Uptime Robot</a:t>
                      </a:r>
                    </a:p>
                  </a:txBody>
                  <a:tcPr marL="21307" marR="21307" marT="10654" marB="10654"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a:solidFill>
                            <a:srgbClr val="000000"/>
                          </a:solidFill>
                          <a:effectLst/>
                          <a:latin typeface="+mn-lt"/>
                        </a:rPr>
                        <a:t>Operational environment.</a:t>
                      </a:r>
                    </a:p>
                  </a:txBody>
                  <a:tcPr marL="21307" marR="21307" marT="10654" marB="10654"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a:solidFill>
                            <a:srgbClr val="000000"/>
                          </a:solidFill>
                          <a:effectLst/>
                          <a:latin typeface="+mn-lt"/>
                        </a:rPr>
                        <a:t>System uptime meets or exceeds 99.5%, ensuring reliability for operational continuity.</a:t>
                      </a:r>
                    </a:p>
                  </a:txBody>
                  <a:tcPr marL="21307" marR="21307" marT="10654" marB="10654"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049678">
                <a:tc>
                  <a:txBody>
                    <a:bodyPr/>
                    <a:lstStyle/>
                    <a:p>
                      <a:pPr fontAlgn="base"/>
                      <a:r>
                        <a:rPr lang="en-IN" sz="800" b="0">
                          <a:solidFill>
                            <a:srgbClr val="000000"/>
                          </a:solidFill>
                          <a:effectLst/>
                          <a:latin typeface="+mn-lt"/>
                        </a:rPr>
                        <a:t>Data Coverage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800" b="0">
                          <a:solidFill>
                            <a:srgbClr val="000000"/>
                          </a:solidFill>
                          <a:effectLst/>
                          <a:latin typeface="+mn-lt"/>
                        </a:rPr>
                        <a:t>Coverage of at least 95% of active suppliers.</a:t>
                      </a:r>
                    </a:p>
                    <a:p>
                      <a:pPr lvl="0">
                        <a:buNone/>
                      </a:pPr>
                      <a:r>
                        <a:rPr lang="en-US" sz="800" b="0" i="0" u="none" strike="noStrike" noProof="0">
                          <a:solidFill>
                            <a:srgbClr val="000000"/>
                          </a:solidFill>
                          <a:effectLst/>
                          <a:latin typeface="+mn-lt"/>
                        </a:rPr>
                        <a:t>(User Story 2.1)</a:t>
                      </a:r>
                      <a:endParaRPr lang="en-US">
                        <a:latin typeface="+mn-lt"/>
                      </a:endParaRPr>
                    </a:p>
                  </a:txBody>
                  <a:tcPr marL="21806" marR="21806" marT="10903" marB="10903"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Verify that the system includes data from at least 95% of active suppliers in each generated report.</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Comprehensive data coverage in reports.</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SQL queries, Data validation tools</a:t>
                      </a: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Development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Reports include data from at least 95% of active suppliers.</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66167152"/>
                  </a:ext>
                </a:extLst>
              </a:tr>
              <a:tr h="1263901">
                <a:tc>
                  <a:txBody>
                    <a:bodyPr/>
                    <a:lstStyle/>
                    <a:p>
                      <a:pPr fontAlgn="base"/>
                      <a:r>
                        <a:rPr lang="en-IN" sz="800" b="0">
                          <a:solidFill>
                            <a:srgbClr val="000000"/>
                          </a:solidFill>
                          <a:effectLst/>
                          <a:latin typeface="+mn-lt"/>
                        </a:rPr>
                        <a:t>Data Accuracy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800" b="0">
                          <a:solidFill>
                            <a:srgbClr val="000000"/>
                          </a:solidFill>
                          <a:effectLst/>
                          <a:latin typeface="+mn-lt"/>
                        </a:rPr>
                        <a:t>Current and correct data on supplier performance.</a:t>
                      </a:r>
                      <a:br>
                        <a:rPr lang="en-US" sz="800" b="0">
                          <a:solidFill>
                            <a:srgbClr val="000000"/>
                          </a:solidFill>
                          <a:effectLst/>
                          <a:latin typeface="+mn-lt"/>
                        </a:rPr>
                      </a:br>
                      <a:r>
                        <a:rPr lang="en-US" sz="800" b="0" i="0" u="none" strike="noStrike" noProof="0">
                          <a:solidFill>
                            <a:srgbClr val="000000"/>
                          </a:solidFill>
                          <a:effectLst/>
                          <a:latin typeface="+mn-lt"/>
                        </a:rPr>
                        <a:t>(User Story 2.1)</a:t>
                      </a:r>
                      <a:endParaRPr lang="en-US" sz="800" b="0">
                        <a:solidFill>
                          <a:srgbClr val="000000"/>
                        </a:solidFill>
                        <a:effectLst/>
                        <a:latin typeface="+mn-lt"/>
                      </a:endParaRPr>
                    </a:p>
                  </a:txBody>
                  <a:tcPr marL="21806" marR="21806" marT="10903" marB="10903"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Confirm that reports reflect the latest and most accurate data on supplier performance.</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fontAlgn="base"/>
                      <a:r>
                        <a:rPr lang="en-US" sz="800" b="0">
                          <a:solidFill>
                            <a:srgbClr val="000000"/>
                          </a:solidFill>
                          <a:effectLst/>
                          <a:latin typeface="+mn-lt"/>
                        </a:rPr>
                        <a:t>Data in reports is up-to-date and correct.</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fontAlgn="base"/>
                      <a:r>
                        <a:rPr lang="en-US" sz="800" b="0">
                          <a:solidFill>
                            <a:srgbClr val="000000"/>
                          </a:solidFill>
                          <a:effectLst/>
                          <a:latin typeface="+mn-lt"/>
                        </a:rPr>
                        <a:t>Data verification tools, Database audits</a:t>
                      </a: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Production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Data is verified as current and accurate in final reports.</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972873651"/>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862694"/>
            <a:ext cx="6422528" cy="276999"/>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rPr>
              <a:t>E. W. Dijkstra, JANUARY 28, 2021(</a:t>
            </a:r>
            <a:r>
              <a:rPr lang="en-US" sz="600">
                <a:latin typeface="+mn-lt"/>
                <a:ea typeface="Open Sans"/>
                <a:hlinkClick r:id="rId3"/>
              </a:rPr>
              <a:t>https://www.gremlin.com/blog/reliability-testing-definition-history-methods-and-examples</a:t>
            </a:r>
            <a:r>
              <a:rPr lang="en-US" sz="600">
                <a:latin typeface="+mn-lt"/>
                <a:ea typeface="Open Sans"/>
                <a:cs typeface="Open Sans"/>
              </a:rPr>
              <a:t>)</a:t>
            </a:r>
          </a:p>
          <a:p>
            <a:pPr>
              <a:defRPr/>
            </a:pPr>
            <a:r>
              <a:rPr lang="en-US" sz="600">
                <a:latin typeface="+mn-lt"/>
                <a:ea typeface="Open Sans"/>
              </a:rPr>
              <a:t>Helen Soloveichik, August 30, 2023</a:t>
            </a:r>
            <a:r>
              <a:rPr lang="en-US" sz="600">
                <a:latin typeface="+mn-lt"/>
                <a:ea typeface="Open Sans"/>
                <a:hlinkClick r:id="rId4"/>
              </a:rPr>
              <a:t> (https://www.ibm.com/blog/7-data-testing-methods/</a:t>
            </a:r>
            <a:r>
              <a:rPr lang="en-US" sz="600">
                <a:latin typeface="+mn-lt"/>
                <a:ea typeface="Open Sans"/>
              </a:rPr>
              <a:t>)</a:t>
            </a:r>
            <a:endParaRPr lang="en-US">
              <a:latin typeface="+mn-lt"/>
              <a:ea typeface="Open Sans"/>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693293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474218551"/>
              </p:ext>
            </p:extLst>
          </p:nvPr>
        </p:nvGraphicFramePr>
        <p:xfrm>
          <a:off x="598205" y="795827"/>
          <a:ext cx="7872751" cy="4037861"/>
        </p:xfrm>
        <a:graphic>
          <a:graphicData uri="http://schemas.openxmlformats.org/drawingml/2006/table">
            <a:tbl>
              <a:tblPr bandRow="1">
                <a:tableStyleId>{F6D6EA9A-273F-4AC8-9EDF-B5E7F9130763}</a:tableStyleId>
              </a:tblPr>
              <a:tblGrid>
                <a:gridCol w="814858">
                  <a:extLst>
                    <a:ext uri="{9D8B030D-6E8A-4147-A177-3AD203B41FA5}">
                      <a16:colId xmlns:a16="http://schemas.microsoft.com/office/drawing/2014/main" val="2709771412"/>
                    </a:ext>
                  </a:extLst>
                </a:gridCol>
                <a:gridCol w="1057541">
                  <a:extLst>
                    <a:ext uri="{9D8B030D-6E8A-4147-A177-3AD203B41FA5}">
                      <a16:colId xmlns:a16="http://schemas.microsoft.com/office/drawing/2014/main" val="2226034223"/>
                    </a:ext>
                  </a:extLst>
                </a:gridCol>
                <a:gridCol w="1324598">
                  <a:extLst>
                    <a:ext uri="{9D8B030D-6E8A-4147-A177-3AD203B41FA5}">
                      <a16:colId xmlns:a16="http://schemas.microsoft.com/office/drawing/2014/main" val="2634453374"/>
                    </a:ext>
                  </a:extLst>
                </a:gridCol>
                <a:gridCol w="1164215">
                  <a:extLst>
                    <a:ext uri="{9D8B030D-6E8A-4147-A177-3AD203B41FA5}">
                      <a16:colId xmlns:a16="http://schemas.microsoft.com/office/drawing/2014/main" val="3060834461"/>
                    </a:ext>
                  </a:extLst>
                </a:gridCol>
                <a:gridCol w="814858">
                  <a:extLst>
                    <a:ext uri="{9D8B030D-6E8A-4147-A177-3AD203B41FA5}">
                      <a16:colId xmlns:a16="http://schemas.microsoft.com/office/drawing/2014/main" val="1916907430"/>
                    </a:ext>
                  </a:extLst>
                </a:gridCol>
                <a:gridCol w="987013">
                  <a:extLst>
                    <a:ext uri="{9D8B030D-6E8A-4147-A177-3AD203B41FA5}">
                      <a16:colId xmlns:a16="http://schemas.microsoft.com/office/drawing/2014/main" val="282752497"/>
                    </a:ext>
                  </a:extLst>
                </a:gridCol>
                <a:gridCol w="1709668">
                  <a:extLst>
                    <a:ext uri="{9D8B030D-6E8A-4147-A177-3AD203B41FA5}">
                      <a16:colId xmlns:a16="http://schemas.microsoft.com/office/drawing/2014/main" val="1217935287"/>
                    </a:ext>
                  </a:extLst>
                </a:gridCol>
              </a:tblGrid>
              <a:tr h="622862">
                <a:tc>
                  <a:txBody>
                    <a:bodyPr/>
                    <a:lstStyle/>
                    <a:p>
                      <a:pPr lvl="0" algn="ctr">
                        <a:spcBef>
                          <a:spcPts val="0"/>
                        </a:spcBef>
                        <a:spcAft>
                          <a:spcPts val="0"/>
                        </a:spcAft>
                        <a:buNone/>
                      </a:pPr>
                      <a:r>
                        <a:rPr lang="en-US" sz="900" b="1" i="0" u="none" strike="noStrike" noProof="0">
                          <a:solidFill>
                            <a:srgbClr val="ECECEC"/>
                          </a:solidFill>
                          <a:effectLst/>
                          <a:latin typeface="+mn-lt"/>
                        </a:rPr>
                        <a:t>Testing Type</a:t>
                      </a:r>
                      <a:endParaRPr lang="en-US" sz="9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User Story</a:t>
                      </a:r>
                      <a:endParaRPr lang="en-US" sz="9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Objective</a:t>
                      </a:r>
                      <a:endParaRPr lang="en-US" sz="9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Test Tools</a:t>
                      </a:r>
                      <a:endParaRPr lang="en-US" sz="9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Test </a:t>
                      </a:r>
                      <a:endParaRPr lang="en-US" sz="900">
                        <a:latin typeface="+mn-lt"/>
                      </a:endParaRPr>
                    </a:p>
                    <a:p>
                      <a:pPr lvl="0" algn="ctr">
                        <a:spcBef>
                          <a:spcPts val="0"/>
                        </a:spcBef>
                        <a:spcAft>
                          <a:spcPts val="0"/>
                        </a:spcAft>
                        <a:buNone/>
                      </a:pPr>
                      <a:r>
                        <a:rPr lang="en-US" sz="900" b="1" i="0" u="none" strike="noStrike" noProof="0">
                          <a:solidFill>
                            <a:srgbClr val="ECECEC"/>
                          </a:solidFill>
                          <a:effectLst/>
                          <a:latin typeface="+mn-lt"/>
                        </a:rPr>
                        <a:t>Environment</a:t>
                      </a:r>
                      <a:endParaRPr lang="en-US" sz="9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Acceptance Criteria</a:t>
                      </a:r>
                      <a:endParaRPr lang="en-US" sz="9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751730">
                <a:tc>
                  <a:txBody>
                    <a:bodyPr/>
                    <a:lstStyle/>
                    <a:p>
                      <a:pPr algn="l" fontAlgn="base"/>
                      <a:r>
                        <a:rPr lang="en-IN" sz="800" b="0">
                          <a:solidFill>
                            <a:srgbClr val="000000"/>
                          </a:solidFill>
                          <a:effectLst/>
                          <a:latin typeface="+mn-lt"/>
                        </a:rPr>
                        <a:t>Usability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IN" sz="800" b="0">
                          <a:solidFill>
                            <a:srgbClr val="000000"/>
                          </a:solidFill>
                          <a:effectLst/>
                          <a:latin typeface="+mn-lt"/>
                        </a:rPr>
                        <a:t>Report accessibility and readability.</a:t>
                      </a:r>
                    </a:p>
                    <a:p>
                      <a:pPr algn="l" fontAlgn="base"/>
                      <a:r>
                        <a:rPr lang="en-IN" sz="800" b="0">
                          <a:solidFill>
                            <a:srgbClr val="000000"/>
                          </a:solidFill>
                          <a:effectLst/>
                          <a:latin typeface="+mn-lt"/>
                        </a:rPr>
                        <a:t>(User Story 2.1)</a:t>
                      </a:r>
                    </a:p>
                  </a:txBody>
                  <a:tcPr marL="21806" marR="21806" marT="10903" marB="10903"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Test the ease of access and the readability of the reports by supply chain management team.</a:t>
                      </a: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Reports are easily accessible and interpretable.</a:t>
                      </a: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User testing protocols, Survey feedback</a:t>
                      </a: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Staging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Reports are user-friendly and easily interpretable.</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106114">
                <a:tc>
                  <a:txBody>
                    <a:bodyPr/>
                    <a:lstStyle/>
                    <a:p>
                      <a:pPr algn="l" fontAlgn="base"/>
                      <a:r>
                        <a:rPr lang="en-IN" sz="800" b="0">
                          <a:solidFill>
                            <a:srgbClr val="000000"/>
                          </a:solidFill>
                          <a:effectLst/>
                          <a:latin typeface="+mn-lt"/>
                        </a:rPr>
                        <a:t>Compliance Testing</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solidFill>
                            <a:srgbClr val="000000"/>
                          </a:solidFill>
                          <a:effectLst/>
                          <a:latin typeface="+mn-lt"/>
                        </a:rPr>
                        <a:t>As a Supply Chain Ops Manager, I need automated compliance reports generated monthly.</a:t>
                      </a:r>
                    </a:p>
                    <a:p>
                      <a:pPr algn="l" fontAlgn="base"/>
                      <a:r>
                        <a:rPr lang="en-US" sz="800">
                          <a:solidFill>
                            <a:srgbClr val="000000"/>
                          </a:solidFill>
                          <a:effectLst/>
                          <a:latin typeface="+mn-lt"/>
                        </a:rPr>
                        <a:t>(User Story 2.2)</a:t>
                      </a:r>
                    </a:p>
                  </a:txBody>
                  <a:tcPr marL="21175" marR="21175" marT="10588" marB="10588"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Test the system's ability to automate and schedule environmental compliance reports.</a:t>
                      </a: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Compliance reports are generated on schedule and meet regulatory standards.</a:t>
                      </a: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ComplianceQuest, Qualys</a:t>
                      </a:r>
                    </a:p>
                  </a:txBody>
                  <a:tcPr marL="21175" marR="21175" marT="10588" marB="10588"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Cloud-based environment with compliance data.</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Automated reports are generated monthly and adhere to compliance standards.</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66167152"/>
                  </a:ext>
                </a:extLst>
              </a:tr>
              <a:tr h="633601">
                <a:tc>
                  <a:txBody>
                    <a:bodyPr/>
                    <a:lstStyle/>
                    <a:p>
                      <a:pPr algn="l" fontAlgn="base"/>
                      <a:r>
                        <a:rPr lang="en-IN" sz="800" b="0">
                          <a:effectLst/>
                          <a:latin typeface="+mn-lt"/>
                        </a:rPr>
                        <a:t>Security Testing</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effectLst/>
                          <a:latin typeface="+mn-lt"/>
                        </a:rPr>
                        <a:t>Maintaining a log of export activities.</a:t>
                      </a:r>
                    </a:p>
                    <a:p>
                      <a:pPr algn="l" fontAlgn="base"/>
                      <a:r>
                        <a:rPr lang="en-US" sz="800">
                          <a:effectLst/>
                          <a:latin typeface="+mn-lt"/>
                        </a:rPr>
                        <a:t>(User Story 2.3)</a:t>
                      </a:r>
                    </a:p>
                  </a:txBody>
                  <a:tcPr marL="29793" marR="29793" marT="14897" marB="14897"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Confirm that the system logs all export activities accurately, including date, time, user, and file size.</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Complete and accurate activity logs are maintained.</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Security audit tools, Log analysis tools</a:t>
                      </a:r>
                    </a:p>
                  </a:txBody>
                  <a:tcPr marL="29793" marR="29793" marT="14897" marB="14897"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effectLst/>
                          <a:latin typeface="+mn-lt"/>
                        </a:rPr>
                        <a:t>Production environment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Activity logs are detailed and comply with audit standards.</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972873651"/>
                  </a:ext>
                </a:extLst>
              </a:tr>
              <a:tr h="923554">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System Testing</a:t>
                      </a: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Comprehensive system validation</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Validate the complete and integrated system to ensure it meets all specified requirements.</a:t>
                      </a:r>
                      <a:endParaRPr lang="en-US" sz="800" baseline="0">
                        <a:solidFill>
                          <a:srgbClr val="2F0700"/>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Ensure the entire system works as intended when all components are integrated.</a:t>
                      </a:r>
                      <a:endParaRPr lang="en-US" sz="800" baseline="0">
                        <a:solidFill>
                          <a:srgbClr val="2F0700"/>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Selenium, JIRA</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Staging and production environments</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System functions correctly in an integrated environment, meeting all functional and non-functional requirements.</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605244139"/>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862694"/>
            <a:ext cx="6422528" cy="276999"/>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rPr>
              <a:t>Hotjar, 9 OCT 2023 (</a:t>
            </a:r>
            <a:r>
              <a:rPr lang="en-US" sz="600">
                <a:latin typeface="+mn-lt"/>
                <a:ea typeface="Open Sans"/>
                <a:hlinkClick r:id="rId3"/>
              </a:rPr>
              <a:t>https://www.hotjar.com/usability-testing/</a:t>
            </a:r>
            <a:r>
              <a:rPr lang="en-US" sz="600">
                <a:latin typeface="+mn-lt"/>
                <a:ea typeface="Open Sans"/>
              </a:rPr>
              <a:t>)</a:t>
            </a:r>
            <a:endParaRPr lang="en-US">
              <a:latin typeface="+mn-lt"/>
            </a:endParaRPr>
          </a:p>
          <a:p>
            <a:pPr>
              <a:defRPr/>
            </a:pPr>
            <a:r>
              <a:rPr lang="en-US" sz="600">
                <a:latin typeface="+mn-lt"/>
                <a:ea typeface="Open Sans"/>
              </a:rPr>
              <a:t>Oliver Moradov</a:t>
            </a:r>
            <a:r>
              <a:rPr lang="en-US" sz="600">
                <a:latin typeface="+mn-lt"/>
                <a:ea typeface="Open Sans"/>
                <a:cs typeface="Open Sans"/>
              </a:rPr>
              <a:t>, </a:t>
            </a:r>
            <a:r>
              <a:rPr lang="en-US" sz="600">
                <a:latin typeface="+mn-lt"/>
                <a:ea typeface="Open Sans"/>
              </a:rPr>
              <a:t>May 29, 2022 (</a:t>
            </a:r>
            <a:r>
              <a:rPr lang="en-US" sz="600">
                <a:latin typeface="+mn-lt"/>
                <a:ea typeface="Open Sans"/>
                <a:hlinkClick r:id="rId4"/>
              </a:rPr>
              <a:t>https://brightsec.com/blog/security-testing/</a:t>
            </a:r>
            <a:r>
              <a:rPr lang="en-US" sz="600">
                <a:latin typeface="+mn-lt"/>
                <a:ea typeface="Open Sans"/>
              </a:rPr>
              <a:t>)</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957104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1933195253"/>
              </p:ext>
            </p:extLst>
          </p:nvPr>
        </p:nvGraphicFramePr>
        <p:xfrm>
          <a:off x="715710" y="763780"/>
          <a:ext cx="7670341" cy="4373716"/>
        </p:xfrm>
        <a:graphic>
          <a:graphicData uri="http://schemas.openxmlformats.org/drawingml/2006/table">
            <a:tbl>
              <a:tblPr bandRow="1">
                <a:tableStyleId>{F6D6EA9A-273F-4AC8-9EDF-B5E7F9130763}</a:tableStyleId>
              </a:tblPr>
              <a:tblGrid>
                <a:gridCol w="777821">
                  <a:extLst>
                    <a:ext uri="{9D8B030D-6E8A-4147-A177-3AD203B41FA5}">
                      <a16:colId xmlns:a16="http://schemas.microsoft.com/office/drawing/2014/main" val="2709771412"/>
                    </a:ext>
                  </a:extLst>
                </a:gridCol>
                <a:gridCol w="1516878">
                  <a:extLst>
                    <a:ext uri="{9D8B030D-6E8A-4147-A177-3AD203B41FA5}">
                      <a16:colId xmlns:a16="http://schemas.microsoft.com/office/drawing/2014/main" val="2226034223"/>
                    </a:ext>
                  </a:extLst>
                </a:gridCol>
                <a:gridCol w="1527555">
                  <a:extLst>
                    <a:ext uri="{9D8B030D-6E8A-4147-A177-3AD203B41FA5}">
                      <a16:colId xmlns:a16="http://schemas.microsoft.com/office/drawing/2014/main" val="2634453374"/>
                    </a:ext>
                  </a:extLst>
                </a:gridCol>
                <a:gridCol w="898740">
                  <a:extLst>
                    <a:ext uri="{9D8B030D-6E8A-4147-A177-3AD203B41FA5}">
                      <a16:colId xmlns:a16="http://schemas.microsoft.com/office/drawing/2014/main" val="3060834461"/>
                    </a:ext>
                  </a:extLst>
                </a:gridCol>
                <a:gridCol w="835365">
                  <a:extLst>
                    <a:ext uri="{9D8B030D-6E8A-4147-A177-3AD203B41FA5}">
                      <a16:colId xmlns:a16="http://schemas.microsoft.com/office/drawing/2014/main" val="1916907430"/>
                    </a:ext>
                  </a:extLst>
                </a:gridCol>
                <a:gridCol w="810482">
                  <a:extLst>
                    <a:ext uri="{9D8B030D-6E8A-4147-A177-3AD203B41FA5}">
                      <a16:colId xmlns:a16="http://schemas.microsoft.com/office/drawing/2014/main" val="282752497"/>
                    </a:ext>
                  </a:extLst>
                </a:gridCol>
                <a:gridCol w="1303500">
                  <a:extLst>
                    <a:ext uri="{9D8B030D-6E8A-4147-A177-3AD203B41FA5}">
                      <a16:colId xmlns:a16="http://schemas.microsoft.com/office/drawing/2014/main" val="1217935287"/>
                    </a:ext>
                  </a:extLst>
                </a:gridCol>
              </a:tblGrid>
              <a:tr h="437005">
                <a:tc>
                  <a:txBody>
                    <a:bodyPr/>
                    <a:lstStyle/>
                    <a:p>
                      <a:pPr lvl="0" algn="ctr">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ctr">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622732">
                <a:tc rowSpan="3">
                  <a:txBody>
                    <a:bodyPr/>
                    <a:lstStyle/>
                    <a:p>
                      <a:pPr algn="ctr" fontAlgn="base"/>
                      <a:r>
                        <a:rPr lang="en-IN" sz="800" b="0">
                          <a:solidFill>
                            <a:srgbClr val="000000"/>
                          </a:solidFill>
                          <a:effectLst/>
                          <a:latin typeface="+mn-lt"/>
                        </a:rPr>
                        <a:t>Functional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b="0">
                          <a:solidFill>
                            <a:srgbClr val="000000"/>
                          </a:solidFill>
                          <a:effectLst/>
                          <a:latin typeface="+mn-lt"/>
                        </a:rPr>
                        <a:t>Metrics on delivery time, cost compliance, etc.</a:t>
                      </a:r>
                    </a:p>
                    <a:p>
                      <a:pPr algn="l" fontAlgn="base"/>
                      <a:r>
                        <a:rPr lang="en-US" sz="800">
                          <a:effectLst/>
                          <a:latin typeface="+mn-lt"/>
                        </a:rPr>
                        <a:t>(User Story 2.1)</a:t>
                      </a:r>
                      <a:endParaRPr lang="en-US" sz="800" b="0">
                        <a:solidFill>
                          <a:srgbClr val="000000"/>
                        </a:solidFill>
                        <a:effectLst/>
                        <a:latin typeface="+mn-lt"/>
                      </a:endParaRPr>
                    </a:p>
                  </a:txBody>
                  <a:tcPr marL="21806" marR="21806" marT="10903" marB="10903"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Ensure that all required metrics are correctly calculated and displayed in reports.</a:t>
                      </a:r>
                    </a:p>
                    <a:p>
                      <a:pPr algn="l" fontAlgn="base"/>
                      <a:endParaRPr lang="en-US" sz="800" b="0">
                        <a:solidFill>
                          <a:srgbClr val="000000"/>
                        </a:solidFill>
                        <a:effectLst/>
                        <a:latin typeface="+mn-lt"/>
                      </a:endParaRP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Accurate and complete metrics display.</a:t>
                      </a: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Selenium, TestComplete</a:t>
                      </a:r>
                      <a:endParaRPr lang="en-IN" sz="800" b="0" err="1">
                        <a:solidFill>
                          <a:srgbClr val="000000"/>
                        </a:solidFill>
                        <a:effectLst/>
                        <a:latin typeface="+mn-lt"/>
                      </a:endParaRP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Testing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Reports accurately reflect all specified metrics.</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833214">
                <a:tc vMerge="1">
                  <a:txBody>
                    <a:bodyPr/>
                    <a:lstStyle/>
                    <a:p>
                      <a:pPr fontAlgn="base"/>
                      <a:endParaRPr lang="en-IN" sz="800">
                        <a:solidFill>
                          <a:srgbClr val="000000"/>
                        </a:solidFill>
                        <a:effectLst/>
                      </a:endParaRP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solidFill>
                            <a:srgbClr val="000000"/>
                          </a:solidFill>
                          <a:effectLst/>
                          <a:latin typeface="+mn-lt"/>
                        </a:rPr>
                        <a:t>As a Supply Chain Ops Manager, I need to analyze environmental data including historical data up to five years.</a:t>
                      </a:r>
                    </a:p>
                    <a:p>
                      <a:pPr algn="l" fontAlgn="base"/>
                      <a:r>
                        <a:rPr lang="en-US" sz="800">
                          <a:effectLst/>
                          <a:latin typeface="+mn-lt"/>
                        </a:rPr>
                        <a:t>(User Story 2.2)</a:t>
                      </a:r>
                      <a:endParaRPr lang="en-US" sz="800">
                        <a:solidFill>
                          <a:srgbClr val="000000"/>
                        </a:solidFill>
                        <a:effectLst/>
                        <a:latin typeface="+mn-lt"/>
                      </a:endParaRPr>
                    </a:p>
                  </a:txBody>
                  <a:tcPr marL="21175" marR="21175" marT="10588" marB="10588"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Verify system capabilities to capture and analyze environmental metrics and historical data.</a:t>
                      </a:r>
                    </a:p>
                    <a:p>
                      <a:pPr algn="l" fontAlgn="base"/>
                      <a:endParaRPr lang="en-US" sz="800">
                        <a:solidFill>
                          <a:srgbClr val="000000"/>
                        </a:solidFill>
                        <a:effectLst/>
                        <a:latin typeface="+mn-lt"/>
                      </a:endParaRP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System correctly handles specified metrics and historical data analysis.</a:t>
                      </a: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TestComplete, Selenium</a:t>
                      </a:r>
                    </a:p>
                  </a:txBody>
                  <a:tcPr marL="21175" marR="21175" marT="10588" marB="10588"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solidFill>
                            <a:srgbClr val="000000"/>
                          </a:solidFill>
                          <a:effectLst/>
                          <a:latin typeface="+mn-lt"/>
                        </a:rPr>
                        <a:t>Development and staging environment.</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Accurate capture and analysis of specified environmental metrics.</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66167152"/>
                  </a:ext>
                </a:extLst>
              </a:tr>
              <a:tr h="619570">
                <a:tc vMerge="1">
                  <a:txBody>
                    <a:bodyPr/>
                    <a:lstStyle/>
                    <a:p>
                      <a:pPr fontAlgn="base"/>
                      <a:endParaRPr lang="en-IN" sz="800" b="0">
                        <a:solidFill>
                          <a:srgbClr val="000000"/>
                        </a:solidFill>
                        <a:effectLst/>
                      </a:endParaRP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effectLst/>
                          <a:latin typeface="+mn-lt"/>
                        </a:rPr>
                        <a:t>Ability to export data in multiple formats.</a:t>
                      </a:r>
                    </a:p>
                    <a:p>
                      <a:pPr algn="l" fontAlgn="base"/>
                      <a:r>
                        <a:rPr lang="en-US" sz="800">
                          <a:effectLst/>
                          <a:latin typeface="+mn-lt"/>
                        </a:rPr>
                        <a:t>(User Story 2.3)</a:t>
                      </a:r>
                    </a:p>
                  </a:txBody>
                  <a:tcPr marL="29793" marR="29793" marT="14897" marB="14897"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Verify that the system supports data export in at least three formats: CSV, Excel, PDF, XML, JSON.</a:t>
                      </a:r>
                      <a:br>
                        <a:rPr lang="en-US" sz="800">
                          <a:effectLst/>
                          <a:latin typeface="+mn-lt"/>
                        </a:rPr>
                      </a:br>
                      <a:endParaRPr lang="en-US" sz="800">
                        <a:effectLst/>
                        <a:latin typeface="+mn-lt"/>
                      </a:endParaRP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Successful data export in chosen formats.</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effectLst/>
                          <a:latin typeface="+mn-lt"/>
                        </a:rPr>
                        <a:t>Selenium, Postman</a:t>
                      </a:r>
                    </a:p>
                  </a:txBody>
                  <a:tcPr marL="29793" marR="29793" marT="14897" marB="14897"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effectLst/>
                          <a:latin typeface="+mn-lt"/>
                        </a:rPr>
                        <a:t>Development environment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Data export is supported in at least three specified formats.</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972873651"/>
                  </a:ext>
                </a:extLst>
              </a:tr>
              <a:tr h="897308">
                <a:tc>
                  <a:txBody>
                    <a:bodyPr/>
                    <a:lstStyle/>
                    <a:p>
                      <a:pPr lvl="0" algn="l">
                        <a:spcBef>
                          <a:spcPts val="0"/>
                        </a:spcBef>
                        <a:spcAft>
                          <a:spcPts val="0"/>
                        </a:spcAft>
                        <a:buNone/>
                      </a:pPr>
                      <a:r>
                        <a:rPr lang="en-US" sz="800" b="0" i="0" u="none" strike="noStrike" baseline="0" noProof="0">
                          <a:solidFill>
                            <a:srgbClr val="2F0700"/>
                          </a:solidFill>
                          <a:effectLst/>
                          <a:latin typeface="+mn-lt"/>
                        </a:rPr>
                        <a:t>UAT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Final system validation</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Ensure the system meets business requirements and user expectations.</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Validate system functionality from an end-user perspective</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UAT checklists, Feedback forms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Staging and production environment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Users confirm the system meets all their requirements and is ready for deployment.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079745674"/>
                  </a:ext>
                </a:extLst>
              </a:tr>
              <a:tr h="779803">
                <a:tc>
                  <a:txBody>
                    <a:bodyPr/>
                    <a:lstStyle/>
                    <a:p>
                      <a:pPr lvl="0" algn="l">
                        <a:spcBef>
                          <a:spcPts val="0"/>
                        </a:spcBef>
                        <a:spcAft>
                          <a:spcPts val="0"/>
                        </a:spcAft>
                        <a:buNone/>
                      </a:pPr>
                      <a:r>
                        <a:rPr lang="en-US" sz="800" b="0" i="0" u="none" strike="noStrike" baseline="0" noProof="0">
                          <a:solidFill>
                            <a:srgbClr val="2F0700"/>
                          </a:solidFill>
                          <a:effectLst/>
                          <a:latin typeface="+mn-lt"/>
                        </a:rPr>
                        <a:t>Regression Testing</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All user stories</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Ensure new code changes do not adversely affect existing functionalities.</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Maintain system stability after changes or updates.</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Selenium, JIRA, TestRail</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Development and staging environment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System remains stable with no functional regressions after updates.</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482981957"/>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958834"/>
            <a:ext cx="6422528" cy="184666"/>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rPr>
              <a:t>Angela Hausman, August 22, 2023 </a:t>
            </a:r>
            <a:r>
              <a:rPr lang="en-US" sz="600">
                <a:latin typeface="+mn-lt"/>
                <a:ea typeface="Open Sans"/>
                <a:cs typeface="Open Sans"/>
              </a:rPr>
              <a:t>(</a:t>
            </a:r>
            <a:r>
              <a:rPr lang="en-US" sz="600">
                <a:latin typeface="+mn-lt"/>
                <a:ea typeface="Open Sans"/>
                <a:hlinkClick r:id="rId3"/>
              </a:rPr>
              <a:t>https://www.hausmanmarketingletter.com/software-testing-user-acceptance-testing-vs-regression-testing/</a:t>
            </a:r>
            <a:r>
              <a:rPr lang="en-US" sz="600">
                <a:latin typeface="+mn-lt"/>
                <a:ea typeface="Open Sans"/>
                <a:cs typeface="Open Sans"/>
              </a:rPr>
              <a:t>)</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905269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pSp>
        <p:nvGrpSpPr>
          <p:cNvPr id="4" name="Group 3">
            <a:extLst>
              <a:ext uri="{FF2B5EF4-FFF2-40B4-BE49-F238E27FC236}">
                <a16:creationId xmlns:a16="http://schemas.microsoft.com/office/drawing/2014/main" id="{111F0C12-E954-3E1C-67DA-A2F9B4A8F6B3}"/>
              </a:ext>
            </a:extLst>
          </p:cNvPr>
          <p:cNvGrpSpPr/>
          <p:nvPr/>
        </p:nvGrpSpPr>
        <p:grpSpPr>
          <a:xfrm>
            <a:off x="20031" y="1436097"/>
            <a:ext cx="9103938" cy="2763346"/>
            <a:chOff x="0" y="1229534"/>
            <a:chExt cx="8843953" cy="2684432"/>
          </a:xfrm>
        </p:grpSpPr>
        <p:pic>
          <p:nvPicPr>
            <p:cNvPr id="5" name="Picture 4">
              <a:extLst>
                <a:ext uri="{FF2B5EF4-FFF2-40B4-BE49-F238E27FC236}">
                  <a16:creationId xmlns:a16="http://schemas.microsoft.com/office/drawing/2014/main" id="{34D27CF1-1FC4-8D73-FE87-91F343D87BA7}"/>
                </a:ext>
              </a:extLst>
            </p:cNvPr>
            <p:cNvPicPr>
              <a:picLocks noChangeAspect="1"/>
            </p:cNvPicPr>
            <p:nvPr/>
          </p:nvPicPr>
          <p:blipFill rotWithShape="1">
            <a:blip r:embed="rId3"/>
            <a:srcRect r="3281"/>
            <a:stretch/>
          </p:blipFill>
          <p:spPr>
            <a:xfrm>
              <a:off x="0" y="1229534"/>
              <a:ext cx="8843953" cy="2684432"/>
            </a:xfrm>
            <a:prstGeom prst="rect">
              <a:avLst/>
            </a:prstGeom>
          </p:spPr>
        </p:pic>
        <p:pic>
          <p:nvPicPr>
            <p:cNvPr id="6" name="Picture 5">
              <a:extLst>
                <a:ext uri="{FF2B5EF4-FFF2-40B4-BE49-F238E27FC236}">
                  <a16:creationId xmlns:a16="http://schemas.microsoft.com/office/drawing/2014/main" id="{AB4EED88-DAFD-111C-F55C-401295B27FE7}"/>
                </a:ext>
              </a:extLst>
            </p:cNvPr>
            <p:cNvPicPr>
              <a:picLocks noChangeAspect="1"/>
            </p:cNvPicPr>
            <p:nvPr/>
          </p:nvPicPr>
          <p:blipFill rotWithShape="1">
            <a:blip r:embed="rId4">
              <a:alphaModFix amt="97000"/>
            </a:blip>
            <a:srcRect b="3230"/>
            <a:stretch/>
          </p:blipFill>
          <p:spPr>
            <a:xfrm>
              <a:off x="1523995" y="2011501"/>
              <a:ext cx="7319958" cy="1902465"/>
            </a:xfrm>
            <a:prstGeom prst="rect">
              <a:avLst/>
            </a:prstGeom>
          </p:spPr>
        </p:pic>
      </p:grpSp>
      <p:sp>
        <p:nvSpPr>
          <p:cNvPr id="7" name="Google Shape;1029;p48">
            <a:extLst>
              <a:ext uri="{FF2B5EF4-FFF2-40B4-BE49-F238E27FC236}">
                <a16:creationId xmlns:a16="http://schemas.microsoft.com/office/drawing/2014/main" id="{F80D5F41-7D58-EF78-7F4B-C52216A3EECD}"/>
              </a:ext>
            </a:extLst>
          </p:cNvPr>
          <p:cNvSpPr txBox="1">
            <a:spLocks noGrp="1"/>
          </p:cNvSpPr>
          <p:nvPr>
            <p:ph type="title"/>
          </p:nvPr>
        </p:nvSpPr>
        <p:spPr>
          <a:xfrm>
            <a:off x="720000" y="754834"/>
            <a:ext cx="7704000" cy="492412"/>
          </a:xfrm>
          <a:prstGeom prst="rect">
            <a:avLst/>
          </a:prstGeom>
        </p:spPr>
        <p:txBody>
          <a:bodyPr spcFirstLastPara="1" wrap="square" lIns="91425" tIns="91425" rIns="91425" bIns="91425" anchor="t" anchorCtr="0">
            <a:spAutoFit/>
          </a:bodyPr>
          <a:lstStyle/>
          <a:p>
            <a:pPr marL="0" lvl="0" indent="0" rtl="0">
              <a:spcBef>
                <a:spcPts val="0"/>
              </a:spcBef>
              <a:spcAft>
                <a:spcPts val="0"/>
              </a:spcAft>
              <a:buNone/>
            </a:pPr>
            <a:r>
              <a:rPr lang="de" sz="2000">
                <a:latin typeface="Open Sans" panose="020B0606030504020204" pitchFamily="34" charset="0"/>
                <a:ea typeface="Open Sans" panose="020B0606030504020204" pitchFamily="34" charset="0"/>
                <a:cs typeface="Open Sans" panose="020B0606030504020204" pitchFamily="34" charset="0"/>
              </a:rPr>
              <a:t>OSS Project Sprint </a:t>
            </a:r>
            <a:r>
              <a:rPr lang="en-US" sz="2000">
                <a:latin typeface="Open Sans" panose="020B0606030504020204" pitchFamily="34" charset="0"/>
                <a:ea typeface="Open Sans" panose="020B0606030504020204" pitchFamily="34" charset="0"/>
                <a:cs typeface="Open Sans" panose="020B0606030504020204" pitchFamily="34" charset="0"/>
              </a:rPr>
              <a:t>Plan: Timeline</a:t>
            </a:r>
            <a:endParaRPr lang="en-US" sz="2000" b="0" i="1">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FFBAEDF4-CA80-CBF0-EA49-80295833F5A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855833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Google Shape;1029;p48">
            <a:extLst>
              <a:ext uri="{FF2B5EF4-FFF2-40B4-BE49-F238E27FC236}">
                <a16:creationId xmlns:a16="http://schemas.microsoft.com/office/drawing/2014/main" id="{F80D5F41-7D58-EF78-7F4B-C52216A3EECD}"/>
              </a:ext>
            </a:extLst>
          </p:cNvPr>
          <p:cNvSpPr txBox="1">
            <a:spLocks noGrp="1"/>
          </p:cNvSpPr>
          <p:nvPr>
            <p:ph type="title"/>
          </p:nvPr>
        </p:nvSpPr>
        <p:spPr>
          <a:xfrm>
            <a:off x="720000" y="388983"/>
            <a:ext cx="7704000" cy="492412"/>
          </a:xfrm>
          <a:prstGeom prst="rect">
            <a:avLst/>
          </a:prstGeom>
        </p:spPr>
        <p:txBody>
          <a:bodyPr spcFirstLastPara="1" wrap="square" lIns="91425" tIns="91425" rIns="91425" bIns="91425" anchor="t" anchorCtr="0">
            <a:spAutoFit/>
          </a:bodyPr>
          <a:lstStyle/>
          <a:p>
            <a:pPr marL="0" lvl="0" indent="0" rtl="0">
              <a:spcBef>
                <a:spcPts val="0"/>
              </a:spcBef>
              <a:spcAft>
                <a:spcPts val="0"/>
              </a:spcAft>
              <a:buNone/>
            </a:pPr>
            <a:r>
              <a:rPr lang="en-US" sz="2000">
                <a:latin typeface="Open Sans" panose="020B0606030504020204" pitchFamily="34" charset="0"/>
                <a:ea typeface="Open Sans" panose="020B0606030504020204" pitchFamily="34" charset="0"/>
                <a:cs typeface="Open Sans" panose="020B0606030504020204" pitchFamily="34" charset="0"/>
              </a:rPr>
              <a:t>OSS Project Sprint Plan: Project Tracker</a:t>
            </a:r>
            <a:endParaRPr lang="en-US" sz="1800" b="0" i="1">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FFBAEDF4-CA80-CBF0-EA49-80295833F5A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10" name="Picture 9">
            <a:extLst>
              <a:ext uri="{FF2B5EF4-FFF2-40B4-BE49-F238E27FC236}">
                <a16:creationId xmlns:a16="http://schemas.microsoft.com/office/drawing/2014/main" id="{20C90490-1ACA-743C-651F-6F33126C0055}"/>
              </a:ext>
            </a:extLst>
          </p:cNvPr>
          <p:cNvPicPr>
            <a:picLocks noChangeAspect="1"/>
          </p:cNvPicPr>
          <p:nvPr/>
        </p:nvPicPr>
        <p:blipFill rotWithShape="1">
          <a:blip r:embed="rId3"/>
          <a:srcRect l="39623" r="22842" b="17682"/>
          <a:stretch/>
        </p:blipFill>
        <p:spPr>
          <a:xfrm>
            <a:off x="0" y="993667"/>
            <a:ext cx="3432133" cy="3618605"/>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ADEC41A-FE3A-57BC-3CDA-FE4D30E6AAB9}"/>
              </a:ext>
            </a:extLst>
          </p:cNvPr>
          <p:cNvPicPr>
            <a:picLocks noChangeAspect="1"/>
          </p:cNvPicPr>
          <p:nvPr/>
        </p:nvPicPr>
        <p:blipFill>
          <a:blip r:embed="rId4"/>
          <a:stretch>
            <a:fillRect/>
          </a:stretch>
        </p:blipFill>
        <p:spPr>
          <a:xfrm>
            <a:off x="3450363" y="995807"/>
            <a:ext cx="5688295" cy="3611222"/>
          </a:xfrm>
          <a:prstGeom prst="rect">
            <a:avLst/>
          </a:prstGeom>
        </p:spPr>
      </p:pic>
    </p:spTree>
    <p:extLst>
      <p:ext uri="{BB962C8B-B14F-4D97-AF65-F5344CB8AC3E}">
        <p14:creationId xmlns:p14="http://schemas.microsoft.com/office/powerpoint/2010/main" val="535832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4" name="Title 1">
            <a:extLst>
              <a:ext uri="{FF2B5EF4-FFF2-40B4-BE49-F238E27FC236}">
                <a16:creationId xmlns:a16="http://schemas.microsoft.com/office/drawing/2014/main" id="{7E971A05-440D-A4B3-7EE6-DCA03A0EFD11}"/>
              </a:ext>
            </a:extLst>
          </p:cNvPr>
          <p:cNvSpPr>
            <a:spLocks noGrp="1"/>
          </p:cNvSpPr>
          <p:nvPr>
            <p:ph type="title"/>
          </p:nvPr>
        </p:nvSpPr>
        <p:spPr>
          <a:xfrm>
            <a:off x="720000" y="421812"/>
            <a:ext cx="7704000" cy="572700"/>
          </a:xfrm>
        </p:spPr>
        <p:txBody>
          <a:bodyPr/>
          <a:lstStyle/>
          <a:p>
            <a:r>
              <a:rPr lang="en-IN">
                <a:latin typeface="Open Sans" panose="020B0606030504020204" pitchFamily="34" charset="0"/>
                <a:ea typeface="Open Sans" panose="020B0606030504020204" pitchFamily="34" charset="0"/>
                <a:cs typeface="Open Sans" panose="020B0606030504020204" pitchFamily="34" charset="0"/>
              </a:rPr>
              <a:t>Burndown Chart</a:t>
            </a:r>
          </a:p>
        </p:txBody>
      </p:sp>
      <p:pic>
        <p:nvPicPr>
          <p:cNvPr id="2050" name="Picture 2">
            <a:extLst>
              <a:ext uri="{FF2B5EF4-FFF2-40B4-BE49-F238E27FC236}">
                <a16:creationId xmlns:a16="http://schemas.microsoft.com/office/drawing/2014/main" id="{1833ADD6-507D-B914-6145-506FD92B7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467" y="1104900"/>
            <a:ext cx="694706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66;p41">
            <a:extLst>
              <a:ext uri="{FF2B5EF4-FFF2-40B4-BE49-F238E27FC236}">
                <a16:creationId xmlns:a16="http://schemas.microsoft.com/office/drawing/2014/main" id="{467DE25F-F43D-1E63-6A90-5A1401A93948}"/>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07532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937;p40">
            <a:extLst>
              <a:ext uri="{FF2B5EF4-FFF2-40B4-BE49-F238E27FC236}">
                <a16:creationId xmlns:a16="http://schemas.microsoft.com/office/drawing/2014/main" id="{276FA9EE-22CB-C524-C870-F6532F5066D0}"/>
              </a:ext>
            </a:extLst>
          </p:cNvPr>
          <p:cNvSpPr txBox="1">
            <a:spLocks noGrp="1"/>
          </p:cNvSpPr>
          <p:nvPr>
            <p:ph type="title"/>
          </p:nvPr>
        </p:nvSpPr>
        <p:spPr>
          <a:xfrm>
            <a:off x="720000" y="1925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Business Objectives</a:t>
            </a:r>
            <a:endParaRPr>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4" name="Table 13">
            <a:extLst>
              <a:ext uri="{FF2B5EF4-FFF2-40B4-BE49-F238E27FC236}">
                <a16:creationId xmlns:a16="http://schemas.microsoft.com/office/drawing/2014/main" id="{097B2545-D5B2-E6A7-68BE-6FCF96A01285}"/>
              </a:ext>
            </a:extLst>
          </p:cNvPr>
          <p:cNvGraphicFramePr>
            <a:graphicFrameLocks noGrp="1"/>
          </p:cNvGraphicFramePr>
          <p:nvPr>
            <p:extLst>
              <p:ext uri="{D42A27DB-BD31-4B8C-83A1-F6EECF244321}">
                <p14:modId xmlns:p14="http://schemas.microsoft.com/office/powerpoint/2010/main" val="2758100050"/>
              </p:ext>
            </p:extLst>
          </p:nvPr>
        </p:nvGraphicFramePr>
        <p:xfrm>
          <a:off x="428624" y="1463237"/>
          <a:ext cx="8361402" cy="3290768"/>
        </p:xfrm>
        <a:graphic>
          <a:graphicData uri="http://schemas.openxmlformats.org/drawingml/2006/table">
            <a:tbl>
              <a:tblPr bandRow="1">
                <a:tableStyleId>{F6D6EA9A-273F-4AC8-9EDF-B5E7F9130763}</a:tableStyleId>
              </a:tblPr>
              <a:tblGrid>
                <a:gridCol w="1024277">
                  <a:extLst>
                    <a:ext uri="{9D8B030D-6E8A-4147-A177-3AD203B41FA5}">
                      <a16:colId xmlns:a16="http://schemas.microsoft.com/office/drawing/2014/main" val="4097405154"/>
                    </a:ext>
                  </a:extLst>
                </a:gridCol>
                <a:gridCol w="1467425">
                  <a:extLst>
                    <a:ext uri="{9D8B030D-6E8A-4147-A177-3AD203B41FA5}">
                      <a16:colId xmlns:a16="http://schemas.microsoft.com/office/drawing/2014/main" val="1075851342"/>
                    </a:ext>
                  </a:extLst>
                </a:gridCol>
                <a:gridCol w="1467425">
                  <a:extLst>
                    <a:ext uri="{9D8B030D-6E8A-4147-A177-3AD203B41FA5}">
                      <a16:colId xmlns:a16="http://schemas.microsoft.com/office/drawing/2014/main" val="3106550553"/>
                    </a:ext>
                  </a:extLst>
                </a:gridCol>
                <a:gridCol w="1467425">
                  <a:extLst>
                    <a:ext uri="{9D8B030D-6E8A-4147-A177-3AD203B41FA5}">
                      <a16:colId xmlns:a16="http://schemas.microsoft.com/office/drawing/2014/main" val="4199599911"/>
                    </a:ext>
                  </a:extLst>
                </a:gridCol>
                <a:gridCol w="1467425">
                  <a:extLst>
                    <a:ext uri="{9D8B030D-6E8A-4147-A177-3AD203B41FA5}">
                      <a16:colId xmlns:a16="http://schemas.microsoft.com/office/drawing/2014/main" val="715525238"/>
                    </a:ext>
                  </a:extLst>
                </a:gridCol>
                <a:gridCol w="1467425">
                  <a:extLst>
                    <a:ext uri="{9D8B030D-6E8A-4147-A177-3AD203B41FA5}">
                      <a16:colId xmlns:a16="http://schemas.microsoft.com/office/drawing/2014/main" val="2377246390"/>
                    </a:ext>
                  </a:extLst>
                </a:gridCol>
              </a:tblGrid>
              <a:tr h="799910">
                <a:tc>
                  <a:txBody>
                    <a:bodyPr/>
                    <a:lstStyle/>
                    <a:p>
                      <a:pPr lvl="0" algn="ctr">
                        <a:buNone/>
                      </a:pPr>
                      <a:r>
                        <a:rPr lang="de" sz="1200" b="0" i="1" u="none" strike="noStrike" noProof="0">
                          <a:solidFill>
                            <a:schemeClr val="tx1"/>
                          </a:solidFill>
                          <a:effectLst/>
                          <a:latin typeface="+mn-lt"/>
                        </a:rPr>
                        <a:t>Centralize Data</a:t>
                      </a:r>
                      <a:endParaRPr lang="en-US" sz="1200" b="0" i="1">
                        <a:solidFill>
                          <a:schemeClr val="tx1"/>
                        </a:solidFill>
                        <a:latin typeface="+mn-lt"/>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fontAlgn="base"/>
                      <a:r>
                        <a:rPr lang="en-US" sz="900">
                          <a:solidFill>
                            <a:srgbClr val="000000"/>
                          </a:solidFill>
                          <a:effectLst/>
                          <a:latin typeface="+mn-lt"/>
                        </a:rPr>
                        <a:t>Consolidate all environmental impact data into a single database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Ensure 100% of data is accessible through the new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Implement a MySQL backend to manage and centralize data storage.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Centralized data management enhances decision-making and operational efficiency.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Complete data centralization within the first two months of the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948349569"/>
                  </a:ext>
                </a:extLst>
              </a:tr>
              <a:tr h="749282">
                <a:tc>
                  <a:txBody>
                    <a:bodyPr/>
                    <a:lstStyle/>
                    <a:p>
                      <a:pPr lvl="0" algn="ctr">
                        <a:lnSpc>
                          <a:spcPct val="100000"/>
                        </a:lnSpc>
                        <a:spcBef>
                          <a:spcPts val="0"/>
                        </a:spcBef>
                        <a:spcAft>
                          <a:spcPts val="0"/>
                        </a:spcAft>
                        <a:buNone/>
                      </a:pPr>
                      <a:r>
                        <a:rPr lang="en-US" sz="1200" b="0" i="1" u="none" strike="noStrike" noProof="0">
                          <a:solidFill>
                            <a:schemeClr val="tx1"/>
                          </a:solidFill>
                          <a:effectLst/>
                          <a:latin typeface="+mn-lt"/>
                        </a:rPr>
                        <a:t>Enhance Data Integrity</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fontAlgn="base"/>
                      <a:r>
                        <a:rPr lang="en-US" sz="900">
                          <a:solidFill>
                            <a:srgbClr val="000000"/>
                          </a:solidFill>
                          <a:effectLst/>
                          <a:latin typeface="+mn-lt"/>
                        </a:rPr>
                        <a:t>Ensure the accuracy, consistency, and security of all environmental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Achieve 99.9% data accuracy and zero data loss incidents.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Implement regular database backups and stringent access controls.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Maintaining data integrity is crucial for compliance and trustworthiness.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Establish data integrity protocols by the end of the third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4234773223"/>
                  </a:ext>
                </a:extLst>
              </a:tr>
              <a:tr h="799910">
                <a:tc>
                  <a:txBody>
                    <a:bodyPr/>
                    <a:lstStyle/>
                    <a:p>
                      <a:pPr lvl="0" algn="ctr">
                        <a:lnSpc>
                          <a:spcPct val="100000"/>
                        </a:lnSpc>
                        <a:spcBef>
                          <a:spcPts val="0"/>
                        </a:spcBef>
                        <a:spcAft>
                          <a:spcPts val="0"/>
                        </a:spcAft>
                        <a:buNone/>
                      </a:pPr>
                      <a:r>
                        <a:rPr lang="en-US" sz="1200" b="0" i="1" u="none" strike="noStrike" noProof="0">
                          <a:solidFill>
                            <a:schemeClr val="tx1"/>
                          </a:solidFill>
                          <a:effectLst/>
                          <a:latin typeface="+mn-lt"/>
                        </a:rPr>
                        <a:t>Improve Efficiency</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fontAlgn="base"/>
                      <a:r>
                        <a:rPr lang="en-US" sz="900">
                          <a:solidFill>
                            <a:srgbClr val="000000"/>
                          </a:solidFill>
                          <a:effectLst/>
                          <a:latin typeface="+mn-lt"/>
                        </a:rPr>
                        <a:t>Streamline data entry, analysis, and reporting processes.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Reduce data processing time by 50% and report generation time by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Develop automated data entry and reporting tools.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Increased efficiency reduces costs and improves productivity.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Achieve streamlined processes within the first four months of the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3825869512"/>
                  </a:ext>
                </a:extLst>
              </a:tr>
              <a:tr h="941666">
                <a:tc>
                  <a:txBody>
                    <a:bodyPr/>
                    <a:lstStyle/>
                    <a:p>
                      <a:pPr lvl="0" algn="ctr">
                        <a:lnSpc>
                          <a:spcPct val="100000"/>
                        </a:lnSpc>
                        <a:spcBef>
                          <a:spcPts val="0"/>
                        </a:spcBef>
                        <a:spcAft>
                          <a:spcPts val="0"/>
                        </a:spcAft>
                        <a:buNone/>
                      </a:pPr>
                      <a:r>
                        <a:rPr lang="en-US" sz="1200" b="0" i="1" u="none" strike="noStrike" noProof="0">
                          <a:solidFill>
                            <a:schemeClr val="tx1"/>
                          </a:solidFill>
                          <a:effectLst/>
                          <a:latin typeface="+mn-lt"/>
                        </a:rPr>
                        <a:t>Facilitate Growth</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fontAlgn="base"/>
                      <a:r>
                        <a:rPr lang="en-US" sz="900">
                          <a:solidFill>
                            <a:srgbClr val="000000"/>
                          </a:solidFill>
                          <a:effectLst/>
                          <a:latin typeface="+mn-lt"/>
                        </a:rPr>
                        <a:t>Lay a foundation for future scalability to integrate with existing and new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Ensure the system can handle a 100% increase in data volume without performance degradation.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Design the system architecture with scalability in mind.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Scalability is essential for long-term sustainability and adaptability.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fontAlgn="base"/>
                      <a:r>
                        <a:rPr lang="en-US" sz="900">
                          <a:solidFill>
                            <a:srgbClr val="000000"/>
                          </a:solidFill>
                          <a:effectLst/>
                          <a:latin typeface="+mn-lt"/>
                        </a:rPr>
                        <a:t>Ensure scalability features are in place by the end of the project (six months).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3723910950"/>
                  </a:ext>
                </a:extLst>
              </a:tr>
            </a:tbl>
          </a:graphicData>
        </a:graphic>
      </p:graphicFrame>
      <p:graphicFrame>
        <p:nvGraphicFramePr>
          <p:cNvPr id="26" name="Table 25">
            <a:extLst>
              <a:ext uri="{FF2B5EF4-FFF2-40B4-BE49-F238E27FC236}">
                <a16:creationId xmlns:a16="http://schemas.microsoft.com/office/drawing/2014/main" id="{A4CD5CD5-5412-222C-AAEA-0543B3E4DB5F}"/>
              </a:ext>
            </a:extLst>
          </p:cNvPr>
          <p:cNvGraphicFramePr>
            <a:graphicFrameLocks noGrp="1"/>
          </p:cNvGraphicFramePr>
          <p:nvPr>
            <p:extLst>
              <p:ext uri="{D42A27DB-BD31-4B8C-83A1-F6EECF244321}">
                <p14:modId xmlns:p14="http://schemas.microsoft.com/office/powerpoint/2010/main" val="4095933945"/>
              </p:ext>
            </p:extLst>
          </p:nvPr>
        </p:nvGraphicFramePr>
        <p:xfrm>
          <a:off x="1744381" y="881529"/>
          <a:ext cx="1171368" cy="640080"/>
        </p:xfrm>
        <a:graphic>
          <a:graphicData uri="http://schemas.openxmlformats.org/drawingml/2006/table">
            <a:tbl>
              <a:tblPr bandRow="1">
                <a:tableStyleId>{F6D6EA9A-273F-4AC8-9EDF-B5E7F9130763}</a:tableStyleId>
              </a:tblPr>
              <a:tblGrid>
                <a:gridCol w="1171368">
                  <a:extLst>
                    <a:ext uri="{9D8B030D-6E8A-4147-A177-3AD203B41FA5}">
                      <a16:colId xmlns:a16="http://schemas.microsoft.com/office/drawing/2014/main" val="842248624"/>
                    </a:ext>
                  </a:extLst>
                </a:gridCol>
              </a:tblGrid>
              <a:tr h="343434">
                <a:tc>
                  <a:txBody>
                    <a:bodyPr/>
                    <a:lstStyle/>
                    <a:p>
                      <a:pPr fontAlgn="b"/>
                      <a:r>
                        <a:rPr lang="en-US" sz="3600" b="1">
                          <a:solidFill>
                            <a:schemeClr val="accent1"/>
                          </a:solidFill>
                          <a:effectLst/>
                          <a:latin typeface="+mn-lt"/>
                        </a:rPr>
                        <a:t>S</a:t>
                      </a:r>
                      <a:r>
                        <a:rPr lang="en-US" sz="1400" b="1">
                          <a:solidFill>
                            <a:schemeClr val="accent1"/>
                          </a:solidFill>
                          <a:effectLst/>
                          <a:latin typeface="+mn-lt"/>
                        </a:rPr>
                        <a:t>pecific</a:t>
                      </a:r>
                      <a:endParaRPr lang="en-US" sz="1200" b="1">
                        <a:solidFill>
                          <a:schemeClr val="accent1"/>
                        </a:solidFill>
                        <a:effectLst/>
                        <a:latin typeface="+mn-lt"/>
                      </a:endParaRPr>
                    </a:p>
                  </a:txBody>
                  <a:tcPr anchor="b">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a16="http://schemas.microsoft.com/office/drawing/2014/main" val="807340863"/>
                  </a:ext>
                </a:extLst>
              </a:tr>
            </a:tbl>
          </a:graphicData>
        </a:graphic>
      </p:graphicFrame>
      <p:graphicFrame>
        <p:nvGraphicFramePr>
          <p:cNvPr id="27" name="Table 26">
            <a:extLst>
              <a:ext uri="{FF2B5EF4-FFF2-40B4-BE49-F238E27FC236}">
                <a16:creationId xmlns:a16="http://schemas.microsoft.com/office/drawing/2014/main" id="{EAF157EA-4643-A800-FFEB-F5A07C3B83C4}"/>
              </a:ext>
            </a:extLst>
          </p:cNvPr>
          <p:cNvGraphicFramePr>
            <a:graphicFrameLocks noGrp="1"/>
          </p:cNvGraphicFramePr>
          <p:nvPr>
            <p:extLst>
              <p:ext uri="{D42A27DB-BD31-4B8C-83A1-F6EECF244321}">
                <p14:modId xmlns:p14="http://schemas.microsoft.com/office/powerpoint/2010/main" val="1610336253"/>
              </p:ext>
            </p:extLst>
          </p:nvPr>
        </p:nvGraphicFramePr>
        <p:xfrm>
          <a:off x="3025588" y="874058"/>
          <a:ext cx="1567309" cy="640080"/>
        </p:xfrm>
        <a:graphic>
          <a:graphicData uri="http://schemas.openxmlformats.org/drawingml/2006/table">
            <a:tbl>
              <a:tblPr bandRow="1">
                <a:tableStyleId>{F6D6EA9A-273F-4AC8-9EDF-B5E7F9130763}</a:tableStyleId>
              </a:tblPr>
              <a:tblGrid>
                <a:gridCol w="1567309">
                  <a:extLst>
                    <a:ext uri="{9D8B030D-6E8A-4147-A177-3AD203B41FA5}">
                      <a16:colId xmlns:a16="http://schemas.microsoft.com/office/drawing/2014/main" val="842248624"/>
                    </a:ext>
                  </a:extLst>
                </a:gridCol>
              </a:tblGrid>
              <a:tr h="582677">
                <a:tc>
                  <a:txBody>
                    <a:bodyPr/>
                    <a:lstStyle/>
                    <a:p>
                      <a:pPr fontAlgn="b"/>
                      <a:r>
                        <a:rPr lang="en-US" sz="3600" b="1">
                          <a:solidFill>
                            <a:schemeClr val="accent1"/>
                          </a:solidFill>
                          <a:effectLst/>
                          <a:latin typeface="+mn-lt"/>
                        </a:rPr>
                        <a:t>M</a:t>
                      </a:r>
                      <a:r>
                        <a:rPr lang="en-US" sz="1400" b="1">
                          <a:solidFill>
                            <a:schemeClr val="accent1"/>
                          </a:solidFill>
                          <a:effectLst/>
                          <a:latin typeface="+mn-lt"/>
                        </a:rPr>
                        <a:t>easurable</a:t>
                      </a:r>
                      <a:endParaRPr lang="en-US" sz="1600" b="1">
                        <a:solidFill>
                          <a:schemeClr val="accent1"/>
                        </a:solidFill>
                        <a:effectLst/>
                        <a:latin typeface="+mn-lt"/>
                      </a:endParaRPr>
                    </a:p>
                  </a:txBody>
                  <a:tcPr anchor="b">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a16="http://schemas.microsoft.com/office/drawing/2014/main" val="807340863"/>
                  </a:ext>
                </a:extLst>
              </a:tr>
            </a:tbl>
          </a:graphicData>
        </a:graphic>
      </p:graphicFrame>
      <p:graphicFrame>
        <p:nvGraphicFramePr>
          <p:cNvPr id="28" name="Table 27">
            <a:extLst>
              <a:ext uri="{FF2B5EF4-FFF2-40B4-BE49-F238E27FC236}">
                <a16:creationId xmlns:a16="http://schemas.microsoft.com/office/drawing/2014/main" id="{840D4F08-02DE-9738-345B-37C55D8C59D6}"/>
              </a:ext>
            </a:extLst>
          </p:cNvPr>
          <p:cNvGraphicFramePr>
            <a:graphicFrameLocks noGrp="1"/>
          </p:cNvGraphicFramePr>
          <p:nvPr>
            <p:extLst>
              <p:ext uri="{D42A27DB-BD31-4B8C-83A1-F6EECF244321}">
                <p14:modId xmlns:p14="http://schemas.microsoft.com/office/powerpoint/2010/main" val="3872558643"/>
              </p:ext>
            </p:extLst>
          </p:nvPr>
        </p:nvGraphicFramePr>
        <p:xfrm>
          <a:off x="4497293" y="881528"/>
          <a:ext cx="1597191" cy="640080"/>
        </p:xfrm>
        <a:graphic>
          <a:graphicData uri="http://schemas.openxmlformats.org/drawingml/2006/table">
            <a:tbl>
              <a:tblPr bandRow="1">
                <a:tableStyleId>{F6D6EA9A-273F-4AC8-9EDF-B5E7F9130763}</a:tableStyleId>
              </a:tblPr>
              <a:tblGrid>
                <a:gridCol w="1597191">
                  <a:extLst>
                    <a:ext uri="{9D8B030D-6E8A-4147-A177-3AD203B41FA5}">
                      <a16:colId xmlns:a16="http://schemas.microsoft.com/office/drawing/2014/main" val="842248624"/>
                    </a:ext>
                  </a:extLst>
                </a:gridCol>
              </a:tblGrid>
              <a:tr h="582677">
                <a:tc>
                  <a:txBody>
                    <a:bodyPr/>
                    <a:lstStyle/>
                    <a:p>
                      <a:pPr fontAlgn="b"/>
                      <a:r>
                        <a:rPr lang="en-US" sz="3600" b="1">
                          <a:solidFill>
                            <a:schemeClr val="accent1"/>
                          </a:solidFill>
                          <a:effectLst/>
                          <a:latin typeface="+mn-lt"/>
                        </a:rPr>
                        <a:t>A</a:t>
                      </a:r>
                      <a:r>
                        <a:rPr lang="en-US" sz="1400" b="1">
                          <a:solidFill>
                            <a:schemeClr val="accent1"/>
                          </a:solidFill>
                          <a:effectLst/>
                          <a:latin typeface="+mn-lt"/>
                        </a:rPr>
                        <a:t>chievable</a:t>
                      </a:r>
                    </a:p>
                  </a:txBody>
                  <a:tcPr anchor="b">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a16="http://schemas.microsoft.com/office/drawing/2014/main" val="807340863"/>
                  </a:ext>
                </a:extLst>
              </a:tr>
            </a:tbl>
          </a:graphicData>
        </a:graphic>
      </p:graphicFrame>
      <p:graphicFrame>
        <p:nvGraphicFramePr>
          <p:cNvPr id="29" name="Table 28">
            <a:extLst>
              <a:ext uri="{FF2B5EF4-FFF2-40B4-BE49-F238E27FC236}">
                <a16:creationId xmlns:a16="http://schemas.microsoft.com/office/drawing/2014/main" id="{429C4A2A-68F0-B875-3C76-3594AEF827F4}"/>
              </a:ext>
            </a:extLst>
          </p:cNvPr>
          <p:cNvGraphicFramePr>
            <a:graphicFrameLocks noGrp="1"/>
          </p:cNvGraphicFramePr>
          <p:nvPr>
            <p:extLst>
              <p:ext uri="{D42A27DB-BD31-4B8C-83A1-F6EECF244321}">
                <p14:modId xmlns:p14="http://schemas.microsoft.com/office/powerpoint/2010/main" val="2001811278"/>
              </p:ext>
            </p:extLst>
          </p:nvPr>
        </p:nvGraphicFramePr>
        <p:xfrm>
          <a:off x="6006351" y="881528"/>
          <a:ext cx="1358132" cy="640080"/>
        </p:xfrm>
        <a:graphic>
          <a:graphicData uri="http://schemas.openxmlformats.org/drawingml/2006/table">
            <a:tbl>
              <a:tblPr bandRow="1">
                <a:tableStyleId>{F6D6EA9A-273F-4AC8-9EDF-B5E7F9130763}</a:tableStyleId>
              </a:tblPr>
              <a:tblGrid>
                <a:gridCol w="1358132">
                  <a:extLst>
                    <a:ext uri="{9D8B030D-6E8A-4147-A177-3AD203B41FA5}">
                      <a16:colId xmlns:a16="http://schemas.microsoft.com/office/drawing/2014/main" val="842248624"/>
                    </a:ext>
                  </a:extLst>
                </a:gridCol>
              </a:tblGrid>
              <a:tr h="582677">
                <a:tc>
                  <a:txBody>
                    <a:bodyPr/>
                    <a:lstStyle/>
                    <a:p>
                      <a:pPr fontAlgn="b"/>
                      <a:r>
                        <a:rPr lang="en-US" sz="3600" b="1">
                          <a:solidFill>
                            <a:schemeClr val="accent1"/>
                          </a:solidFill>
                          <a:effectLst/>
                          <a:latin typeface="+mn-lt"/>
                        </a:rPr>
                        <a:t>R</a:t>
                      </a:r>
                      <a:r>
                        <a:rPr lang="en-US" sz="1400" b="1">
                          <a:solidFill>
                            <a:schemeClr val="accent1"/>
                          </a:solidFill>
                          <a:effectLst/>
                          <a:latin typeface="+mn-lt"/>
                        </a:rPr>
                        <a:t>elevant</a:t>
                      </a:r>
                    </a:p>
                  </a:txBody>
                  <a:tcPr anchor="b">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a16="http://schemas.microsoft.com/office/drawing/2014/main" val="807340863"/>
                  </a:ext>
                </a:extLst>
              </a:tr>
            </a:tbl>
          </a:graphicData>
        </a:graphic>
      </p:graphicFrame>
      <p:graphicFrame>
        <p:nvGraphicFramePr>
          <p:cNvPr id="30" name="Table 29">
            <a:extLst>
              <a:ext uri="{FF2B5EF4-FFF2-40B4-BE49-F238E27FC236}">
                <a16:creationId xmlns:a16="http://schemas.microsoft.com/office/drawing/2014/main" id="{00E60490-FA58-85B2-9A29-62F17D05B88B}"/>
              </a:ext>
            </a:extLst>
          </p:cNvPr>
          <p:cNvGraphicFramePr>
            <a:graphicFrameLocks noGrp="1"/>
          </p:cNvGraphicFramePr>
          <p:nvPr>
            <p:extLst>
              <p:ext uri="{D42A27DB-BD31-4B8C-83A1-F6EECF244321}">
                <p14:modId xmlns:p14="http://schemas.microsoft.com/office/powerpoint/2010/main" val="1538388385"/>
              </p:ext>
            </p:extLst>
          </p:nvPr>
        </p:nvGraphicFramePr>
        <p:xfrm>
          <a:off x="7298763" y="881528"/>
          <a:ext cx="1574779" cy="640080"/>
        </p:xfrm>
        <a:graphic>
          <a:graphicData uri="http://schemas.openxmlformats.org/drawingml/2006/table">
            <a:tbl>
              <a:tblPr bandRow="1">
                <a:tableStyleId>{F6D6EA9A-273F-4AC8-9EDF-B5E7F9130763}</a:tableStyleId>
              </a:tblPr>
              <a:tblGrid>
                <a:gridCol w="1574779">
                  <a:extLst>
                    <a:ext uri="{9D8B030D-6E8A-4147-A177-3AD203B41FA5}">
                      <a16:colId xmlns:a16="http://schemas.microsoft.com/office/drawing/2014/main" val="842248624"/>
                    </a:ext>
                  </a:extLst>
                </a:gridCol>
              </a:tblGrid>
              <a:tr h="582677">
                <a:tc>
                  <a:txBody>
                    <a:bodyPr/>
                    <a:lstStyle/>
                    <a:p>
                      <a:pPr fontAlgn="b"/>
                      <a:r>
                        <a:rPr lang="en-US" sz="3600" b="1">
                          <a:solidFill>
                            <a:schemeClr val="accent1"/>
                          </a:solidFill>
                          <a:effectLst/>
                          <a:latin typeface="+mn-lt"/>
                        </a:rPr>
                        <a:t>T</a:t>
                      </a:r>
                      <a:r>
                        <a:rPr lang="en-US" sz="1400" b="1">
                          <a:solidFill>
                            <a:schemeClr val="accent1"/>
                          </a:solidFill>
                          <a:effectLst/>
                          <a:latin typeface="+mn-lt"/>
                        </a:rPr>
                        <a:t>ime</a:t>
                      </a:r>
                      <a:r>
                        <a:rPr lang="en-US" sz="1200" b="1">
                          <a:solidFill>
                            <a:schemeClr val="accent1"/>
                          </a:solidFill>
                          <a:effectLst/>
                          <a:latin typeface="+mn-lt"/>
                        </a:rPr>
                        <a:t>-bound</a:t>
                      </a:r>
                    </a:p>
                  </a:txBody>
                  <a:tcPr anchor="b">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a16="http://schemas.microsoft.com/office/drawing/2014/main" val="807340863"/>
                  </a:ext>
                </a:extLst>
              </a:tr>
            </a:tbl>
          </a:graphicData>
        </a:graphic>
      </p:graphicFrame>
      <p:sp>
        <p:nvSpPr>
          <p:cNvPr id="2" name="Google Shape;966;p41">
            <a:extLst>
              <a:ext uri="{FF2B5EF4-FFF2-40B4-BE49-F238E27FC236}">
                <a16:creationId xmlns:a16="http://schemas.microsoft.com/office/drawing/2014/main" id="{0EA0E038-1CAA-240E-F501-4482D0B907C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89921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8"/>
          <p:cNvSpPr txBox="1">
            <a:spLocks noGrp="1"/>
          </p:cNvSpPr>
          <p:nvPr>
            <p:ph type="title"/>
          </p:nvPr>
        </p:nvSpPr>
        <p:spPr>
          <a:xfrm>
            <a:off x="829904" y="3594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a:latin typeface="+mn-lt"/>
                <a:ea typeface="Open Sans" panose="020B0606030504020204" pitchFamily="34" charset="0"/>
                <a:cs typeface="Open Sans" panose="020B0606030504020204" pitchFamily="34" charset="0"/>
              </a:rPr>
              <a:t>DBMS Decision Criteria</a:t>
            </a:r>
          </a:p>
        </p:txBody>
      </p:sp>
      <p:sp>
        <p:nvSpPr>
          <p:cNvPr id="2" name="TextBox 1">
            <a:extLst>
              <a:ext uri="{FF2B5EF4-FFF2-40B4-BE49-F238E27FC236}">
                <a16:creationId xmlns:a16="http://schemas.microsoft.com/office/drawing/2014/main" id="{D3820510-8031-F407-3CB6-95FEBB8D035A}"/>
              </a:ext>
            </a:extLst>
          </p:cNvPr>
          <p:cNvSpPr txBox="1"/>
          <p:nvPr/>
        </p:nvSpPr>
        <p:spPr>
          <a:xfrm>
            <a:off x="938720" y="932641"/>
            <a:ext cx="789885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mn-lt"/>
                <a:cs typeface="Segoe UI"/>
              </a:rPr>
              <a:t>As an environmentally conscious company, Eco-Friendly Furniture Co. requires a DBMS that not only supports our operational needs but also aligns with our sustainability ethos and data management requirements.</a:t>
            </a:r>
            <a:endParaRPr lang="en-US" sz="1100">
              <a:latin typeface="+mn-lt"/>
            </a:endParaRPr>
          </a:p>
          <a:p>
            <a:endParaRPr lang="en-US" sz="1100">
              <a:latin typeface="+mn-lt"/>
            </a:endParaRPr>
          </a:p>
          <a:p>
            <a:r>
              <a:rPr lang="en-US" sz="1100" b="1">
                <a:solidFill>
                  <a:schemeClr val="accent1"/>
                </a:solidFill>
                <a:latin typeface="+mn-lt"/>
                <a:ea typeface="Open Sans"/>
                <a:cs typeface="Segoe UI"/>
                <a:sym typeface="Inter Tight"/>
              </a:rPr>
              <a:t>Criteria Definition &amp; Weight Assignment</a:t>
            </a:r>
            <a:endParaRPr lang="en-US" sz="1100">
              <a:solidFill>
                <a:schemeClr val="accent1"/>
              </a:solidFill>
              <a:latin typeface="+mn-lt"/>
              <a:ea typeface="Open Sans"/>
              <a:cs typeface="Segoe UI"/>
            </a:endParaRPr>
          </a:p>
          <a:p>
            <a:pPr marL="171450" indent="-171450">
              <a:buFont typeface="Arial"/>
              <a:buChar char="•"/>
            </a:pPr>
            <a:r>
              <a:rPr lang="en-US" sz="1100" b="1">
                <a:solidFill>
                  <a:schemeClr val="tx1"/>
                </a:solidFill>
                <a:latin typeface="+mn-lt"/>
                <a:ea typeface="Open Sans"/>
                <a:sym typeface="Inter Tight"/>
              </a:rPr>
              <a:t>Cost Efficiency (Weight 20%): </a:t>
            </a:r>
            <a:r>
              <a:rPr lang="en-US" sz="1100">
                <a:latin typeface="+mn-lt"/>
                <a:ea typeface="Open Sans"/>
                <a:sym typeface="Inter Tight"/>
              </a:rPr>
              <a:t>Reflects our commitment to cost-effectiveness and resource optimization. A rating of 5 indicates no unnecessary financial expenditure.​</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Operational Performance (Weight 25%): </a:t>
            </a:r>
            <a:r>
              <a:rPr lang="en-US" sz="1100">
                <a:latin typeface="+mn-lt"/>
                <a:ea typeface="Open Sans"/>
                <a:sym typeface="Inter Tight"/>
              </a:rPr>
              <a:t>Critical for managing large datasets of environmental impact. A DBMS that perfectly meets our performance expectations scores a 5.​</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Usability &amp; Management (Weight 15%): </a:t>
            </a:r>
            <a:r>
              <a:rPr lang="en-US" sz="1100">
                <a:latin typeface="+mn-lt"/>
                <a:ea typeface="Open Sans"/>
                <a:sym typeface="Inter Tight"/>
              </a:rPr>
              <a:t>Our system should be user-friendly, reflecting our collaborative and inclusive work culture. A score of 5 suggests the system is exceptionally easy to use.​</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System Flexibility (Weight 10%): </a:t>
            </a:r>
            <a:r>
              <a:rPr lang="en-US" sz="1100">
                <a:latin typeface="+mn-lt"/>
                <a:ea typeface="Open Sans"/>
                <a:sym typeface="Inter Tight"/>
              </a:rPr>
              <a:t>Represents the need for our DBMS to adapt to evolving environmental data types and sources. A score of 5 means the system is highly adaptable.​</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Data Security (Weight 20%): </a:t>
            </a:r>
            <a:r>
              <a:rPr lang="en-US" sz="1100">
                <a:latin typeface="+mn-lt"/>
                <a:ea typeface="Open Sans"/>
                <a:sym typeface="Inter Tight"/>
              </a:rPr>
              <a:t>Security is paramount due to the sensitivity of environmental data. A rating of 5 indicates robust security features in line with best practices.​</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Community Support (Weight 10%): </a:t>
            </a:r>
            <a:r>
              <a:rPr lang="en-US" sz="1100">
                <a:latin typeface="+mn-lt"/>
                <a:ea typeface="Open Sans"/>
                <a:sym typeface="Inter Tight"/>
              </a:rPr>
              <a:t>An active OSS community offers long-term sustainability for our EMS, with a score of 5 indicating excellent support and community engagement.​</a:t>
            </a:r>
            <a:endParaRPr lang="en-US" sz="1100">
              <a:latin typeface="+mn-lt"/>
              <a:ea typeface="Open Sans"/>
            </a:endParaRPr>
          </a:p>
          <a:p>
            <a:endParaRPr lang="en-US" sz="1100">
              <a:solidFill>
                <a:srgbClr val="005C51"/>
              </a:solidFill>
              <a:latin typeface="+mn-lt"/>
            </a:endParaRPr>
          </a:p>
          <a:p>
            <a:r>
              <a:rPr lang="en-US" sz="1100" b="1">
                <a:solidFill>
                  <a:schemeClr val="accent1"/>
                </a:solidFill>
                <a:latin typeface="+mn-lt"/>
              </a:rPr>
              <a:t>Rating Scale</a:t>
            </a:r>
            <a:endParaRPr lang="en-US" sz="1100">
              <a:solidFill>
                <a:schemeClr val="accent1"/>
              </a:solidFill>
              <a:latin typeface="+mn-lt"/>
            </a:endParaRPr>
          </a:p>
          <a:p>
            <a:pPr marL="171450" indent="-171450">
              <a:buChar char="•"/>
            </a:pPr>
            <a:r>
              <a:rPr lang="en-US" sz="1100">
                <a:latin typeface="+mn-lt"/>
              </a:rPr>
              <a:t>Each OSS is evaluated against these criteria on a 1-5 scale.</a:t>
            </a:r>
          </a:p>
          <a:p>
            <a:pPr marL="171450" indent="-171450">
              <a:buChar char="•"/>
            </a:pPr>
            <a:r>
              <a:rPr lang="en-US" sz="1100">
                <a:latin typeface="+mn-lt"/>
              </a:rPr>
              <a:t>A score of 5 signifies perfect alignment with the business objective related to that criterion.</a:t>
            </a:r>
          </a:p>
        </p:txBody>
      </p:sp>
      <p:sp>
        <p:nvSpPr>
          <p:cNvPr id="6" name="TextBox 5">
            <a:extLst>
              <a:ext uri="{FF2B5EF4-FFF2-40B4-BE49-F238E27FC236}">
                <a16:creationId xmlns:a16="http://schemas.microsoft.com/office/drawing/2014/main" id="{05890F3B-F0E0-E0B6-40BE-EC39D2C483AA}"/>
              </a:ext>
            </a:extLst>
          </p:cNvPr>
          <p:cNvSpPr txBox="1"/>
          <p:nvPr/>
        </p:nvSpPr>
        <p:spPr>
          <a:xfrm>
            <a:off x="1580660" y="4774168"/>
            <a:ext cx="5982681" cy="184666"/>
          </a:xfrm>
          <a:prstGeom prst="rect">
            <a:avLst/>
          </a:prstGeom>
          <a:solidFill>
            <a:srgbClr val="FFFAF6"/>
          </a:solidFill>
        </p:spPr>
        <p:txBody>
          <a:bodyPr wrap="square" lIns="91440" tIns="45720" rIns="91440" bIns="45720" rtlCol="0" anchor="t">
            <a:spAutoFit/>
          </a:bodyPr>
          <a:lstStyle/>
          <a:p>
            <a:pPr>
              <a:buSzPts val="1100"/>
              <a:defRPr/>
            </a:pPr>
            <a:endParaRPr lang="en-US" sz="600">
              <a:latin typeface="Open Sans"/>
              <a:ea typeface="Open Sans"/>
              <a:cs typeface="Open Sans"/>
            </a:endParaRPr>
          </a:p>
        </p:txBody>
      </p:sp>
      <p:sp>
        <p:nvSpPr>
          <p:cNvPr id="4" name="Google Shape;966;p41">
            <a:extLst>
              <a:ext uri="{FF2B5EF4-FFF2-40B4-BE49-F238E27FC236}">
                <a16:creationId xmlns:a16="http://schemas.microsoft.com/office/drawing/2014/main" id="{AEDCC102-02AD-F15D-00AB-03C75E449D4A}"/>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3" name="TextBox 2">
            <a:extLst>
              <a:ext uri="{FF2B5EF4-FFF2-40B4-BE49-F238E27FC236}">
                <a16:creationId xmlns:a16="http://schemas.microsoft.com/office/drawing/2014/main" id="{4B8695BB-6D98-6DF5-C89B-C75F8260A15E}"/>
              </a:ext>
            </a:extLst>
          </p:cNvPr>
          <p:cNvSpPr txBox="1"/>
          <p:nvPr/>
        </p:nvSpPr>
        <p:spPr>
          <a:xfrm>
            <a:off x="560615" y="4866501"/>
            <a:ext cx="8022770" cy="276999"/>
          </a:xfrm>
          <a:prstGeom prst="rect">
            <a:avLst/>
          </a:prstGeom>
          <a:solidFill>
            <a:srgbClr val="FFFAF6"/>
          </a:solidFill>
        </p:spPr>
        <p:txBody>
          <a:bodyPr wrap="square" lIns="91440" tIns="45720" rIns="91440" bIns="45720" anchor="t">
            <a:spAutoFit/>
          </a:bodyPr>
          <a:lstStyle/>
          <a:p>
            <a:pPr>
              <a:buSzPts val="1100"/>
              <a:defRPr/>
            </a:pPr>
            <a:r>
              <a:rPr lang="en-US" sz="600">
                <a:latin typeface="Open Sans"/>
                <a:ea typeface="Open Sans"/>
                <a:cs typeface="Open Sans"/>
              </a:rPr>
              <a:t>[1] </a:t>
            </a:r>
            <a:r>
              <a:rPr lang="en-US" sz="600" err="1">
                <a:latin typeface="Open Sans"/>
                <a:ea typeface="Open Sans"/>
                <a:cs typeface="Open Sans"/>
              </a:rPr>
              <a:t>Andrea,O</a:t>
            </a:r>
            <a:r>
              <a:rPr lang="en-US" sz="600">
                <a:latin typeface="Open Sans"/>
                <a:ea typeface="Open Sans"/>
                <a:cs typeface="Open Sans"/>
              </a:rPr>
              <a:t>. (2018 Jan 29). 8 Key Considerations When Choosing a DBMS. Retrieved from </a:t>
            </a:r>
            <a:r>
              <a:rPr lang="en-US" sz="600">
                <a:latin typeface="Open Sans"/>
                <a:ea typeface="Open Sans"/>
                <a:cs typeface="Open Sans"/>
                <a:hlinkClick r:id="rId3"/>
              </a:rPr>
              <a:t>https://blog.paessler.com/key-considerations-when-choosing-a-dbms</a:t>
            </a:r>
            <a:r>
              <a:rPr lang="en-US" sz="600">
                <a:latin typeface="Open Sans"/>
                <a:ea typeface="Open Sans"/>
                <a:cs typeface="Open Sans"/>
              </a:rPr>
              <a:t> </a:t>
            </a:r>
          </a:p>
          <a:p>
            <a:pPr>
              <a:buSzPts val="1100"/>
              <a:defRPr/>
            </a:pPr>
            <a:r>
              <a:rPr lang="en-US" sz="600">
                <a:latin typeface="Open Sans"/>
                <a:ea typeface="Open Sans"/>
                <a:cs typeface="Open Sans"/>
              </a:rPr>
              <a:t>[2] Dallas TX.(2023, Sep 6). Choosing the Right Database Management System for Your Application. Retrieved from </a:t>
            </a:r>
            <a:r>
              <a:rPr lang="en-US" sz="600">
                <a:latin typeface="Open Sans"/>
                <a:ea typeface="Open Sans"/>
                <a:cs typeface="Open Sans"/>
                <a:hlinkClick r:id="rId4"/>
              </a:rPr>
              <a:t>https://axissoftwaredynamics.com/choosing-the-right-database-management-system-for-your-application/</a:t>
            </a:r>
            <a:endParaRPr lang="en-US" sz="600">
              <a:latin typeface="Open Sans"/>
              <a:ea typeface="Open Sans"/>
              <a:cs typeface="Open Sans"/>
            </a:endParaRPr>
          </a:p>
        </p:txBody>
      </p:sp>
    </p:spTree>
    <p:extLst>
      <p:ext uri="{BB962C8B-B14F-4D97-AF65-F5344CB8AC3E}">
        <p14:creationId xmlns:p14="http://schemas.microsoft.com/office/powerpoint/2010/main" val="20432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2"/>
          <p:cNvSpPr txBox="1">
            <a:spLocks noGrp="1"/>
          </p:cNvSpPr>
          <p:nvPr>
            <p:ph type="title"/>
          </p:nvPr>
        </p:nvSpPr>
        <p:spPr>
          <a:xfrm>
            <a:off x="720000" y="1023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panose="020B0606030504020204" pitchFamily="34" charset="0"/>
                <a:ea typeface="Open Sans" panose="020B0606030504020204" pitchFamily="34" charset="0"/>
                <a:cs typeface="Open Sans" panose="020B0606030504020204" pitchFamily="34" charset="0"/>
              </a:rPr>
              <a:t>DBMS Competitive Analysis</a:t>
            </a:r>
          </a:p>
        </p:txBody>
      </p:sp>
      <p:graphicFrame>
        <p:nvGraphicFramePr>
          <p:cNvPr id="977" name="Google Shape;977;p42"/>
          <p:cNvGraphicFramePr/>
          <p:nvPr>
            <p:extLst>
              <p:ext uri="{D42A27DB-BD31-4B8C-83A1-F6EECF244321}">
                <p14:modId xmlns:p14="http://schemas.microsoft.com/office/powerpoint/2010/main" val="235752073"/>
              </p:ext>
            </p:extLst>
          </p:nvPr>
        </p:nvGraphicFramePr>
        <p:xfrm>
          <a:off x="512064" y="601065"/>
          <a:ext cx="8119872" cy="4099290"/>
        </p:xfrm>
        <a:graphic>
          <a:graphicData uri="http://schemas.openxmlformats.org/drawingml/2006/table">
            <a:tbl>
              <a:tblPr>
                <a:noFill/>
                <a:tableStyleId>{F6D6EA9A-273F-4AC8-9EDF-B5E7F9130763}</a:tableStyleId>
              </a:tblPr>
              <a:tblGrid>
                <a:gridCol w="987552">
                  <a:extLst>
                    <a:ext uri="{9D8B030D-6E8A-4147-A177-3AD203B41FA5}">
                      <a16:colId xmlns:a16="http://schemas.microsoft.com/office/drawing/2014/main" val="20000"/>
                    </a:ext>
                  </a:extLst>
                </a:gridCol>
                <a:gridCol w="1920240">
                  <a:extLst>
                    <a:ext uri="{9D8B030D-6E8A-4147-A177-3AD203B41FA5}">
                      <a16:colId xmlns:a16="http://schemas.microsoft.com/office/drawing/2014/main" val="20001"/>
                    </a:ext>
                  </a:extLst>
                </a:gridCol>
                <a:gridCol w="457200">
                  <a:extLst>
                    <a:ext uri="{9D8B030D-6E8A-4147-A177-3AD203B41FA5}">
                      <a16:colId xmlns:a16="http://schemas.microsoft.com/office/drawing/2014/main" val="3102838344"/>
                    </a:ext>
                  </a:extLst>
                </a:gridCol>
                <a:gridCol w="1920240">
                  <a:extLst>
                    <a:ext uri="{9D8B030D-6E8A-4147-A177-3AD203B41FA5}">
                      <a16:colId xmlns:a16="http://schemas.microsoft.com/office/drawing/2014/main" val="20002"/>
                    </a:ext>
                  </a:extLst>
                </a:gridCol>
                <a:gridCol w="457200">
                  <a:extLst>
                    <a:ext uri="{9D8B030D-6E8A-4147-A177-3AD203B41FA5}">
                      <a16:colId xmlns:a16="http://schemas.microsoft.com/office/drawing/2014/main" val="3299531806"/>
                    </a:ext>
                  </a:extLst>
                </a:gridCol>
                <a:gridCol w="1920240">
                  <a:extLst>
                    <a:ext uri="{9D8B030D-6E8A-4147-A177-3AD203B41FA5}">
                      <a16:colId xmlns:a16="http://schemas.microsoft.com/office/drawing/2014/main" val="20003"/>
                    </a:ext>
                  </a:extLst>
                </a:gridCol>
                <a:gridCol w="457200">
                  <a:extLst>
                    <a:ext uri="{9D8B030D-6E8A-4147-A177-3AD203B41FA5}">
                      <a16:colId xmlns:a16="http://schemas.microsoft.com/office/drawing/2014/main" val="172377644"/>
                    </a:ext>
                  </a:extLst>
                </a:gridCol>
              </a:tblGrid>
              <a:tr h="274320">
                <a:tc rowSpan="2">
                  <a:txBody>
                    <a:bodyPr/>
                    <a:lstStyle/>
                    <a:p>
                      <a:pPr marL="0" lvl="0" indent="0" algn="ctr" rtl="0">
                        <a:spcBef>
                          <a:spcPts val="0"/>
                        </a:spcBef>
                        <a:spcAft>
                          <a:spcPts val="0"/>
                        </a:spcAft>
                        <a:buNone/>
                      </a:pPr>
                      <a:r>
                        <a:rPr kumimoji="0" lang="en-US" sz="900" b="1" i="0" u="none" strike="noStrike" kern="0" cap="none" spc="0" normalizeH="0" baseline="0" noProof="0">
                          <a:ln>
                            <a:noFill/>
                          </a:ln>
                          <a:solidFill>
                            <a:srgbClr val="005C51"/>
                          </a:solidFill>
                          <a:effectLst/>
                          <a:uLnTx/>
                          <a:uFillTx/>
                          <a:latin typeface="Open Sans" panose="020B0606030504020204" pitchFamily="34" charset="0"/>
                          <a:ea typeface="Open Sans" panose="020B0606030504020204" pitchFamily="34" charset="0"/>
                          <a:cs typeface="Open Sans" panose="020B0606030504020204" pitchFamily="34" charset="0"/>
                          <a:sym typeface="Roboto"/>
                        </a:rPr>
                        <a:t>Criteria</a:t>
                      </a:r>
                      <a:endParaRPr lang="en-US" sz="900">
                        <a:latin typeface="Open Sans" panose="020B0606030504020204" pitchFamily="34" charset="0"/>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spcBef>
                          <a:spcPts val="0"/>
                        </a:spcBef>
                        <a:spcAft>
                          <a:spcPts val="0"/>
                        </a:spcAft>
                        <a:buNone/>
                      </a:pPr>
                      <a:r>
                        <a:rPr lang="en-US" sz="900" b="1">
                          <a:solidFill>
                            <a:srgbClr val="005C51"/>
                          </a:solidFill>
                          <a:latin typeface="Open Sans" panose="020B0606030504020204" pitchFamily="34" charset="0"/>
                          <a:ea typeface="Open Sans" panose="020B0606030504020204" pitchFamily="34" charset="0"/>
                          <a:cs typeface="Open Sans" panose="020B0606030504020204" pitchFamily="34" charset="0"/>
                        </a:rPr>
                        <a:t>MySQL</a:t>
                      </a:r>
                      <a:r>
                        <a:rPr lang="en-US" sz="900" b="1" baseline="30000">
                          <a:solidFill>
                            <a:srgbClr val="005C51"/>
                          </a:solidFill>
                          <a:latin typeface="Open Sans" panose="020B0606030504020204" pitchFamily="34" charset="0"/>
                          <a:ea typeface="Open Sans" panose="020B0606030504020204" pitchFamily="34" charset="0"/>
                          <a:cs typeface="Open Sans" panose="020B0606030504020204" pitchFamily="34" charset="0"/>
                        </a:rPr>
                        <a:t>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endParaRPr lang="en-US"/>
                    </a:p>
                  </a:txBody>
                  <a:tcPr/>
                </a:tc>
                <a:tc gridSpan="2">
                  <a:txBody>
                    <a:bodyPr/>
                    <a:lstStyle/>
                    <a:p>
                      <a:pPr marL="0" lvl="0" indent="0" algn="ctr" rtl="0">
                        <a:spcBef>
                          <a:spcPts val="0"/>
                        </a:spcBef>
                        <a:spcAft>
                          <a:spcPts val="0"/>
                        </a:spcAft>
                        <a:buNone/>
                      </a:pPr>
                      <a:r>
                        <a:rPr lang="en-US" sz="900" b="1">
                          <a:solidFill>
                            <a:srgbClr val="005C51"/>
                          </a:solidFill>
                          <a:latin typeface="Open Sans" panose="020B0606030504020204" pitchFamily="34" charset="0"/>
                          <a:ea typeface="Open Sans" panose="020B0606030504020204" pitchFamily="34" charset="0"/>
                          <a:cs typeface="Open Sans" panose="020B0606030504020204" pitchFamily="34" charset="0"/>
                        </a:rPr>
                        <a:t>PostgreSQL</a:t>
                      </a:r>
                      <a:r>
                        <a:rPr lang="en-US" sz="900" b="1" baseline="30000">
                          <a:solidFill>
                            <a:srgbClr val="005C51"/>
                          </a:solidFill>
                          <a:latin typeface="Open Sans" panose="020B0606030504020204" pitchFamily="34" charset="0"/>
                          <a:ea typeface="Open Sans" panose="020B0606030504020204" pitchFamily="34" charset="0"/>
                          <a:cs typeface="Open Sans" panose="020B0606030504020204" pitchFamily="34" charset="0"/>
                        </a:rPr>
                        <a:t>1, 2</a:t>
                      </a:r>
                      <a:endParaRPr lang="en-US" sz="900" b="1">
                        <a:solidFill>
                          <a:srgbClr val="005C51"/>
                        </a:solidFill>
                        <a:latin typeface="Open Sans" panose="020B0606030504020204" pitchFamily="34" charset="0"/>
                        <a:ea typeface="Open Sans" panose="020B0606030504020204" pitchFamily="34" charset="0"/>
                        <a:cs typeface="Open Sans" panose="020B060603050402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endParaRPr lang="en-US"/>
                    </a:p>
                  </a:txBody>
                  <a:tcPr/>
                </a:tc>
                <a:tc gridSpan="2">
                  <a:txBody>
                    <a:bodyPr/>
                    <a:lstStyle/>
                    <a:p>
                      <a:pPr marL="0" lvl="0" indent="0" algn="ctr" rtl="0">
                        <a:spcBef>
                          <a:spcPts val="0"/>
                        </a:spcBef>
                        <a:spcAft>
                          <a:spcPts val="0"/>
                        </a:spcAft>
                        <a:buNone/>
                      </a:pPr>
                      <a:r>
                        <a:rPr lang="en-US" sz="900" b="1">
                          <a:solidFill>
                            <a:srgbClr val="005C51"/>
                          </a:solidFill>
                          <a:latin typeface="Open Sans" panose="020B0606030504020204" pitchFamily="34" charset="0"/>
                          <a:ea typeface="Open Sans" panose="020B0606030504020204" pitchFamily="34" charset="0"/>
                          <a:cs typeface="Open Sans" panose="020B0606030504020204" pitchFamily="34" charset="0"/>
                        </a:rPr>
                        <a:t>SQLite</a:t>
                      </a:r>
                      <a:r>
                        <a:rPr lang="en-US" sz="900" b="1" baseline="30000">
                          <a:solidFill>
                            <a:srgbClr val="005C51"/>
                          </a:solidFill>
                          <a:latin typeface="Open Sans" panose="020B0606030504020204" pitchFamily="34" charset="0"/>
                          <a:ea typeface="Open Sans" panose="020B0606030504020204" pitchFamily="34" charset="0"/>
                          <a:cs typeface="Open Sans" panose="020B0606030504020204" pitchFamily="34" charset="0"/>
                        </a:rPr>
                        <a:t>1</a:t>
                      </a:r>
                      <a:endParaRPr lang="en-US" sz="900" b="1">
                        <a:solidFill>
                          <a:srgbClr val="005C51"/>
                        </a:solidFill>
                        <a:latin typeface="Open Sans" panose="020B0606030504020204" pitchFamily="34" charset="0"/>
                        <a:ea typeface="Open Sans" panose="020B0606030504020204" pitchFamily="34" charset="0"/>
                        <a:cs typeface="Open Sans" panose="020B060603050402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endParaRPr lang="en-US"/>
                    </a:p>
                  </a:txBody>
                  <a:tcPr/>
                </a:tc>
                <a:extLst>
                  <a:ext uri="{0D108BD9-81ED-4DB2-BD59-A6C34878D82A}">
                    <a16:rowId xmlns:a16="http://schemas.microsoft.com/office/drawing/2014/main" val="10000"/>
                  </a:ext>
                </a:extLst>
              </a:tr>
              <a:tr h="274320">
                <a:tc vMerge="1">
                  <a:txBody>
                    <a:bodyPr/>
                    <a:lstStyle/>
                    <a:p>
                      <a:pPr marL="0" lvl="0" indent="0" algn="ctr" rtl="0">
                        <a:spcBef>
                          <a:spcPts val="0"/>
                        </a:spcBef>
                        <a:spcAft>
                          <a:spcPts val="0"/>
                        </a:spcAft>
                        <a:buNone/>
                      </a:pPr>
                      <a:endParaRPr lang="en-IN" sz="10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Description</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Description</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Description</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extLst>
                  <a:ext uri="{0D108BD9-81ED-4DB2-BD59-A6C34878D82A}">
                    <a16:rowId xmlns:a16="http://schemas.microsoft.com/office/drawing/2014/main" val="3848264263"/>
                  </a:ext>
                </a:extLst>
              </a:tr>
              <a:tr h="274320">
                <a:tc>
                  <a:txBody>
                    <a:bodyPr/>
                    <a:lstStyle/>
                    <a:p>
                      <a:pPr marL="0" lvl="0" indent="0" algn="ctr" rtl="0">
                        <a:spcBef>
                          <a:spcPts val="0"/>
                        </a:spcBef>
                        <a:spcAft>
                          <a:spcPts val="0"/>
                        </a:spcAft>
                        <a:buNone/>
                      </a:pPr>
                      <a:r>
                        <a:rPr lang="en-IN" sz="900" b="0" i="1">
                          <a:solidFill>
                            <a:srgbClr val="005C51"/>
                          </a:solidFill>
                          <a:latin typeface="+mn-lt"/>
                          <a:ea typeface="Open Sans"/>
                          <a:cs typeface="Open Sans"/>
                          <a:sym typeface="Roboto"/>
                        </a:rPr>
                        <a:t>Cost</a:t>
                      </a:r>
                      <a:r>
                        <a:rPr lang="en-IN" sz="900" b="0" i="1">
                          <a:solidFill>
                            <a:srgbClr val="005C51"/>
                          </a:solidFill>
                          <a:latin typeface="+mn-lt"/>
                          <a:ea typeface="Open Sans"/>
                          <a:cs typeface="Open Sans"/>
                        </a:rPr>
                        <a:t> Efficiency</a:t>
                      </a:r>
                      <a:endParaRPr lang="en-IN"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Free, open-source</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lnSpc>
                          <a:spcPct val="100000"/>
                        </a:lnSpc>
                        <a:spcBef>
                          <a:spcPts val="1500"/>
                        </a:spcBef>
                        <a:spcAft>
                          <a:spcPts val="1500"/>
                        </a:spcAft>
                        <a:buNone/>
                      </a:pPr>
                      <a:r>
                        <a:rPr lang="de" sz="900" b="0" i="0" u="none" strike="noStrike" noProof="0">
                          <a:solidFill>
                            <a:srgbClr val="000000"/>
                          </a:solidFill>
                          <a:latin typeface="+mn-lt"/>
                        </a:rPr>
                        <a:t>4</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Free, open-source</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Free, open-source</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900" b="0" i="1">
                          <a:solidFill>
                            <a:srgbClr val="005C51"/>
                          </a:solidFill>
                          <a:latin typeface="+mn-lt"/>
                          <a:ea typeface="Open Sans"/>
                          <a:cs typeface="Open Sans"/>
                        </a:rPr>
                        <a:t>Operational Performance</a:t>
                      </a:r>
                      <a:endParaRPr lang="en-US"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High performance, especially for read-heavy workloads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lnSpc>
                          <a:spcPct val="100000"/>
                        </a:lnSpc>
                        <a:spcBef>
                          <a:spcPts val="0"/>
                        </a:spcBef>
                        <a:spcAft>
                          <a:spcPts val="0"/>
                        </a:spcAft>
                        <a:buNone/>
                      </a:pPr>
                      <a:r>
                        <a:rPr lang="de" sz="900" b="0" i="0" u="none" strike="noStrike" noProof="0">
                          <a:solidFill>
                            <a:srgbClr val="000000"/>
                          </a:solidFill>
                          <a:latin typeface="+mn-lt"/>
                        </a:rPr>
                        <a:t>5</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Excellent performance, particularly for complex queries and write-intensive workloads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Good performance for small-scale and embedded applications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de" sz="900" b="0" i="1">
                          <a:solidFill>
                            <a:srgbClr val="005C51"/>
                          </a:solidFill>
                          <a:latin typeface="+mn-lt"/>
                          <a:ea typeface="Open Sans"/>
                          <a:cs typeface="Open Sans"/>
                        </a:rPr>
                        <a:t>Usability &amp; Management</a:t>
                      </a:r>
                      <a:endParaRPr lang="de"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Easy to install, configure, and manage</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Slightly more complex setup, but offers extensive features and control</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Very easy to use and manage, particularly for small-scale projects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de" sz="900" b="0" i="1">
                          <a:solidFill>
                            <a:srgbClr val="005C51"/>
                          </a:solidFill>
                          <a:latin typeface="+mn-lt"/>
                          <a:ea typeface="Open Sans"/>
                          <a:cs typeface="Open Sans"/>
                        </a:rPr>
                        <a:t>System Flexibility</a:t>
                      </a:r>
                      <a:endParaRPr lang="de"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Supports various storage engines and replication methods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Advanced features (i.e., complex data types, full-text search)</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Lightweight and suitable for embedded use cases, but lacks some advanced features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de" sz="900" b="0" i="1">
                          <a:solidFill>
                            <a:srgbClr val="005C51"/>
                          </a:solidFill>
                          <a:latin typeface="+mn-lt"/>
                          <a:ea typeface="Open Sans"/>
                          <a:cs typeface="Open Sans"/>
                        </a:rPr>
                        <a:t>Data Security</a:t>
                      </a:r>
                      <a:endParaRPr lang="de"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Provides robust security features (i.e., access controls, encryption options)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Strong security features, including role-based access control and SSL support</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Limited security features compared to server-based databases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US" sz="900" b="0" i="1">
                          <a:solidFill>
                            <a:srgbClr val="005C51"/>
                          </a:solidFill>
                          <a:latin typeface="+mn-lt"/>
                          <a:ea typeface="Open Sans"/>
                          <a:cs typeface="Open Sans"/>
                          <a:sym typeface="Roboto"/>
                        </a:rPr>
                        <a:t>Community </a:t>
                      </a:r>
                      <a:r>
                        <a:rPr lang="en-US" sz="900" b="0" i="1">
                          <a:solidFill>
                            <a:srgbClr val="005C51"/>
                          </a:solidFill>
                          <a:latin typeface="+mn-lt"/>
                          <a:ea typeface="Open Sans"/>
                          <a:cs typeface="Open Sans"/>
                        </a:rPr>
                        <a:t>Support</a:t>
                      </a:r>
                      <a:endParaRPr lang="en-US"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Large and active community</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Large and active community</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panose="020B0606030504020204" pitchFamily="34" charset="0"/>
                          <a:cs typeface="Open Sans" panose="020B0606030504020204" pitchFamily="34" charset="0"/>
                          <a:sym typeface="Roboto"/>
                        </a:rPr>
                        <a:t>Active community, particularly for embedded use cases</a:t>
                      </a:r>
                      <a:endParaRPr lang="en-US" sz="900">
                        <a:solidFill>
                          <a:srgbClr val="000000"/>
                        </a:solidFill>
                        <a:latin typeface="+mn-lt"/>
                        <a:ea typeface="Open Sans" panose="020B0606030504020204" pitchFamily="34" charset="0"/>
                        <a:cs typeface="Open Sans" panose="020B060603050402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US" sz="900" b="0" i="1">
                          <a:solidFill>
                            <a:srgbClr val="005C51"/>
                          </a:solidFill>
                          <a:latin typeface="+mn-lt"/>
                          <a:ea typeface="Open Sans"/>
                          <a:cs typeface="Open Sans"/>
                          <a:sym typeface="Roboto"/>
                        </a:rPr>
                        <a:t>Total 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lnSpc>
                          <a:spcPct val="100000"/>
                        </a:lnSpc>
                        <a:spcBef>
                          <a:spcPts val="1500"/>
                        </a:spcBef>
                        <a:spcAft>
                          <a:spcPts val="1500"/>
                        </a:spcAft>
                        <a:buNone/>
                      </a:pPr>
                      <a:r>
                        <a:rPr lang="en-US" sz="900">
                          <a:solidFill>
                            <a:schemeClr val="tx1"/>
                          </a:solidFill>
                          <a:latin typeface="+mn-lt"/>
                          <a:ea typeface="Open Sans" panose="020B0606030504020204" pitchFamily="34" charset="0"/>
                          <a:cs typeface="Open Sans" panose="020B0606030504020204" pitchFamily="34" charset="0"/>
                        </a:rPr>
                        <a:t>27</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pPr marL="0" lvl="0" indent="0" algn="ctr" rtl="0">
                        <a:spcBef>
                          <a:spcPts val="0"/>
                        </a:spcBef>
                        <a:spcAft>
                          <a:spcPts val="0"/>
                        </a:spcAft>
                        <a:buNone/>
                      </a:pPr>
                      <a:endParaRPr lang="de" sz="900" b="0" i="0" u="none" strike="noStrike" noProof="0">
                        <a:solidFill>
                          <a:schemeClr val="tx1"/>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lnSpc>
                          <a:spcPct val="100000"/>
                        </a:lnSpc>
                        <a:spcBef>
                          <a:spcPts val="1500"/>
                        </a:spcBef>
                        <a:spcAft>
                          <a:spcPts val="1500"/>
                        </a:spcAft>
                        <a:buNone/>
                      </a:pPr>
                      <a:r>
                        <a:rPr lang="en-US" sz="900">
                          <a:solidFill>
                            <a:schemeClr val="tx1"/>
                          </a:solidFill>
                          <a:latin typeface="+mn-lt"/>
                          <a:ea typeface="Open Sans" panose="020B0606030504020204" pitchFamily="34" charset="0"/>
                          <a:cs typeface="Open Sans" panose="020B0606030504020204" pitchFamily="34" charset="0"/>
                        </a:rPr>
                        <a:t>24</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pPr marL="0" lvl="0" indent="0" algn="ctr">
                        <a:spcBef>
                          <a:spcPts val="0"/>
                        </a:spcBef>
                        <a:spcAft>
                          <a:spcPts val="0"/>
                        </a:spcAft>
                        <a:buNone/>
                      </a:pPr>
                      <a:endParaRPr lang="de" sz="900" b="0" i="0" u="none" strike="noStrike" noProof="0">
                        <a:solidFill>
                          <a:schemeClr val="tx1"/>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lnSpc>
                          <a:spcPct val="100000"/>
                        </a:lnSpc>
                        <a:spcBef>
                          <a:spcPts val="1500"/>
                        </a:spcBef>
                        <a:spcAft>
                          <a:spcPts val="1500"/>
                        </a:spcAft>
                        <a:buNone/>
                      </a:pPr>
                      <a:r>
                        <a:rPr lang="en-US" sz="900">
                          <a:solidFill>
                            <a:schemeClr val="tx1"/>
                          </a:solidFill>
                          <a:latin typeface="+mn-lt"/>
                          <a:ea typeface="Open Sans" panose="020B0606030504020204" pitchFamily="34" charset="0"/>
                          <a:cs typeface="Open Sans" panose="020B0606030504020204" pitchFamily="34" charset="0"/>
                        </a:rPr>
                        <a:t>22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pPr marL="0" lvl="0" indent="0" algn="ctr">
                        <a:spcBef>
                          <a:spcPts val="0"/>
                        </a:spcBef>
                        <a:spcAft>
                          <a:spcPts val="0"/>
                        </a:spcAft>
                        <a:buNone/>
                      </a:pPr>
                      <a:endParaRPr lang="de" sz="900" b="0" i="0" u="none" strike="noStrike" noProof="0">
                        <a:solidFill>
                          <a:schemeClr val="tx1"/>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extLst>
                  <a:ext uri="{0D108BD9-81ED-4DB2-BD59-A6C34878D82A}">
                    <a16:rowId xmlns:a16="http://schemas.microsoft.com/office/drawing/2014/main" val="175733673"/>
                  </a:ext>
                </a:extLst>
              </a:tr>
            </a:tbl>
          </a:graphicData>
        </a:graphic>
      </p:graphicFrame>
      <p:sp>
        <p:nvSpPr>
          <p:cNvPr id="2" name="TextBox 1">
            <a:extLst>
              <a:ext uri="{FF2B5EF4-FFF2-40B4-BE49-F238E27FC236}">
                <a16:creationId xmlns:a16="http://schemas.microsoft.com/office/drawing/2014/main" id="{B9CA64C3-8CB8-8AB5-9A64-85D8C2F0DE3A}"/>
              </a:ext>
            </a:extLst>
          </p:cNvPr>
          <p:cNvSpPr txBox="1"/>
          <p:nvPr/>
        </p:nvSpPr>
        <p:spPr>
          <a:xfrm>
            <a:off x="541047" y="4767937"/>
            <a:ext cx="8061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Devathon</a:t>
            </a:r>
            <a:r>
              <a:rPr lang="en-US" sz="600">
                <a:latin typeface="Open Sans" panose="020B0606030504020204" pitchFamily="34" charset="0"/>
                <a:ea typeface="Open Sans" panose="020B0606030504020204" pitchFamily="34" charset="0"/>
                <a:cs typeface="Open Sans" panose="020B0606030504020204" pitchFamily="34" charset="0"/>
              </a:rPr>
              <a:t> Team. (2021, Jan 15). MySQL vs PostgreSQL vs SQLite. (n.d.). </a:t>
            </a:r>
            <a:r>
              <a:rPr lang="en-US" sz="600" err="1">
                <a:latin typeface="Open Sans" panose="020B0606030504020204" pitchFamily="34" charset="0"/>
                <a:ea typeface="Open Sans" panose="020B0606030504020204" pitchFamily="34" charset="0"/>
                <a:cs typeface="Open Sans" panose="020B0606030504020204" pitchFamily="34" charset="0"/>
              </a:rPr>
              <a:t>Devathon</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https://devathon.com/blog/mysql-vs-postgresql-vs-sqlite/</a:t>
            </a:r>
            <a:endParaRPr lang="en-US" sz="600">
              <a:latin typeface="Open Sans" panose="020B0606030504020204" pitchFamily="34" charset="0"/>
              <a:ea typeface="Open Sans" panose="020B0606030504020204" pitchFamily="34" charset="0"/>
              <a:cs typeface="Open Sans" panose="020B0606030504020204" pitchFamily="34" charset="0"/>
            </a:endParaRPr>
          </a:p>
          <a:p>
            <a:pPr>
              <a:buSzPts val="1100"/>
              <a:defRPr/>
            </a:pPr>
            <a:r>
              <a:rPr lang="en-US" sz="600">
                <a:latin typeface="Open Sans" panose="020B0606030504020204" pitchFamily="34" charset="0"/>
                <a:ea typeface="Open Sans" panose="020B0606030504020204" pitchFamily="34" charset="0"/>
                <a:cs typeface="Open Sans" panose="020B0606030504020204" pitchFamily="34" charset="0"/>
              </a:rPr>
              <a:t>[2] Drake, M &amp; </a:t>
            </a:r>
            <a:r>
              <a:rPr lang="en-US" sz="600" err="1">
                <a:latin typeface="Open Sans" panose="020B0606030504020204" pitchFamily="34" charset="0"/>
                <a:ea typeface="Open Sans" panose="020B0606030504020204" pitchFamily="34" charset="0"/>
                <a:cs typeface="Open Sans" panose="020B0606030504020204" pitchFamily="34" charset="0"/>
              </a:rPr>
              <a:t>ostezer</a:t>
            </a:r>
            <a:r>
              <a:rPr lang="en-US" sz="600">
                <a:latin typeface="Open Sans" panose="020B0606030504020204" pitchFamily="34" charset="0"/>
                <a:ea typeface="Open Sans" panose="020B0606030504020204" pitchFamily="34" charset="0"/>
                <a:cs typeface="Open Sans" panose="020B0606030504020204" pitchFamily="34" charset="0"/>
              </a:rPr>
              <a:t>. (2022, Mar 9). "SQLite vs MySQL vs PostgreSQL: A Comparison of Relational Database Management Systems." (n.d.). </a:t>
            </a:r>
            <a:r>
              <a:rPr lang="en-US" sz="600" err="1">
                <a:latin typeface="Open Sans" panose="020B0606030504020204" pitchFamily="34" charset="0"/>
                <a:ea typeface="Open Sans" panose="020B0606030504020204" pitchFamily="34" charset="0"/>
                <a:cs typeface="Open Sans" panose="020B0606030504020204" pitchFamily="34" charset="0"/>
              </a:rPr>
              <a:t>DigitalOcean</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https://www.digitalocean.com/community/tutorials/sqlite-vs-mysql-vs-postgresql-a-comparison-of-relational-database-management-systems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966;p41">
            <a:extLst>
              <a:ext uri="{FF2B5EF4-FFF2-40B4-BE49-F238E27FC236}">
                <a16:creationId xmlns:a16="http://schemas.microsoft.com/office/drawing/2014/main" id="{263A5ADF-A81D-5319-D844-A5489A4DEFEF}"/>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3" name="Google Shape;1016;p47">
            <a:extLst>
              <a:ext uri="{FF2B5EF4-FFF2-40B4-BE49-F238E27FC236}">
                <a16:creationId xmlns:a16="http://schemas.microsoft.com/office/drawing/2014/main" id="{401120A5-6C99-CB20-1C0D-9D1136043074}"/>
              </a:ext>
            </a:extLst>
          </p:cNvPr>
          <p:cNvSpPr txBox="1">
            <a:spLocks noGrp="1"/>
          </p:cNvSpPr>
          <p:nvPr>
            <p:ph type="title"/>
          </p:nvPr>
        </p:nvSpPr>
        <p:spPr>
          <a:xfrm>
            <a:off x="720000" y="28240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SWOT</a:t>
            </a:r>
            <a:endParaRPr>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Table 6">
            <a:extLst>
              <a:ext uri="{FF2B5EF4-FFF2-40B4-BE49-F238E27FC236}">
                <a16:creationId xmlns:a16="http://schemas.microsoft.com/office/drawing/2014/main" id="{35D3B434-5D31-80A9-AC54-3682B4EF6A5E}"/>
              </a:ext>
            </a:extLst>
          </p:cNvPr>
          <p:cNvGraphicFramePr>
            <a:graphicFrameLocks noGrp="1"/>
          </p:cNvGraphicFramePr>
          <p:nvPr>
            <p:extLst>
              <p:ext uri="{D42A27DB-BD31-4B8C-83A1-F6EECF244321}">
                <p14:modId xmlns:p14="http://schemas.microsoft.com/office/powerpoint/2010/main" val="1020367139"/>
              </p:ext>
            </p:extLst>
          </p:nvPr>
        </p:nvGraphicFramePr>
        <p:xfrm>
          <a:off x="1188720" y="898643"/>
          <a:ext cx="6766560" cy="3484880"/>
        </p:xfrm>
        <a:graphic>
          <a:graphicData uri="http://schemas.openxmlformats.org/drawingml/2006/table">
            <a:tbl>
              <a:tblPr firstRow="1" bandRow="1">
                <a:tableStyleId>{F6D6EA9A-273F-4AC8-9EDF-B5E7F9130763}</a:tableStyleId>
              </a:tblPr>
              <a:tblGrid>
                <a:gridCol w="3383280">
                  <a:extLst>
                    <a:ext uri="{9D8B030D-6E8A-4147-A177-3AD203B41FA5}">
                      <a16:colId xmlns:a16="http://schemas.microsoft.com/office/drawing/2014/main" val="2603123425"/>
                    </a:ext>
                  </a:extLst>
                </a:gridCol>
                <a:gridCol w="3383280">
                  <a:extLst>
                    <a:ext uri="{9D8B030D-6E8A-4147-A177-3AD203B41FA5}">
                      <a16:colId xmlns:a16="http://schemas.microsoft.com/office/drawing/2014/main" val="101503418"/>
                    </a:ext>
                  </a:extLst>
                </a:gridCol>
              </a:tblGrid>
              <a:tr h="370840">
                <a:tc>
                  <a:txBody>
                    <a:bodyPr/>
                    <a:lstStyle/>
                    <a:p>
                      <a:pPr algn="ctr"/>
                      <a:r>
                        <a:rPr lang="en-US" sz="1200" b="1">
                          <a:solidFill>
                            <a:schemeClr val="tx1"/>
                          </a:solidFill>
                          <a:latin typeface="Open Sans"/>
                          <a:ea typeface="Open Sans"/>
                          <a:cs typeface="Open Sans"/>
                        </a:rPr>
                        <a:t>Strengths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a:txBody>
                    <a:bodyPr/>
                    <a:lstStyle/>
                    <a:p>
                      <a:pPr algn="ctr"/>
                      <a:r>
                        <a:rPr lang="en-US" sz="1200" b="1">
                          <a:solidFill>
                            <a:schemeClr val="tx1"/>
                          </a:solidFill>
                          <a:latin typeface="Open Sans"/>
                          <a:ea typeface="Open Sans"/>
                          <a:cs typeface="Open Sans"/>
                        </a:rPr>
                        <a:t>Weaknesses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extLst>
                  <a:ext uri="{0D108BD9-81ED-4DB2-BD59-A6C34878D82A}">
                    <a16:rowId xmlns:a16="http://schemas.microsoft.com/office/drawing/2014/main" val="3100495283"/>
                  </a:ext>
                </a:extLst>
              </a:tr>
              <a:tr h="1371600">
                <a:tc>
                  <a:txBody>
                    <a:bodyPr/>
                    <a:lstStyle/>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Global community and widespread usage as the world’s most popular open source database</a:t>
                      </a:r>
                      <a:r>
                        <a:rPr lang="en-US" sz="1100" baseline="30000">
                          <a:solidFill>
                            <a:srgbClr val="000000"/>
                          </a:solidFill>
                          <a:latin typeface="Open Sans"/>
                          <a:ea typeface="Open Sans"/>
                          <a:cs typeface="Open Sans"/>
                        </a:rPr>
                        <a:t>1, 2</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Compatibility and integration with SeedDMS</a:t>
                      </a:r>
                      <a:r>
                        <a:rPr lang="en-US" sz="1100" baseline="30000">
                          <a:solidFill>
                            <a:srgbClr val="000000"/>
                          </a:solidFill>
                          <a:latin typeface="Open Sans"/>
                          <a:ea typeface="Open Sans"/>
                          <a:cs typeface="Open Sans"/>
                        </a:rPr>
                        <a:t>5</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Cost-effectiveness</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Reliable performance with structured data is suitable for environmental metrics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Complexity in large scale implementations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Limited built-in analytics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Complex transactions may encounter difficulties (i.e., deadlock, lock contention)</a:t>
                      </a:r>
                      <a:r>
                        <a:rPr lang="en-US" sz="1100" baseline="30000">
                          <a:solidFill>
                            <a:srgbClr val="000000"/>
                          </a:solidFill>
                          <a:latin typeface="Open Sans"/>
                          <a:ea typeface="Open Sans"/>
                          <a:cs typeface="Open Sans"/>
                        </a:rPr>
                        <a:t>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627490"/>
                  </a:ext>
                </a:extLst>
              </a:tr>
              <a:tr h="370840">
                <a:tc>
                  <a:txBody>
                    <a:bodyPr/>
                    <a:lstStyle/>
                    <a:p>
                      <a:pPr marL="0" indent="0" algn="ctr">
                        <a:buClr>
                          <a:schemeClr val="tx1"/>
                        </a:buClr>
                        <a:buFont typeface="Arial" panose="020B0604020202020204" pitchFamily="34" charset="0"/>
                        <a:buNone/>
                      </a:pPr>
                      <a:r>
                        <a:rPr lang="en-US" sz="1200" b="1">
                          <a:solidFill>
                            <a:schemeClr val="tx1"/>
                          </a:solidFill>
                          <a:latin typeface="Open Sans"/>
                          <a:ea typeface="Open Sans"/>
                          <a:cs typeface="Open Sans"/>
                        </a:rPr>
                        <a:t>Opportunities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a:txBody>
                    <a:bodyPr/>
                    <a:lstStyle/>
                    <a:p>
                      <a:pPr marL="0" indent="0" algn="ctr">
                        <a:buClr>
                          <a:schemeClr val="tx1"/>
                        </a:buClr>
                        <a:buFont typeface="Arial" panose="020B0604020202020204" pitchFamily="34" charset="0"/>
                        <a:buNone/>
                      </a:pPr>
                      <a:r>
                        <a:rPr lang="en-US" sz="1200" b="1">
                          <a:solidFill>
                            <a:schemeClr val="tx1"/>
                          </a:solidFill>
                          <a:latin typeface="Open Sans"/>
                          <a:ea typeface="Open Sans"/>
                          <a:cs typeface="Open Sans"/>
                        </a:rPr>
                        <a:t>Threats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extLst>
                  <a:ext uri="{0D108BD9-81ED-4DB2-BD59-A6C34878D82A}">
                    <a16:rowId xmlns:a16="http://schemas.microsoft.com/office/drawing/2014/main" val="1468943686"/>
                  </a:ext>
                </a:extLst>
              </a:tr>
              <a:tr h="1371600">
                <a:tc>
                  <a:txBody>
                    <a:bodyPr/>
                    <a:lstStyle/>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Integration with IoT technologies </a:t>
                      </a:r>
                      <a:endPar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Cloud-based Solutions</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Customization for sustainability reporting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Competing database technologies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Security vulnerabilities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Potential regulatory compliance risks (i.e., GDPR) leading to legal repercussions</a:t>
                      </a:r>
                      <a:r>
                        <a:rPr lang="en-US" sz="1000" baseline="30000">
                          <a:solidFill>
                            <a:srgbClr val="000000"/>
                          </a:solidFill>
                          <a:latin typeface="Open Sans"/>
                          <a:ea typeface="Open Sans"/>
                          <a:cs typeface="Open Sans"/>
                        </a:rPr>
                        <a:t>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229452"/>
                  </a:ext>
                </a:extLst>
              </a:tr>
            </a:tbl>
          </a:graphicData>
        </a:graphic>
      </p:graphicFrame>
      <p:sp>
        <p:nvSpPr>
          <p:cNvPr id="8" name="TextBox 7">
            <a:extLst>
              <a:ext uri="{FF2B5EF4-FFF2-40B4-BE49-F238E27FC236}">
                <a16:creationId xmlns:a16="http://schemas.microsoft.com/office/drawing/2014/main" id="{B9303CDF-08AA-D9C5-B841-2D680CC5A4F8}"/>
              </a:ext>
            </a:extLst>
          </p:cNvPr>
          <p:cNvSpPr txBox="1"/>
          <p:nvPr/>
        </p:nvSpPr>
        <p:spPr>
          <a:xfrm>
            <a:off x="260853" y="4589502"/>
            <a:ext cx="8622294" cy="553998"/>
          </a:xfrm>
          <a:prstGeom prst="rect">
            <a:avLst/>
          </a:prstGeom>
          <a:solidFill>
            <a:srgbClr val="FFFAF6"/>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a:ea typeface="Open Sans"/>
                <a:cs typeface="Open Sans"/>
              </a:rPr>
              <a:t>[1] Statista. (2023 Sep). Worldwide popularity ranking of database management systems. Retrieved from </a:t>
            </a:r>
            <a:r>
              <a:rPr lang="en-US" sz="600">
                <a:latin typeface="Open Sans"/>
                <a:ea typeface="Open Sans"/>
                <a:cs typeface="Open Sans"/>
                <a:hlinkClick r:id="rId3"/>
              </a:rPr>
              <a:t>https://www.statista.com/statistics/809750/worldwide-popularity-ranking-database-management-systems/</a:t>
            </a:r>
            <a:endParaRPr lang="en-US" sz="600">
              <a:latin typeface="Open Sans"/>
              <a:ea typeface="Open Sans"/>
              <a:cs typeface="Open Sans"/>
            </a:endParaRPr>
          </a:p>
          <a:p>
            <a:pPr>
              <a:buSzPts val="1100"/>
              <a:defRPr/>
            </a:pPr>
            <a:r>
              <a:rPr lang="en-US" sz="600">
                <a:latin typeface="Open Sans"/>
                <a:ea typeface="Open Sans"/>
                <a:cs typeface="Open Sans"/>
              </a:rPr>
              <a:t>[2] MySQL. (n.d.). About MySQL. Retrieved from </a:t>
            </a:r>
            <a:r>
              <a:rPr lang="en-US" sz="600">
                <a:latin typeface="Open Sans"/>
                <a:ea typeface="Open Sans"/>
                <a:cs typeface="Open Sans"/>
                <a:hlinkClick r:id="rId4"/>
              </a:rPr>
              <a:t>https://www.mysql.com/about/</a:t>
            </a:r>
            <a:endParaRPr lang="en-US" sz="600">
              <a:latin typeface="Open Sans"/>
              <a:ea typeface="Open Sans"/>
              <a:cs typeface="Open Sans"/>
            </a:endParaRPr>
          </a:p>
          <a:p>
            <a:pPr>
              <a:buSzPts val="1100"/>
              <a:defRPr/>
            </a:pPr>
            <a:r>
              <a:rPr lang="en-US" sz="600">
                <a:latin typeface="Open Sans"/>
                <a:ea typeface="Open Sans"/>
                <a:cs typeface="Open Sans"/>
              </a:rPr>
              <a:t>[3] Kwong, L. G. (2021, Oct 31). Understand the Basics of Locks and Deadlocks in MySQL - Part I. Medium. Retrieved from </a:t>
            </a:r>
            <a:r>
              <a:rPr lang="en-US" sz="600">
                <a:latin typeface="Open Sans"/>
                <a:ea typeface="Open Sans"/>
                <a:cs typeface="Open Sans"/>
                <a:hlinkClick r:id="rId5"/>
              </a:rPr>
              <a:t>https://lynn-kwong.medium.com/understand-the-basics-of-locks-and-deadlocks-in-mysql-part-i-92f229db0a</a:t>
            </a:r>
          </a:p>
          <a:p>
            <a:pPr>
              <a:buSzPts val="1100"/>
              <a:defRPr/>
            </a:pPr>
            <a:r>
              <a:rPr lang="en-US" sz="600">
                <a:latin typeface="Open Sans"/>
                <a:ea typeface="Open Sans"/>
                <a:cs typeface="Open Sans"/>
              </a:rPr>
              <a:t>[4] Min-Hank Ho, VP Product Management (2023, Sep 13). Data Security in MySQL is an evolving compliance and threat landscape. Retrieved from </a:t>
            </a:r>
            <a:r>
              <a:rPr lang="en-US" sz="600" u="sng">
                <a:solidFill>
                  <a:schemeClr val="tx1"/>
                </a:solidFill>
                <a:latin typeface="Open Sans"/>
                <a:ea typeface="Open Sans"/>
                <a:cs typeface="Open Sans"/>
                <a:hlinkClick r:id="rId6"/>
              </a:rPr>
              <a:t>https://baffle.io/blog/data-security-in-mysql-is-an-evolving-compliance-and-threat-landscape/</a:t>
            </a:r>
            <a:endParaRPr lang="en-US" sz="600" u="sng">
              <a:solidFill>
                <a:schemeClr val="tx1"/>
              </a:solidFill>
              <a:latin typeface="Open Sans"/>
              <a:ea typeface="Open Sans"/>
              <a:cs typeface="Open Sans"/>
            </a:endParaRPr>
          </a:p>
          <a:p>
            <a:pPr>
              <a:buSzPts val="1100"/>
              <a:defRPr/>
            </a:pPr>
            <a:r>
              <a:rPr lang="en-US" sz="600">
                <a:latin typeface="Open Sans"/>
                <a:ea typeface="Open Sans"/>
                <a:cs typeface="Open Sans"/>
              </a:rPr>
              <a:t>[5] </a:t>
            </a:r>
            <a:r>
              <a:rPr lang="en-US" sz="600" err="1">
                <a:latin typeface="Open Sans"/>
                <a:ea typeface="Open Sans"/>
                <a:cs typeface="Open Sans"/>
              </a:rPr>
              <a:t>SeedDMS</a:t>
            </a:r>
            <a:r>
              <a:rPr lang="en-US" sz="600">
                <a:latin typeface="Open Sans"/>
                <a:ea typeface="Open Sans"/>
                <a:cs typeface="Open Sans"/>
              </a:rPr>
              <a:t>. (2024). About. Retrieved from </a:t>
            </a:r>
            <a:r>
              <a:rPr lang="en-US" sz="600">
                <a:latin typeface="Open Sans"/>
                <a:ea typeface="Open Sans"/>
                <a:cs typeface="Open Sans"/>
                <a:hlinkClick r:id="rId7"/>
              </a:rPr>
              <a:t>https://www.seeddms.org/about/</a:t>
            </a:r>
            <a:endParaRPr lang="en-US" sz="600">
              <a:latin typeface="Open Sans"/>
              <a:ea typeface="Open Sans"/>
              <a:cs typeface="Open Sans"/>
            </a:endParaRPr>
          </a:p>
        </p:txBody>
      </p:sp>
      <p:sp>
        <p:nvSpPr>
          <p:cNvPr id="4" name="Google Shape;966;p41">
            <a:extLst>
              <a:ext uri="{FF2B5EF4-FFF2-40B4-BE49-F238E27FC236}">
                <a16:creationId xmlns:a16="http://schemas.microsoft.com/office/drawing/2014/main" id="{DED9DA8A-CF7C-0A04-D14D-B26FA524BA26}"/>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74446322"/>
      </p:ext>
    </p:extLst>
  </p:cSld>
  <p:clrMapOvr>
    <a:masterClrMapping/>
  </p:clrMapOvr>
</p:sld>
</file>

<file path=ppt/theme/theme1.xml><?xml version="1.0" encoding="utf-8"?>
<a:theme xmlns:a="http://schemas.openxmlformats.org/drawingml/2006/main" name="Global Warming &amp; Climate Change Newsletter by Slidesgo">
  <a:themeElements>
    <a:clrScheme name="Simple Light">
      <a:dk1>
        <a:srgbClr val="005C51"/>
      </a:dk1>
      <a:lt1>
        <a:srgbClr val="FFFAF6"/>
      </a:lt1>
      <a:dk2>
        <a:srgbClr val="41B0AB"/>
      </a:dk2>
      <a:lt2>
        <a:srgbClr val="F6B246"/>
      </a:lt2>
      <a:accent1>
        <a:srgbClr val="F87D66"/>
      </a:accent1>
      <a:accent2>
        <a:srgbClr val="91C876"/>
      </a:accent2>
      <a:accent3>
        <a:srgbClr val="FFDED8"/>
      </a:accent3>
      <a:accent4>
        <a:srgbClr val="ACDCDA"/>
      </a:accent4>
      <a:accent5>
        <a:srgbClr val="FFFFFF"/>
      </a:accent5>
      <a:accent6>
        <a:srgbClr val="FFFFFF"/>
      </a:accent6>
      <a:hlink>
        <a:srgbClr val="005C51"/>
      </a:hlink>
      <a:folHlink>
        <a:srgbClr val="0097A7"/>
      </a:folHlink>
    </a:clrScheme>
    <a:fontScheme name="Custom 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lobal Warming &amp; Climate Change Newsletter by Slidesgo">
  <a:themeElements>
    <a:clrScheme name="Simple Light">
      <a:dk1>
        <a:srgbClr val="005C51"/>
      </a:dk1>
      <a:lt1>
        <a:srgbClr val="FFFAF6"/>
      </a:lt1>
      <a:dk2>
        <a:srgbClr val="41B0AB"/>
      </a:dk2>
      <a:lt2>
        <a:srgbClr val="F6B246"/>
      </a:lt2>
      <a:accent1>
        <a:srgbClr val="F87D66"/>
      </a:accent1>
      <a:accent2>
        <a:srgbClr val="91C876"/>
      </a:accent2>
      <a:accent3>
        <a:srgbClr val="FFDED8"/>
      </a:accent3>
      <a:accent4>
        <a:srgbClr val="ACDCDA"/>
      </a:accent4>
      <a:accent5>
        <a:srgbClr val="FFFFFF"/>
      </a:accent5>
      <a:accent6>
        <a:srgbClr val="FFFFFF"/>
      </a:accent6>
      <a:hlink>
        <a:srgbClr val="005C51"/>
      </a:hlink>
      <a:folHlink>
        <a:srgbClr val="0097A7"/>
      </a:folHlink>
    </a:clrScheme>
    <a:fontScheme name="Custom 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ab0b289-5e9b-4fbb-9b6e-adf1111f761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BC3839F2B4BE428726338583D31C55" ma:contentTypeVersion="8" ma:contentTypeDescription="Create a new document." ma:contentTypeScope="" ma:versionID="fd7eb401002c6daea5f09485636e30a6">
  <xsd:schema xmlns:xsd="http://www.w3.org/2001/XMLSchema" xmlns:xs="http://www.w3.org/2001/XMLSchema" xmlns:p="http://schemas.microsoft.com/office/2006/metadata/properties" xmlns:ns3="9ab0b289-5e9b-4fbb-9b6e-adf1111f7612" xmlns:ns4="dc3014de-5882-4ef4-acc5-cec9cc541ea0" targetNamespace="http://schemas.microsoft.com/office/2006/metadata/properties" ma:root="true" ma:fieldsID="bb88761955922846632af93c53b3951b" ns3:_="" ns4:_="">
    <xsd:import namespace="9ab0b289-5e9b-4fbb-9b6e-adf1111f7612"/>
    <xsd:import namespace="dc3014de-5882-4ef4-acc5-cec9cc541ea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b0b289-5e9b-4fbb-9b6e-adf1111f76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c3014de-5882-4ef4-acc5-cec9cc541e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B0F53E-E7D2-43D7-B64D-582E440DE1D0}">
  <ds:schemaRefs>
    <ds:schemaRef ds:uri="9ab0b289-5e9b-4fbb-9b6e-adf1111f7612"/>
    <ds:schemaRef ds:uri="dc3014de-5882-4ef4-acc5-cec9cc541e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367A14-06A0-4CDA-847F-5791A1C1E93E}">
  <ds:schemaRefs>
    <ds:schemaRef ds:uri="http://schemas.microsoft.com/sharepoint/v3/contenttype/forms"/>
  </ds:schemaRefs>
</ds:datastoreItem>
</file>

<file path=customXml/itemProps3.xml><?xml version="1.0" encoding="utf-8"?>
<ds:datastoreItem xmlns:ds="http://schemas.openxmlformats.org/officeDocument/2006/customXml" ds:itemID="{17E890EF-E85E-4D88-905C-3D35A5404672}">
  <ds:schemaRefs>
    <ds:schemaRef ds:uri="9ab0b289-5e9b-4fbb-9b6e-adf1111f7612"/>
    <ds:schemaRef ds:uri="dc3014de-5882-4ef4-acc5-cec9cc541e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58</Slides>
  <Notes>40</Notes>
  <HiddenSlides>0</HiddenSlide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Global Warming &amp; Climate Change Newsletter by Slidesgo</vt:lpstr>
      <vt:lpstr>1_Global Warming &amp; Climate Change Newsletter by Slidesgo</vt:lpstr>
      <vt:lpstr>PowerPoint Presentation</vt:lpstr>
      <vt:lpstr>About Eco-Friendly Furniture Co.</vt:lpstr>
      <vt:lpstr>Business Problem</vt:lpstr>
      <vt:lpstr>Reporting Environmental Impact</vt:lpstr>
      <vt:lpstr>Our Proposal Environmental Management System</vt:lpstr>
      <vt:lpstr>Business Objectives</vt:lpstr>
      <vt:lpstr>DBMS Decision Criteria</vt:lpstr>
      <vt:lpstr>DBMS Competitive Analysis</vt:lpstr>
      <vt:lpstr>MySQL SWOT</vt:lpstr>
      <vt:lpstr>MySQL Overview</vt:lpstr>
      <vt:lpstr>MySQL Upstream &amp; Downstream</vt:lpstr>
      <vt:lpstr>MySQL User Success Stories</vt:lpstr>
      <vt:lpstr>OSS Guiding Principles1</vt:lpstr>
      <vt:lpstr>SDLC Model Scrum + Incremental Model</vt:lpstr>
      <vt:lpstr>Why a Blend of Scrum and Incremental Model?1, 2</vt:lpstr>
      <vt:lpstr>Scrum-Incremental: Sequential Increments</vt:lpstr>
      <vt:lpstr>Sprint Plan</vt:lpstr>
      <vt:lpstr>PowerPoint Presentation</vt:lpstr>
      <vt:lpstr>Personas</vt:lpstr>
      <vt:lpstr>PowerPoint Presentation</vt:lpstr>
      <vt:lpstr>PowerPoint Presentation</vt:lpstr>
      <vt:lpstr>PowerPoint Presentation</vt:lpstr>
      <vt:lpstr>Story Point Relative Sizing</vt:lpstr>
      <vt:lpstr>Environmental Director User Stories</vt:lpstr>
      <vt:lpstr>PowerPoint Presentation</vt:lpstr>
      <vt:lpstr>PowerPoint Presentation</vt:lpstr>
      <vt:lpstr>PowerPoint Presentation</vt:lpstr>
      <vt:lpstr>To-Be State</vt:lpstr>
      <vt:lpstr>Functional Requirements</vt:lpstr>
      <vt:lpstr>Layered Architecture</vt:lpstr>
      <vt:lpstr>High Level Architecture</vt:lpstr>
      <vt:lpstr>Low Level Architecture</vt:lpstr>
      <vt:lpstr>Product Milestones &amp; Burnup Chart1</vt:lpstr>
      <vt:lpstr>Product Roadmap</vt:lpstr>
      <vt:lpstr>Product Backlog</vt:lpstr>
      <vt:lpstr>Release Criteria</vt:lpstr>
      <vt:lpstr>Release Checklist</vt:lpstr>
      <vt:lpstr>Release Roadmap</vt:lpstr>
      <vt:lpstr>PowerPoint Presentation</vt:lpstr>
      <vt:lpstr>PowerPoint Presentation</vt:lpstr>
      <vt:lpstr>Bug Management Steps</vt:lpstr>
      <vt:lpstr>Return on Investment (ROI) </vt:lpstr>
      <vt:lpstr>Return on Value (ROV) </vt:lpstr>
      <vt:lpstr>Change Management Plan</vt:lpstr>
      <vt:lpstr>PowerPoint Presentation</vt:lpstr>
      <vt:lpstr>PowerPoint Presentation</vt:lpstr>
      <vt:lpstr>Risk Management</vt:lpstr>
      <vt:lpstr>Mitigation Plan for Regulatory Change</vt:lpstr>
      <vt:lpstr>Test Strategy1</vt:lpstr>
      <vt:lpstr>Test Strategy2</vt:lpstr>
      <vt:lpstr>Test Methodology</vt:lpstr>
      <vt:lpstr>Test Methodology</vt:lpstr>
      <vt:lpstr>Test Methodology</vt:lpstr>
      <vt:lpstr>Test Methodology</vt:lpstr>
      <vt:lpstr>Test Methodology</vt:lpstr>
      <vt:lpstr>OSS Project Sprint Plan: Timeline</vt:lpstr>
      <vt:lpstr>OSS Project Sprint Plan: Project Tracker</vt:lpstr>
      <vt:lpstr>Burndown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MSIS 2606 | Team 1: Scrumtastic Samiksha Khare, Emily Su, Dhvanil Sanjay Shah, Chen Chen, Ashley (Jia) Yan</dc:title>
  <dc:creator>Dhvanil Shah</dc:creator>
  <cp:revision>4</cp:revision>
  <cp:lastPrinted>2024-05-18T22:52:04Z</cp:lastPrinted>
  <dcterms:modified xsi:type="dcterms:W3CDTF">2024-06-03T23:26:27Z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0x01010025BC3839F2B4BE428726338583D31C55</vt:lpwstr>
  </property>
</Properties>
</file>